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6.xml" ContentType="application/vnd.openxmlformats-officedocument.presentationml.tags+xml"/>
  <Override PartName="/ppt/tags/tag107.xml" ContentType="application/vnd.openxmlformats-officedocument.presentationml.tags+xml"/>
  <Override PartName="/ppt/notesSlides/notesSlide46.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4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4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52.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5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5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5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5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6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6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6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6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6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6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6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6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68.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6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70.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 id="2147483951" r:id="rId2"/>
  </p:sldMasterIdLst>
  <p:notesMasterIdLst>
    <p:notesMasterId r:id="rId73"/>
  </p:notesMasterIdLst>
  <p:sldIdLst>
    <p:sldId id="259" r:id="rId3"/>
    <p:sldId id="329" r:id="rId4"/>
    <p:sldId id="350" r:id="rId5"/>
    <p:sldId id="353" r:id="rId6"/>
    <p:sldId id="352" r:id="rId7"/>
    <p:sldId id="351" r:id="rId8"/>
    <p:sldId id="354" r:id="rId9"/>
    <p:sldId id="355" r:id="rId10"/>
    <p:sldId id="366" r:id="rId11"/>
    <p:sldId id="365" r:id="rId12"/>
    <p:sldId id="364" r:id="rId13"/>
    <p:sldId id="333" r:id="rId14"/>
    <p:sldId id="356" r:id="rId15"/>
    <p:sldId id="357" r:id="rId16"/>
    <p:sldId id="358" r:id="rId17"/>
    <p:sldId id="359" r:id="rId18"/>
    <p:sldId id="360" r:id="rId19"/>
    <p:sldId id="367" r:id="rId20"/>
    <p:sldId id="362" r:id="rId21"/>
    <p:sldId id="363" r:id="rId22"/>
    <p:sldId id="368" r:id="rId23"/>
    <p:sldId id="369" r:id="rId24"/>
    <p:sldId id="389" r:id="rId25"/>
    <p:sldId id="318" r:id="rId26"/>
    <p:sldId id="337" r:id="rId27"/>
    <p:sldId id="370" r:id="rId28"/>
    <p:sldId id="371" r:id="rId29"/>
    <p:sldId id="303" r:id="rId30"/>
    <p:sldId id="330" r:id="rId31"/>
    <p:sldId id="338" r:id="rId32"/>
    <p:sldId id="316" r:id="rId33"/>
    <p:sldId id="324" r:id="rId34"/>
    <p:sldId id="323" r:id="rId35"/>
    <p:sldId id="390" r:id="rId36"/>
    <p:sldId id="391" r:id="rId37"/>
    <p:sldId id="392" r:id="rId38"/>
    <p:sldId id="393" r:id="rId39"/>
    <p:sldId id="394" r:id="rId40"/>
    <p:sldId id="395" r:id="rId41"/>
    <p:sldId id="396" r:id="rId42"/>
    <p:sldId id="402" r:id="rId43"/>
    <p:sldId id="403" r:id="rId44"/>
    <p:sldId id="397" r:id="rId45"/>
    <p:sldId id="398" r:id="rId46"/>
    <p:sldId id="262" r:id="rId47"/>
    <p:sldId id="325" r:id="rId48"/>
    <p:sldId id="379" r:id="rId49"/>
    <p:sldId id="380" r:id="rId50"/>
    <p:sldId id="385" r:id="rId51"/>
    <p:sldId id="381" r:id="rId52"/>
    <p:sldId id="382" r:id="rId53"/>
    <p:sldId id="383" r:id="rId54"/>
    <p:sldId id="384" r:id="rId55"/>
    <p:sldId id="386" r:id="rId56"/>
    <p:sldId id="387" r:id="rId57"/>
    <p:sldId id="388" r:id="rId58"/>
    <p:sldId id="361" r:id="rId59"/>
    <p:sldId id="321" r:id="rId60"/>
    <p:sldId id="373" r:id="rId61"/>
    <p:sldId id="319" r:id="rId62"/>
    <p:sldId id="372" r:id="rId63"/>
    <p:sldId id="374" r:id="rId64"/>
    <p:sldId id="375" r:id="rId65"/>
    <p:sldId id="326" r:id="rId66"/>
    <p:sldId id="378" r:id="rId67"/>
    <p:sldId id="376" r:id="rId68"/>
    <p:sldId id="377" r:id="rId69"/>
    <p:sldId id="399" r:id="rId70"/>
    <p:sldId id="400" r:id="rId71"/>
    <p:sldId id="401" r:id="rId72"/>
  </p:sldIdLst>
  <p:sldSz cx="9144000" cy="6858000" type="screen4x3"/>
  <p:notesSz cx="7010400" cy="9296400"/>
  <p:custDataLst>
    <p:tags r:id="rId74"/>
  </p:custDataLst>
  <p:defaultTex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vl9pPr marL="3657600" algn="l" defTabSz="914400" rtl="0" eaLnBrk="1" latinLnBrk="0" hangingPunct="1">
      <a:defRPr sz="1800" kern="1200" smtId="4294967295">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83" autoAdjust="0"/>
  </p:normalViewPr>
  <p:slideViewPr>
    <p:cSldViewPr>
      <p:cViewPr varScale="1">
        <p:scale>
          <a:sx n="89" d="100"/>
          <a:sy n="89" d="100"/>
        </p:scale>
        <p:origin x="128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708" y="-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7649F-FA88-40E8-9948-306FB54D921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83EC774E-E004-421F-AA22-F8828E98F631}">
      <dgm:prSet phldrT="[Text]" phldr="1"/>
      <dgm:spPr/>
      <dgm:t>
        <a:bodyPr/>
        <a:lstStyle/>
        <a:p>
          <a:endParaRPr lang="en-US" dirty="0"/>
        </a:p>
      </dgm:t>
    </dgm:pt>
    <dgm:pt modelId="{D4E60EDC-CF66-4E40-B20F-0DC9754486DC}" type="parTrans" cxnId="{CBF84592-3C74-4BA3-AEBE-C5D81281C0DE}">
      <dgm:prSet/>
      <dgm:spPr/>
      <dgm:t>
        <a:bodyPr/>
        <a:lstStyle/>
        <a:p>
          <a:endParaRPr lang="en-US"/>
        </a:p>
      </dgm:t>
    </dgm:pt>
    <dgm:pt modelId="{E9FE6BFA-7778-4452-BBFA-531EC9263692}" type="sibTrans" cxnId="{CBF84592-3C74-4BA3-AEBE-C5D81281C0DE}">
      <dgm:prSet/>
      <dgm:spPr/>
      <dgm:t>
        <a:bodyPr/>
        <a:lstStyle/>
        <a:p>
          <a:endParaRPr lang="en-US"/>
        </a:p>
      </dgm:t>
    </dgm:pt>
    <dgm:pt modelId="{BE2E9A2F-CC1F-4D4C-A572-F3C8CCEF24C7}" type="pres">
      <dgm:prSet presAssocID="{2D27649F-FA88-40E8-9948-306FB54D921A}" presName="compositeShape" presStyleCnt="0">
        <dgm:presLayoutVars>
          <dgm:chMax val="9"/>
          <dgm:dir/>
          <dgm:resizeHandles val="exact"/>
        </dgm:presLayoutVars>
      </dgm:prSet>
      <dgm:spPr/>
      <dgm:t>
        <a:bodyPr/>
        <a:lstStyle/>
        <a:p>
          <a:endParaRPr lang="en-US"/>
        </a:p>
      </dgm:t>
    </dgm:pt>
    <dgm:pt modelId="{C7AA4711-9A50-4E32-99FA-6DDCA5E8490D}" type="pres">
      <dgm:prSet presAssocID="{2D27649F-FA88-40E8-9948-306FB54D921A}" presName="triangle1" presStyleLbl="node1" presStyleIdx="0" presStyleCnt="1" custLinFactNeighborX="-9379" custLinFactNeighborY="-42">
        <dgm:presLayoutVars>
          <dgm:bulletEnabled val="1"/>
        </dgm:presLayoutVars>
      </dgm:prSet>
      <dgm:spPr/>
      <dgm:t>
        <a:bodyPr/>
        <a:lstStyle/>
        <a:p>
          <a:endParaRPr lang="en-US"/>
        </a:p>
      </dgm:t>
    </dgm:pt>
  </dgm:ptLst>
  <dgm:cxnLst>
    <dgm:cxn modelId="{CBF84592-3C74-4BA3-AEBE-C5D81281C0DE}" srcId="{2D27649F-FA88-40E8-9948-306FB54D921A}" destId="{83EC774E-E004-421F-AA22-F8828E98F631}" srcOrd="0" destOrd="0" parTransId="{D4E60EDC-CF66-4E40-B20F-0DC9754486DC}" sibTransId="{E9FE6BFA-7778-4452-BBFA-531EC9263692}"/>
    <dgm:cxn modelId="{560E5E24-C24A-484F-81F0-FC84FA30A959}" type="presOf" srcId="{83EC774E-E004-421F-AA22-F8828E98F631}" destId="{C7AA4711-9A50-4E32-99FA-6DDCA5E8490D}" srcOrd="0" destOrd="0" presId="urn:microsoft.com/office/officeart/2005/8/layout/pyramid4"/>
    <dgm:cxn modelId="{4F94F928-0790-4849-9A2A-8A20D7E67DD4}" type="presOf" srcId="{2D27649F-FA88-40E8-9948-306FB54D921A}" destId="{BE2E9A2F-CC1F-4D4C-A572-F3C8CCEF24C7}" srcOrd="0" destOrd="0" presId="urn:microsoft.com/office/officeart/2005/8/layout/pyramid4"/>
    <dgm:cxn modelId="{E7B52CA0-AB88-44EE-9BAC-28903D95520B}" type="presParOf" srcId="{BE2E9A2F-CC1F-4D4C-A572-F3C8CCEF24C7}" destId="{C7AA4711-9A50-4E32-99FA-6DDCA5E8490D}" srcOrd="0"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heme" Target="../theme/theme3.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4" y="5"/>
            <a:ext cx="3038474" cy="474504"/>
          </a:xfrm>
          <a:prstGeom prst="rect">
            <a:avLst/>
          </a:prstGeom>
        </p:spPr>
        <p:txBody>
          <a:bodyPr vert="horz" lIns="94922" tIns="47462" rIns="94922" bIns="47462"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custDataLst>
              <p:tags r:id="rId3"/>
            </p:custDataLst>
          </p:nvPr>
        </p:nvSpPr>
        <p:spPr>
          <a:xfrm>
            <a:off x="3970342" y="5"/>
            <a:ext cx="3038474" cy="474504"/>
          </a:xfrm>
          <a:prstGeom prst="rect">
            <a:avLst/>
          </a:prstGeom>
        </p:spPr>
        <p:txBody>
          <a:bodyPr vert="horz" lIns="94922" tIns="47462" rIns="94922" bIns="47462" rtlCol="0"/>
          <a:lstStyle>
            <a:lvl1pPr algn="r" eaLnBrk="1" fontAlgn="auto" hangingPunct="1">
              <a:spcBef>
                <a:spcPct val="0"/>
              </a:spcBef>
              <a:spcAft>
                <a:spcPct val="0"/>
              </a:spcAft>
              <a:defRPr sz="1200">
                <a:latin typeface="+mn-lt"/>
              </a:defRPr>
            </a:lvl1pPr>
          </a:lstStyle>
          <a:p>
            <a:pPr>
              <a:defRPr/>
            </a:pPr>
            <a:fld id="{67AF38D7-A635-4852-B9E1-ABAA3B46A519}" type="datetimeFigureOut">
              <a:rPr lang="en-US"/>
              <a:pPr>
                <a:defRPr/>
              </a:pPr>
              <a:t>8/5/2016</a:t>
            </a:fld>
            <a:endParaRPr lang="en-US"/>
          </a:p>
        </p:txBody>
      </p:sp>
      <p:sp>
        <p:nvSpPr>
          <p:cNvPr id="4" name="Slide Image Placeholder 3"/>
          <p:cNvSpPr>
            <a:spLocks noGrp="1" noRot="1" noChangeAspect="1"/>
          </p:cNvSpPr>
          <p:nvPr>
            <p:ph type="sldImg" idx="2"/>
            <p:custDataLst>
              <p:tags r:id="rId4"/>
            </p:custDataLst>
          </p:nvPr>
        </p:nvSpPr>
        <p:spPr>
          <a:xfrm>
            <a:off x="1381125" y="1182688"/>
            <a:ext cx="4248150" cy="31877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701677" y="4548136"/>
            <a:ext cx="5607050" cy="3721788"/>
          </a:xfrm>
          <a:prstGeom prst="rect">
            <a:avLst/>
          </a:prstGeom>
        </p:spPr>
        <p:txBody>
          <a:bodyPr vert="horz" lIns="94922" tIns="47462" rIns="94922" bIns="474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6"/>
            </p:custDataLst>
          </p:nvPr>
        </p:nvSpPr>
        <p:spPr>
          <a:xfrm>
            <a:off x="4" y="8976840"/>
            <a:ext cx="3038474" cy="474504"/>
          </a:xfrm>
          <a:prstGeom prst="rect">
            <a:avLst/>
          </a:prstGeom>
        </p:spPr>
        <p:txBody>
          <a:bodyPr vert="horz" lIns="94922" tIns="47462" rIns="94922" bIns="47462"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custDataLst>
              <p:tags r:id="rId7"/>
            </p:custDataLst>
          </p:nvPr>
        </p:nvSpPr>
        <p:spPr>
          <a:xfrm>
            <a:off x="3970342" y="8976840"/>
            <a:ext cx="3038474" cy="474504"/>
          </a:xfrm>
          <a:prstGeom prst="rect">
            <a:avLst/>
          </a:prstGeom>
        </p:spPr>
        <p:txBody>
          <a:bodyPr vert="horz" lIns="94922" tIns="47462" rIns="94922" bIns="47462" rtlCol="0" anchor="b"/>
          <a:lstStyle>
            <a:lvl1pPr algn="r" eaLnBrk="1" fontAlgn="auto" hangingPunct="1">
              <a:spcBef>
                <a:spcPct val="0"/>
              </a:spcBef>
              <a:spcAft>
                <a:spcPct val="0"/>
              </a:spcAft>
              <a:defRPr sz="1200">
                <a:latin typeface="+mn-lt"/>
              </a:defRPr>
            </a:lvl1pPr>
          </a:lstStyle>
          <a:p>
            <a:pPr>
              <a:defRPr/>
            </a:pPr>
            <a:fld id="{C1575F55-8A92-4A58-A490-CC44062D8D05}" type="slidenum">
              <a:rPr lang="en-US"/>
              <a:pPr>
                <a:defRPr/>
              </a:pPr>
              <a:t>‹#›</a:t>
            </a:fld>
            <a:endParaRPr lang="en-US"/>
          </a:p>
        </p:txBody>
      </p:sp>
    </p:spTree>
    <p:extLst>
      <p:ext uri="{BB962C8B-B14F-4D97-AF65-F5344CB8AC3E}">
        <p14:creationId xmlns:p14="http://schemas.microsoft.com/office/powerpoint/2010/main" val="1423824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 Target="../slides/slide57.xml"/><Relationship Id="rId4"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 Target="../slides/slide70.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custDataLst>
              <p:tags r:id="rId1"/>
            </p:custDataLst>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50000"/>
              </a:spcBef>
            </a:pPr>
            <a:endParaRPr lang="en-US" dirty="0"/>
          </a:p>
        </p:txBody>
      </p:sp>
      <p:sp>
        <p:nvSpPr>
          <p:cNvPr id="26628" name="Slide Number Placeholder 3"/>
          <p:cNvSpPr>
            <a:spLocks noGrp="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Calibri" panose="020F0502020204030204" pitchFamily="34" charset="0"/>
              </a:defRPr>
            </a:lvl1pPr>
            <a:lvl2pPr marL="756869" indent="-291104">
              <a:defRPr>
                <a:solidFill>
                  <a:schemeClr val="tx1"/>
                </a:solidFill>
                <a:latin typeface="Calibri" panose="020F0502020204030204" pitchFamily="34" charset="0"/>
              </a:defRPr>
            </a:lvl2pPr>
            <a:lvl3pPr marL="1164414" indent="-232884">
              <a:defRPr>
                <a:solidFill>
                  <a:schemeClr val="tx1"/>
                </a:solidFill>
                <a:latin typeface="Calibri" panose="020F0502020204030204" pitchFamily="34" charset="0"/>
              </a:defRPr>
            </a:lvl3pPr>
            <a:lvl4pPr marL="1630181" indent="-232884">
              <a:defRPr>
                <a:solidFill>
                  <a:schemeClr val="tx1"/>
                </a:solidFill>
                <a:latin typeface="Calibri" panose="020F0502020204030204" pitchFamily="34" charset="0"/>
              </a:defRPr>
            </a:lvl4pPr>
            <a:lvl5pPr marL="2095948" indent="-232884">
              <a:defRPr>
                <a:solidFill>
                  <a:schemeClr val="tx1"/>
                </a:solidFill>
                <a:latin typeface="Calibri" panose="020F0502020204030204" pitchFamily="34" charset="0"/>
              </a:defRPr>
            </a:lvl5pPr>
            <a:lvl6pPr marL="2561713" indent="-232884" eaLnBrk="0" fontAlgn="base" hangingPunct="0">
              <a:spcBef>
                <a:spcPct val="0"/>
              </a:spcBef>
              <a:spcAft>
                <a:spcPct val="0"/>
              </a:spcAft>
              <a:defRPr>
                <a:solidFill>
                  <a:schemeClr val="tx1"/>
                </a:solidFill>
                <a:latin typeface="Calibri" panose="020F0502020204030204" pitchFamily="34" charset="0"/>
              </a:defRPr>
            </a:lvl6pPr>
            <a:lvl7pPr marL="3027480" indent="-232884" eaLnBrk="0" fontAlgn="base" hangingPunct="0">
              <a:spcBef>
                <a:spcPct val="0"/>
              </a:spcBef>
              <a:spcAft>
                <a:spcPct val="0"/>
              </a:spcAft>
              <a:defRPr>
                <a:solidFill>
                  <a:schemeClr val="tx1"/>
                </a:solidFill>
                <a:latin typeface="Calibri" panose="020F0502020204030204" pitchFamily="34" charset="0"/>
              </a:defRPr>
            </a:lvl7pPr>
            <a:lvl8pPr marL="3493246" indent="-232884" eaLnBrk="0" fontAlgn="base" hangingPunct="0">
              <a:spcBef>
                <a:spcPct val="0"/>
              </a:spcBef>
              <a:spcAft>
                <a:spcPct val="0"/>
              </a:spcAft>
              <a:defRPr>
                <a:solidFill>
                  <a:schemeClr val="tx1"/>
                </a:solidFill>
                <a:latin typeface="Calibri" panose="020F0502020204030204" pitchFamily="34" charset="0"/>
              </a:defRPr>
            </a:lvl8pPr>
            <a:lvl9pPr marL="3959012" indent="-23288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B33CF2-5864-4BBC-AD97-209E482BA792}" type="slidenum">
              <a:rPr lang="en-US" smtClean="0"/>
              <a:pPr fontAlgn="base">
                <a:spcBef>
                  <a:spcPct val="0"/>
                </a:spcBef>
                <a:spcAft>
                  <a:spcPct val="0"/>
                </a:spcAft>
              </a:pPr>
              <a:t>1</a:t>
            </a:fld>
            <a:endParaRPr lang="en-US"/>
          </a:p>
        </p:txBody>
      </p:sp>
    </p:spTree>
    <p:extLst>
      <p:ext uri="{BB962C8B-B14F-4D97-AF65-F5344CB8AC3E}">
        <p14:creationId xmlns:p14="http://schemas.microsoft.com/office/powerpoint/2010/main" val="411777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03832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16788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custDataLst>
              <p:tags r:id="rId1"/>
            </p:custDataLst>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50000"/>
              </a:spcBef>
            </a:pPr>
            <a:endParaRPr lang="en-US" dirty="0"/>
          </a:p>
        </p:txBody>
      </p:sp>
      <p:sp>
        <p:nvSpPr>
          <p:cNvPr id="26628" name="Slide Number Placeholder 3"/>
          <p:cNvSpPr>
            <a:spLocks noGrp="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Calibri" panose="020F0502020204030204" pitchFamily="34" charset="0"/>
              </a:defRPr>
            </a:lvl1pPr>
            <a:lvl2pPr marL="756869" indent="-291104">
              <a:defRPr>
                <a:solidFill>
                  <a:schemeClr val="tx1"/>
                </a:solidFill>
                <a:latin typeface="Calibri" panose="020F0502020204030204" pitchFamily="34" charset="0"/>
              </a:defRPr>
            </a:lvl2pPr>
            <a:lvl3pPr marL="1164414" indent="-232884">
              <a:defRPr>
                <a:solidFill>
                  <a:schemeClr val="tx1"/>
                </a:solidFill>
                <a:latin typeface="Calibri" panose="020F0502020204030204" pitchFamily="34" charset="0"/>
              </a:defRPr>
            </a:lvl3pPr>
            <a:lvl4pPr marL="1630181" indent="-232884">
              <a:defRPr>
                <a:solidFill>
                  <a:schemeClr val="tx1"/>
                </a:solidFill>
                <a:latin typeface="Calibri" panose="020F0502020204030204" pitchFamily="34" charset="0"/>
              </a:defRPr>
            </a:lvl4pPr>
            <a:lvl5pPr marL="2095948" indent="-232884">
              <a:defRPr>
                <a:solidFill>
                  <a:schemeClr val="tx1"/>
                </a:solidFill>
                <a:latin typeface="Calibri" panose="020F0502020204030204" pitchFamily="34" charset="0"/>
              </a:defRPr>
            </a:lvl5pPr>
            <a:lvl6pPr marL="2561713" indent="-232884" eaLnBrk="0" fontAlgn="base" hangingPunct="0">
              <a:spcBef>
                <a:spcPct val="0"/>
              </a:spcBef>
              <a:spcAft>
                <a:spcPct val="0"/>
              </a:spcAft>
              <a:defRPr>
                <a:solidFill>
                  <a:schemeClr val="tx1"/>
                </a:solidFill>
                <a:latin typeface="Calibri" panose="020F0502020204030204" pitchFamily="34" charset="0"/>
              </a:defRPr>
            </a:lvl6pPr>
            <a:lvl7pPr marL="3027480" indent="-232884" eaLnBrk="0" fontAlgn="base" hangingPunct="0">
              <a:spcBef>
                <a:spcPct val="0"/>
              </a:spcBef>
              <a:spcAft>
                <a:spcPct val="0"/>
              </a:spcAft>
              <a:defRPr>
                <a:solidFill>
                  <a:schemeClr val="tx1"/>
                </a:solidFill>
                <a:latin typeface="Calibri" panose="020F0502020204030204" pitchFamily="34" charset="0"/>
              </a:defRPr>
            </a:lvl7pPr>
            <a:lvl8pPr marL="3493246" indent="-232884" eaLnBrk="0" fontAlgn="base" hangingPunct="0">
              <a:spcBef>
                <a:spcPct val="0"/>
              </a:spcBef>
              <a:spcAft>
                <a:spcPct val="0"/>
              </a:spcAft>
              <a:defRPr>
                <a:solidFill>
                  <a:schemeClr val="tx1"/>
                </a:solidFill>
                <a:latin typeface="Calibri" panose="020F0502020204030204" pitchFamily="34" charset="0"/>
              </a:defRPr>
            </a:lvl8pPr>
            <a:lvl9pPr marL="3959012" indent="-23288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B33CF2-5864-4BBC-AD97-209E482BA792}" type="slidenum">
              <a:rPr lang="en-US" smtClean="0"/>
              <a:pPr fontAlgn="base">
                <a:spcBef>
                  <a:spcPct val="0"/>
                </a:spcBef>
                <a:spcAft>
                  <a:spcPct val="0"/>
                </a:spcAft>
              </a:pPr>
              <a:t>12</a:t>
            </a:fld>
            <a:endParaRPr lang="en-US"/>
          </a:p>
        </p:txBody>
      </p:sp>
    </p:spTree>
    <p:extLst>
      <p:ext uri="{BB962C8B-B14F-4D97-AF65-F5344CB8AC3E}">
        <p14:creationId xmlns:p14="http://schemas.microsoft.com/office/powerpoint/2010/main" val="423711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81598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63772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32595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53974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52573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12703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custDataLst>
              <p:tags r:id="rId1"/>
            </p:custDataLst>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50000"/>
              </a:spcBef>
            </a:pPr>
            <a:endParaRPr lang="en-US" dirty="0"/>
          </a:p>
        </p:txBody>
      </p:sp>
      <p:sp>
        <p:nvSpPr>
          <p:cNvPr id="26628" name="Slide Number Placeholder 3"/>
          <p:cNvSpPr>
            <a:spLocks noGrp="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Calibri" panose="020F0502020204030204" pitchFamily="34" charset="0"/>
              </a:defRPr>
            </a:lvl1pPr>
            <a:lvl2pPr marL="756869" indent="-291104">
              <a:defRPr>
                <a:solidFill>
                  <a:schemeClr val="tx1"/>
                </a:solidFill>
                <a:latin typeface="Calibri" panose="020F0502020204030204" pitchFamily="34" charset="0"/>
              </a:defRPr>
            </a:lvl2pPr>
            <a:lvl3pPr marL="1164414" indent="-232884">
              <a:defRPr>
                <a:solidFill>
                  <a:schemeClr val="tx1"/>
                </a:solidFill>
                <a:latin typeface="Calibri" panose="020F0502020204030204" pitchFamily="34" charset="0"/>
              </a:defRPr>
            </a:lvl3pPr>
            <a:lvl4pPr marL="1630181" indent="-232884">
              <a:defRPr>
                <a:solidFill>
                  <a:schemeClr val="tx1"/>
                </a:solidFill>
                <a:latin typeface="Calibri" panose="020F0502020204030204" pitchFamily="34" charset="0"/>
              </a:defRPr>
            </a:lvl4pPr>
            <a:lvl5pPr marL="2095948" indent="-232884">
              <a:defRPr>
                <a:solidFill>
                  <a:schemeClr val="tx1"/>
                </a:solidFill>
                <a:latin typeface="Calibri" panose="020F0502020204030204" pitchFamily="34" charset="0"/>
              </a:defRPr>
            </a:lvl5pPr>
            <a:lvl6pPr marL="2561713" indent="-232884" eaLnBrk="0" fontAlgn="base" hangingPunct="0">
              <a:spcBef>
                <a:spcPct val="0"/>
              </a:spcBef>
              <a:spcAft>
                <a:spcPct val="0"/>
              </a:spcAft>
              <a:defRPr>
                <a:solidFill>
                  <a:schemeClr val="tx1"/>
                </a:solidFill>
                <a:latin typeface="Calibri" panose="020F0502020204030204" pitchFamily="34" charset="0"/>
              </a:defRPr>
            </a:lvl6pPr>
            <a:lvl7pPr marL="3027480" indent="-232884" eaLnBrk="0" fontAlgn="base" hangingPunct="0">
              <a:spcBef>
                <a:spcPct val="0"/>
              </a:spcBef>
              <a:spcAft>
                <a:spcPct val="0"/>
              </a:spcAft>
              <a:defRPr>
                <a:solidFill>
                  <a:schemeClr val="tx1"/>
                </a:solidFill>
                <a:latin typeface="Calibri" panose="020F0502020204030204" pitchFamily="34" charset="0"/>
              </a:defRPr>
            </a:lvl7pPr>
            <a:lvl8pPr marL="3493246" indent="-232884" eaLnBrk="0" fontAlgn="base" hangingPunct="0">
              <a:spcBef>
                <a:spcPct val="0"/>
              </a:spcBef>
              <a:spcAft>
                <a:spcPct val="0"/>
              </a:spcAft>
              <a:defRPr>
                <a:solidFill>
                  <a:schemeClr val="tx1"/>
                </a:solidFill>
                <a:latin typeface="Calibri" panose="020F0502020204030204" pitchFamily="34" charset="0"/>
              </a:defRPr>
            </a:lvl8pPr>
            <a:lvl9pPr marL="3959012" indent="-23288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B33CF2-5864-4BBC-AD97-209E482BA792}" type="slidenum">
              <a:rPr lang="en-US" smtClean="0"/>
              <a:pPr fontAlgn="base">
                <a:spcBef>
                  <a:spcPct val="0"/>
                </a:spcBef>
                <a:spcAft>
                  <a:spcPct val="0"/>
                </a:spcAft>
              </a:pPr>
              <a:t>19</a:t>
            </a:fld>
            <a:endParaRPr lang="en-US"/>
          </a:p>
        </p:txBody>
      </p:sp>
    </p:spTree>
    <p:extLst>
      <p:ext uri="{BB962C8B-B14F-4D97-AF65-F5344CB8AC3E}">
        <p14:creationId xmlns:p14="http://schemas.microsoft.com/office/powerpoint/2010/main" val="21248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10390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3694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85501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67410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custDataLst>
              <p:tags r:id="rId1"/>
            </p:custDataLst>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50000"/>
              </a:spcBef>
            </a:pPr>
            <a:endParaRPr lang="en-US" dirty="0"/>
          </a:p>
        </p:txBody>
      </p:sp>
      <p:sp>
        <p:nvSpPr>
          <p:cNvPr id="26628" name="Slide Number Placeholder 3"/>
          <p:cNvSpPr>
            <a:spLocks noGrp="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Calibri" panose="020F0502020204030204" pitchFamily="34" charset="0"/>
              </a:defRPr>
            </a:lvl1pPr>
            <a:lvl2pPr marL="756869" indent="-291104">
              <a:defRPr>
                <a:solidFill>
                  <a:schemeClr val="tx1"/>
                </a:solidFill>
                <a:latin typeface="Calibri" panose="020F0502020204030204" pitchFamily="34" charset="0"/>
              </a:defRPr>
            </a:lvl2pPr>
            <a:lvl3pPr marL="1164414" indent="-232884">
              <a:defRPr>
                <a:solidFill>
                  <a:schemeClr val="tx1"/>
                </a:solidFill>
                <a:latin typeface="Calibri" panose="020F0502020204030204" pitchFamily="34" charset="0"/>
              </a:defRPr>
            </a:lvl3pPr>
            <a:lvl4pPr marL="1630181" indent="-232884">
              <a:defRPr>
                <a:solidFill>
                  <a:schemeClr val="tx1"/>
                </a:solidFill>
                <a:latin typeface="Calibri" panose="020F0502020204030204" pitchFamily="34" charset="0"/>
              </a:defRPr>
            </a:lvl4pPr>
            <a:lvl5pPr marL="2095948" indent="-232884">
              <a:defRPr>
                <a:solidFill>
                  <a:schemeClr val="tx1"/>
                </a:solidFill>
                <a:latin typeface="Calibri" panose="020F0502020204030204" pitchFamily="34" charset="0"/>
              </a:defRPr>
            </a:lvl5pPr>
            <a:lvl6pPr marL="2561713" indent="-232884" eaLnBrk="0" fontAlgn="base" hangingPunct="0">
              <a:spcBef>
                <a:spcPct val="0"/>
              </a:spcBef>
              <a:spcAft>
                <a:spcPct val="0"/>
              </a:spcAft>
              <a:defRPr>
                <a:solidFill>
                  <a:schemeClr val="tx1"/>
                </a:solidFill>
                <a:latin typeface="Calibri" panose="020F0502020204030204" pitchFamily="34" charset="0"/>
              </a:defRPr>
            </a:lvl6pPr>
            <a:lvl7pPr marL="3027480" indent="-232884" eaLnBrk="0" fontAlgn="base" hangingPunct="0">
              <a:spcBef>
                <a:spcPct val="0"/>
              </a:spcBef>
              <a:spcAft>
                <a:spcPct val="0"/>
              </a:spcAft>
              <a:defRPr>
                <a:solidFill>
                  <a:schemeClr val="tx1"/>
                </a:solidFill>
                <a:latin typeface="Calibri" panose="020F0502020204030204" pitchFamily="34" charset="0"/>
              </a:defRPr>
            </a:lvl7pPr>
            <a:lvl8pPr marL="3493246" indent="-232884" eaLnBrk="0" fontAlgn="base" hangingPunct="0">
              <a:spcBef>
                <a:spcPct val="0"/>
              </a:spcBef>
              <a:spcAft>
                <a:spcPct val="0"/>
              </a:spcAft>
              <a:defRPr>
                <a:solidFill>
                  <a:schemeClr val="tx1"/>
                </a:solidFill>
                <a:latin typeface="Calibri" panose="020F0502020204030204" pitchFamily="34" charset="0"/>
              </a:defRPr>
            </a:lvl8pPr>
            <a:lvl9pPr marL="3959012" indent="-23288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B33CF2-5864-4BBC-AD97-209E482BA792}" type="slidenum">
              <a:rPr lang="en-US" smtClean="0"/>
              <a:pPr fontAlgn="base">
                <a:spcBef>
                  <a:spcPct val="0"/>
                </a:spcBef>
                <a:spcAft>
                  <a:spcPct val="0"/>
                </a:spcAft>
              </a:pPr>
              <a:t>23</a:t>
            </a:fld>
            <a:endParaRPr lang="en-US"/>
          </a:p>
        </p:txBody>
      </p:sp>
    </p:spTree>
    <p:extLst>
      <p:ext uri="{BB962C8B-B14F-4D97-AF65-F5344CB8AC3E}">
        <p14:creationId xmlns:p14="http://schemas.microsoft.com/office/powerpoint/2010/main" val="394076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4008330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898456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293005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916657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400708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90580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56376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845437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275371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653141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428802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60553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044726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142948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119010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888286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57481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911398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345904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555643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476563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975764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436126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332800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298108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312407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502237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57943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864203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41855174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4275230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601714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393794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91782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1843481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4208444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custDataLst>
              <p:tags r:id="rId1"/>
            </p:custDataLst>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2"/>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pPr>
              <a:spcBef>
                <a:spcPct val="50000"/>
              </a:spcBef>
            </a:pPr>
            <a:endParaRPr lang="en-US" dirty="0"/>
          </a:p>
        </p:txBody>
      </p:sp>
      <p:sp>
        <p:nvSpPr>
          <p:cNvPr id="26628" name="Slide Number Placeholder 3"/>
          <p:cNvSpPr>
            <a:spLocks noGrp="1"/>
          </p:cNvSpPr>
          <p:nvPr>
            <p:ph type="sldNum" sz="quarter" idx="5"/>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0" compatLnSpc="1">
            <a:prstTxWarp prst="textNoShape">
              <a:avLst/>
            </a:prstTxWarp>
          </a:bodyPr>
          <a:lstStyle>
            <a:lvl1pPr>
              <a:defRPr>
                <a:solidFill>
                  <a:schemeClr val="tx1"/>
                </a:solidFill>
                <a:latin typeface="Calibri" panose="020F0502020204030204" pitchFamily="34" charset="0"/>
              </a:defRPr>
            </a:lvl1pPr>
            <a:lvl2pPr marL="756869" indent="-291104">
              <a:defRPr>
                <a:solidFill>
                  <a:schemeClr val="tx1"/>
                </a:solidFill>
                <a:latin typeface="Calibri" panose="020F0502020204030204" pitchFamily="34" charset="0"/>
              </a:defRPr>
            </a:lvl2pPr>
            <a:lvl3pPr marL="1164414" indent="-232884">
              <a:defRPr>
                <a:solidFill>
                  <a:schemeClr val="tx1"/>
                </a:solidFill>
                <a:latin typeface="Calibri" panose="020F0502020204030204" pitchFamily="34" charset="0"/>
              </a:defRPr>
            </a:lvl3pPr>
            <a:lvl4pPr marL="1630181" indent="-232884">
              <a:defRPr>
                <a:solidFill>
                  <a:schemeClr val="tx1"/>
                </a:solidFill>
                <a:latin typeface="Calibri" panose="020F0502020204030204" pitchFamily="34" charset="0"/>
              </a:defRPr>
            </a:lvl4pPr>
            <a:lvl5pPr marL="2095948" indent="-232884">
              <a:defRPr>
                <a:solidFill>
                  <a:schemeClr val="tx1"/>
                </a:solidFill>
                <a:latin typeface="Calibri" panose="020F0502020204030204" pitchFamily="34" charset="0"/>
              </a:defRPr>
            </a:lvl5pPr>
            <a:lvl6pPr marL="2561713" indent="-232884" eaLnBrk="0" fontAlgn="base" hangingPunct="0">
              <a:spcBef>
                <a:spcPct val="0"/>
              </a:spcBef>
              <a:spcAft>
                <a:spcPct val="0"/>
              </a:spcAft>
              <a:defRPr>
                <a:solidFill>
                  <a:schemeClr val="tx1"/>
                </a:solidFill>
                <a:latin typeface="Calibri" panose="020F0502020204030204" pitchFamily="34" charset="0"/>
              </a:defRPr>
            </a:lvl6pPr>
            <a:lvl7pPr marL="3027480" indent="-232884" eaLnBrk="0" fontAlgn="base" hangingPunct="0">
              <a:spcBef>
                <a:spcPct val="0"/>
              </a:spcBef>
              <a:spcAft>
                <a:spcPct val="0"/>
              </a:spcAft>
              <a:defRPr>
                <a:solidFill>
                  <a:schemeClr val="tx1"/>
                </a:solidFill>
                <a:latin typeface="Calibri" panose="020F0502020204030204" pitchFamily="34" charset="0"/>
              </a:defRPr>
            </a:lvl7pPr>
            <a:lvl8pPr marL="3493246" indent="-232884" eaLnBrk="0" fontAlgn="base" hangingPunct="0">
              <a:spcBef>
                <a:spcPct val="0"/>
              </a:spcBef>
              <a:spcAft>
                <a:spcPct val="0"/>
              </a:spcAft>
              <a:defRPr>
                <a:solidFill>
                  <a:schemeClr val="tx1"/>
                </a:solidFill>
                <a:latin typeface="Calibri" panose="020F0502020204030204" pitchFamily="34" charset="0"/>
              </a:defRPr>
            </a:lvl8pPr>
            <a:lvl9pPr marL="3959012" indent="-23288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B33CF2-5864-4BBC-AD97-209E482BA792}" type="slidenum">
              <a:rPr lang="en-US" smtClean="0"/>
              <a:pPr fontAlgn="base">
                <a:spcBef>
                  <a:spcPct val="0"/>
                </a:spcBef>
                <a:spcAft>
                  <a:spcPct val="0"/>
                </a:spcAft>
              </a:pPr>
              <a:t>57</a:t>
            </a:fld>
            <a:endParaRPr lang="en-US"/>
          </a:p>
        </p:txBody>
      </p:sp>
    </p:spTree>
    <p:extLst>
      <p:ext uri="{BB962C8B-B14F-4D97-AF65-F5344CB8AC3E}">
        <p14:creationId xmlns:p14="http://schemas.microsoft.com/office/powerpoint/2010/main" val="4142154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003784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39922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987794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759806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6499610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515300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0517175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r>
              <a:rPr lang="en-US" noProof="1"/>
              <a:t>Nationally, this is what the per employee per year costs are for a CDHP compared to more traditional plans.  Please note these are 2014 numbers.</a:t>
            </a:r>
          </a:p>
          <a:p>
            <a:endParaRPr lang="en-US" noProof="1"/>
          </a:p>
          <a:p>
            <a:r>
              <a:rPr lang="en-US" noProof="1"/>
              <a:t>As you can see, the savings are significant.</a:t>
            </a:r>
          </a:p>
        </p:txBody>
      </p:sp>
    </p:spTree>
    <p:extLst>
      <p:ext uri="{BB962C8B-B14F-4D97-AF65-F5344CB8AC3E}">
        <p14:creationId xmlns:p14="http://schemas.microsoft.com/office/powerpoint/2010/main" val="41440485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5236503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454202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4287063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2590253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8157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22440850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04165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159526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Rot="1" noChangeAspect="1" noChangeArrowheads="1" noTextEdit="1"/>
          </p:cNvSpPr>
          <p:nvPr>
            <p:ph type="sldImg"/>
            <p:custDataLst>
              <p:tags r:id="rId1"/>
            </p:custDataLst>
          </p:nvPr>
        </p:nvSpPr>
        <p:spPr/>
      </p:sp>
      <p:sp>
        <p:nvSpPr>
          <p:cNvPr id="934915" name="Rectangle 3"/>
          <p:cNvSpPr>
            <a:spLocks noGrp="1" noChangeArrowheads="1"/>
          </p:cNvSpPr>
          <p:nvPr>
            <p:ph type="body" idx="1"/>
            <p:custDataLst>
              <p:tags r:id="rId2"/>
            </p:custDataLst>
          </p:nvPr>
        </p:nvSpPr>
        <p:spPr/>
        <p:txBody>
          <a:bodyPr/>
          <a:lstStyle/>
          <a:p>
            <a:endParaRPr lang="en-US" noProof="1"/>
          </a:p>
        </p:txBody>
      </p:sp>
    </p:spTree>
    <p:extLst>
      <p:ext uri="{BB962C8B-B14F-4D97-AF65-F5344CB8AC3E}">
        <p14:creationId xmlns:p14="http://schemas.microsoft.com/office/powerpoint/2010/main" val="321469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6628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5341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1030" name="Rectangle 12" descr="shapeContentFontFamily"/>
          <p:cNvSpPr>
            <a:spLocks noGrp="1" noChangeArrowheads="1"/>
          </p:cNvSpPr>
          <p:nvPr>
            <p:ph type="body" idx="1"/>
            <p:custDataLst>
              <p:tags r:id="rId3"/>
            </p:custDataLst>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anchor="t" anchorCtr="0" compatLnSpc="1">
            <a:prstTxWarp prst="textNoShape">
              <a:avLst/>
            </a:prstTxWarp>
          </a:bodyPr>
          <a:lstStyle/>
          <a:p>
            <a:pPr lvl="0"/>
            <a:r>
              <a:rPr lang="en-US" dirty="0">
                <a:latin typeface="Trajan Pro"/>
              </a:rPr>
              <a:t>Click to edit Master text styles</a:t>
            </a:r>
          </a:p>
          <a:p>
            <a:pPr lvl="1"/>
            <a:r>
              <a:rPr lang="en-US" dirty="0">
                <a:latin typeface="Trajan Pro"/>
              </a:rPr>
              <a:t>Second level</a:t>
            </a:r>
          </a:p>
          <a:p>
            <a:pPr lvl="2"/>
            <a:r>
              <a:rPr lang="en-US" dirty="0">
                <a:latin typeface="Trajan Pro"/>
              </a:rPr>
              <a:t>Third level</a:t>
            </a:r>
          </a:p>
          <a:p>
            <a:pPr lvl="3"/>
            <a:r>
              <a:rPr lang="en-US" dirty="0">
                <a:latin typeface="Trajan Pro"/>
              </a:rPr>
              <a:t>Fourth level</a:t>
            </a:r>
          </a:p>
        </p:txBody>
      </p:sp>
      <p:sp>
        <p:nvSpPr>
          <p:cNvPr id="11" name="Rectangle 10" descr="shapeCoverPageFontFamily,shapeFooterText2Alignment,shapeFooterText2FontColor"/>
          <p:cNvSpPr/>
          <p:nvPr userDrawn="1">
            <p:custDataLst>
              <p:tags r:id="rId4"/>
            </p:custDataLst>
          </p:nvPr>
        </p:nvSpPr>
        <p:spPr>
          <a:xfrm>
            <a:off x="297370" y="6324600"/>
            <a:ext cx="8558784" cy="49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smtId="4294967295"/>
            </a:defPPr>
            <a:lvl1pPr marL="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1pPr>
            <a:lvl2pPr marL="4572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2pPr>
            <a:lvl3pPr marL="9144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3pPr>
            <a:lvl4pPr marL="13716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4pPr>
            <a:lvl5pPr marL="18288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5pPr>
            <a:lvl6pPr marL="2286000" algn="l" defTabSz="914400" rtl="0" eaLnBrk="1" latinLnBrk="0" hangingPunct="1">
              <a:defRPr sz="1800" kern="1200" smtId="4294967295">
                <a:solidFill>
                  <a:schemeClr val="tx1"/>
                </a:solidFill>
                <a:latin typeface="Arial" panose="020B0604020202020204" pitchFamily="34" charset="0"/>
                <a:ea typeface="+mn-ea"/>
                <a:cs typeface="+mn-cs"/>
              </a:defRPr>
            </a:lvl6pPr>
            <a:lvl7pPr marL="2743200" algn="l" defTabSz="914400" rtl="0" eaLnBrk="1" latinLnBrk="0" hangingPunct="1">
              <a:defRPr sz="1800" kern="1200" smtId="4294967295">
                <a:solidFill>
                  <a:schemeClr val="tx1"/>
                </a:solidFill>
                <a:latin typeface="Arial" panose="020B0604020202020204" pitchFamily="34" charset="0"/>
                <a:ea typeface="+mn-ea"/>
                <a:cs typeface="+mn-cs"/>
              </a:defRPr>
            </a:lvl7pPr>
            <a:lvl8pPr marL="3200400" algn="l" defTabSz="914400" rtl="0" eaLnBrk="1" latinLnBrk="0" hangingPunct="1">
              <a:defRPr sz="1800" kern="1200" smtId="4294967295">
                <a:solidFill>
                  <a:schemeClr val="tx1"/>
                </a:solidFill>
                <a:latin typeface="Arial" panose="020B0604020202020204" pitchFamily="34" charset="0"/>
                <a:ea typeface="+mn-ea"/>
                <a:cs typeface="+mn-cs"/>
              </a:defRPr>
            </a:lvl8pPr>
          </a:lstStyle>
          <a:p>
            <a:pPr algn="ctr" eaLnBrk="1" fontAlgn="auto" hangingPunct="1">
              <a:spcBef>
                <a:spcPct val="0"/>
              </a:spcBef>
              <a:spcAft>
                <a:spcPct val="0"/>
              </a:spcAft>
              <a:defRPr/>
            </a:pPr>
            <a:r>
              <a:rPr lang="en-US" sz="900" dirty="0">
                <a:solidFill>
                  <a:schemeClr val="bg1"/>
                </a:solidFill>
                <a:latin typeface="Trajan Pro"/>
              </a:rPr>
              <a:t>© 2016 Gelin Benefits Group All Rights Reserved.</a:t>
            </a:r>
            <a:br>
              <a:rPr lang="en-US" sz="900" dirty="0">
                <a:solidFill>
                  <a:schemeClr val="bg1"/>
                </a:solidFill>
                <a:latin typeface="Trajan Pro"/>
              </a:rPr>
            </a:br>
            <a:r>
              <a:rPr lang="en-US" sz="900" dirty="0">
                <a:solidFill>
                  <a:schemeClr val="bg1"/>
                </a:solidFill>
                <a:latin typeface="Trajan Pro"/>
              </a:rPr>
              <a:t>Prepared for FPHRA for information only.</a:t>
            </a:r>
          </a:p>
          <a:p>
            <a:pPr algn="ctr" eaLnBrk="1" fontAlgn="auto" hangingPunct="1">
              <a:spcBef>
                <a:spcPct val="0"/>
              </a:spcBef>
              <a:spcAft>
                <a:spcPct val="0"/>
              </a:spcAft>
              <a:defRPr/>
            </a:pPr>
            <a:r>
              <a:rPr lang="en-US" sz="900" dirty="0">
                <a:solidFill>
                  <a:schemeClr val="bg1"/>
                </a:solidFill>
                <a:latin typeface="Trajan Pro"/>
              </a:rPr>
              <a:t>Does not constitute legal or tax advice.</a:t>
            </a:r>
          </a:p>
        </p:txBody>
      </p:sp>
      <p:sp>
        <p:nvSpPr>
          <p:cNvPr id="12" name="TextBox 11" descr="shapeCoverPageFontFamily,shapeFooterText1Alignment,shapeFooterText1FontColor"/>
          <p:cNvSpPr txBox="1"/>
          <p:nvPr userDrawn="1">
            <p:custDataLst>
              <p:tags r:id="rId5"/>
            </p:custDataLst>
          </p:nvPr>
        </p:nvSpPr>
        <p:spPr>
          <a:xfrm>
            <a:off x="228600" y="6248400"/>
            <a:ext cx="8558784" cy="493776"/>
          </a:xfrm>
          <a:prstGeom prst="rect">
            <a:avLst/>
          </a:prstGeom>
          <a:noFill/>
        </p:spPr>
        <p:txBody>
          <a:bodyPr wrap="square" rtlCol="0" anchor="ctr">
            <a:noAutofit/>
          </a:bodyPr>
          <a:lstStyle>
            <a:defPPr>
              <a:defRPr lang="de-DE" smtId="4294967295"/>
            </a:defPPr>
            <a:lvl1pPr marL="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1pPr>
            <a:lvl2pPr marL="4572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2pPr>
            <a:lvl3pPr marL="9144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3pPr>
            <a:lvl4pPr marL="13716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4pPr>
            <a:lvl5pPr marL="1828800" algn="ctr" defTabSz="914400" rtl="0" eaLnBrk="0" fontAlgn="base" latinLnBrk="0" hangingPunct="0">
              <a:spcBef>
                <a:spcPct val="0"/>
              </a:spcBef>
              <a:spcAft>
                <a:spcPct val="0"/>
              </a:spcAft>
              <a:defRPr sz="1800" kern="1200" smtId="4294967295">
                <a:solidFill>
                  <a:schemeClr val="tx1"/>
                </a:solidFill>
                <a:latin typeface="Arial" panose="020B0604020202020204" pitchFamily="34" charset="0"/>
                <a:ea typeface="+mn-ea"/>
                <a:cs typeface="+mn-cs"/>
              </a:defRPr>
            </a:lvl5pPr>
            <a:lvl6pPr marL="2286000" algn="l" defTabSz="914400" rtl="0" eaLnBrk="1" latinLnBrk="0" hangingPunct="1">
              <a:defRPr sz="1800" kern="1200" smtId="4294967295">
                <a:solidFill>
                  <a:schemeClr val="tx1"/>
                </a:solidFill>
                <a:latin typeface="Arial" panose="020B0604020202020204" pitchFamily="34" charset="0"/>
                <a:ea typeface="+mn-ea"/>
                <a:cs typeface="+mn-cs"/>
              </a:defRPr>
            </a:lvl6pPr>
            <a:lvl7pPr marL="2743200" algn="l" defTabSz="914400" rtl="0" eaLnBrk="1" latinLnBrk="0" hangingPunct="1">
              <a:defRPr sz="1800" kern="1200" smtId="4294967295">
                <a:solidFill>
                  <a:schemeClr val="tx1"/>
                </a:solidFill>
                <a:latin typeface="Arial" panose="020B0604020202020204" pitchFamily="34" charset="0"/>
                <a:ea typeface="+mn-ea"/>
                <a:cs typeface="+mn-cs"/>
              </a:defRPr>
            </a:lvl7pPr>
            <a:lvl8pPr marL="3200400" algn="l" defTabSz="914400" rtl="0" eaLnBrk="1" latinLnBrk="0" hangingPunct="1">
              <a:defRPr sz="1800" kern="1200" smtId="4294967295">
                <a:solidFill>
                  <a:schemeClr val="tx1"/>
                </a:solidFill>
                <a:latin typeface="Arial" panose="020B0604020202020204" pitchFamily="34" charset="0"/>
                <a:ea typeface="+mn-ea"/>
                <a:cs typeface="+mn-cs"/>
              </a:defRPr>
            </a:lvl8pPr>
          </a:lstStyle>
          <a:p>
            <a:pPr algn="l"/>
            <a:fld id="{7554B7E5-F3A2-4065-BC8D-D55EE339C7D7}" type="slidenum">
              <a:rPr lang="en-US" sz="1200" kern="1200" smtClean="0">
                <a:solidFill>
                  <a:srgbClr val="FFFFFF"/>
                </a:solidFill>
                <a:latin typeface="Trajan Pro"/>
                <a:ea typeface="+mn-ea"/>
                <a:cs typeface="+mn-cs"/>
              </a:rPr>
              <a:pPr algn="l"/>
              <a:t>‹#›</a:t>
            </a:fld>
            <a:endParaRPr lang="en-US" sz="1200" kern="1200" dirty="0">
              <a:solidFill>
                <a:srgbClr val="FFFFFF"/>
              </a:solidFill>
              <a:latin typeface="Trajan Pro"/>
              <a:ea typeface="+mn-ea"/>
              <a:cs typeface="+mn-cs"/>
            </a:endParaRPr>
          </a:p>
        </p:txBody>
      </p:sp>
    </p:spTree>
  </p:cSld>
  <p:clrMap bg1="lt1" tx1="dk1" bg2="lt2" tx2="dk2" accent1="accent1" accent2="accent2" accent3="accent3" accent4="accent4" accent5="accent5" accent6="accent6" hlink="hlink" folHlink="folHlink"/>
  <p:sldLayoutIdLst>
    <p:sldLayoutId id="2147483950" r:id="rId1"/>
  </p:sldLayoutIdLst>
  <p:transition spd="med">
    <p:fade/>
  </p:transition>
  <p:hf sldNum="0" hdr="0" dt="0"/>
  <p:txStyles>
    <p:titleStyle>
      <a:lvl1pPr algn="l" rtl="0" eaLnBrk="0" fontAlgn="base" hangingPunct="0">
        <a:lnSpc>
          <a:spcPct val="95000"/>
        </a:lnSpc>
        <a:spcBef>
          <a:spcPct val="0"/>
        </a:spcBef>
        <a:spcAft>
          <a:spcPct val="0"/>
        </a:spcAft>
        <a:defRPr sz="3000" b="1" kern="1200">
          <a:solidFill>
            <a:schemeClr val="tx1"/>
          </a:solidFill>
          <a:latin typeface="+mj-lt"/>
          <a:ea typeface="+mj-ea"/>
          <a:cs typeface="+mj-cs"/>
        </a:defRPr>
      </a:lvl1pPr>
      <a:lvl2pPr algn="l" rtl="0" eaLnBrk="0" fontAlgn="base" hangingPunct="0">
        <a:lnSpc>
          <a:spcPct val="95000"/>
        </a:lnSpc>
        <a:spcBef>
          <a:spcPct val="0"/>
        </a:spcBef>
        <a:spcAft>
          <a:spcPct val="0"/>
        </a:spcAft>
        <a:defRPr sz="3000" b="1">
          <a:solidFill>
            <a:schemeClr val="tx1"/>
          </a:solidFill>
          <a:latin typeface="Arial" panose="020B0604020202020204" pitchFamily="34" charset="0"/>
        </a:defRPr>
      </a:lvl2pPr>
      <a:lvl3pPr algn="l" rtl="0" eaLnBrk="0" fontAlgn="base" hangingPunct="0">
        <a:lnSpc>
          <a:spcPct val="95000"/>
        </a:lnSpc>
        <a:spcBef>
          <a:spcPct val="0"/>
        </a:spcBef>
        <a:spcAft>
          <a:spcPct val="0"/>
        </a:spcAft>
        <a:defRPr sz="3000" b="1">
          <a:solidFill>
            <a:schemeClr val="tx1"/>
          </a:solidFill>
          <a:latin typeface="Arial" panose="020B0604020202020204" pitchFamily="34" charset="0"/>
        </a:defRPr>
      </a:lvl3pPr>
      <a:lvl4pPr algn="l" rtl="0" eaLnBrk="0" fontAlgn="base" hangingPunct="0">
        <a:lnSpc>
          <a:spcPct val="95000"/>
        </a:lnSpc>
        <a:spcBef>
          <a:spcPct val="0"/>
        </a:spcBef>
        <a:spcAft>
          <a:spcPct val="0"/>
        </a:spcAft>
        <a:defRPr sz="3000" b="1">
          <a:solidFill>
            <a:schemeClr val="tx1"/>
          </a:solidFill>
          <a:latin typeface="Arial" panose="020B0604020202020204" pitchFamily="34" charset="0"/>
        </a:defRPr>
      </a:lvl4pPr>
      <a:lvl5pPr algn="l" rtl="0" eaLnBrk="0" fontAlgn="base" hangingPunct="0">
        <a:lnSpc>
          <a:spcPct val="95000"/>
        </a:lnSpc>
        <a:spcBef>
          <a:spcPct val="0"/>
        </a:spcBef>
        <a:spcAft>
          <a:spcPct val="0"/>
        </a:spcAft>
        <a:defRPr sz="3000" b="1">
          <a:solidFill>
            <a:schemeClr val="tx1"/>
          </a:solidFill>
          <a:latin typeface="Arial" panose="020B0604020202020204" pitchFamily="34" charset="0"/>
        </a:defRPr>
      </a:lvl5pPr>
      <a:lvl6pPr marL="457200" algn="l" rtl="0" eaLnBrk="0" fontAlgn="base" hangingPunct="0">
        <a:lnSpc>
          <a:spcPct val="95000"/>
        </a:lnSpc>
        <a:spcBef>
          <a:spcPct val="0"/>
        </a:spcBef>
        <a:spcAft>
          <a:spcPct val="0"/>
        </a:spcAft>
        <a:defRPr sz="30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30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30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30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1600" b="1" kern="1200">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1600" kern="1200">
          <a:solidFill>
            <a:schemeClr val="tx1"/>
          </a:solidFill>
          <a:latin typeface="+mn-lt"/>
          <a:ea typeface="+mn-ea"/>
          <a:cs typeface="+mn-cs"/>
        </a:defRPr>
      </a:lvl2pPr>
      <a:lvl3pPr marL="561975" indent="-179388" algn="l" rtl="0" eaLnBrk="0" fontAlgn="base" hangingPunct="0">
        <a:spcBef>
          <a:spcPct val="30000"/>
        </a:spcBef>
        <a:spcAft>
          <a:spcPct val="0"/>
        </a:spcAft>
        <a:buClr>
          <a:schemeClr val="accent1"/>
        </a:buClr>
        <a:buChar char="-"/>
        <a:defRPr sz="1600" kern="1200">
          <a:solidFill>
            <a:schemeClr val="tx1"/>
          </a:solidFill>
          <a:latin typeface="+mn-lt"/>
          <a:ea typeface="+mn-ea"/>
          <a:cs typeface="+mn-cs"/>
        </a:defRPr>
      </a:lvl3pPr>
      <a:lvl4pPr marL="768350" indent="-204788" algn="l" rtl="0" eaLnBrk="0" fontAlgn="base" hangingPunct="0">
        <a:spcBef>
          <a:spcPct val="30000"/>
        </a:spcBef>
        <a:spcAft>
          <a:spcPct val="0"/>
        </a:spcAft>
        <a:buClr>
          <a:schemeClr val="accent1"/>
        </a:buClr>
        <a:buChar char="-"/>
        <a:defRPr sz="1600" kern="1200">
          <a:solidFill>
            <a:schemeClr val="tx1"/>
          </a:solidFill>
          <a:latin typeface="+mn-lt"/>
          <a:ea typeface="+mn-ea"/>
          <a:cs typeface="+mn-cs"/>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30.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e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42.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e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66.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emf"/><Relationship Id="rId5" Type="http://schemas.openxmlformats.org/officeDocument/2006/relationships/oleObject" Target="../embeddings/oleObject8.bin"/><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emf"/><Relationship Id="rId5" Type="http://schemas.openxmlformats.org/officeDocument/2006/relationships/oleObject" Target="../embeddings/oleObject10.bin"/><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6.emf"/><Relationship Id="rId5" Type="http://schemas.openxmlformats.org/officeDocument/2006/relationships/oleObject" Target="../embeddings/oleObject11.bin"/><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1752600"/>
            <a:ext cx="3581400" cy="3416320"/>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Florida Public Human Resource Association</a:t>
            </a:r>
          </a:p>
          <a:p>
            <a:pPr algn="ctr"/>
            <a:r>
              <a:rPr lang="en-US" sz="3600" b="1" dirty="0">
                <a:latin typeface="Arial" panose="020B0604020202020204" pitchFamily="34" charset="0"/>
                <a:cs typeface="Arial" panose="020B0604020202020204" pitchFamily="34" charset="0"/>
              </a:rPr>
              <a:t>2016 Conference</a:t>
            </a:r>
          </a:p>
        </p:txBody>
      </p:sp>
      <p:sp>
        <p:nvSpPr>
          <p:cNvPr id="3" name="TextBox 2"/>
          <p:cNvSpPr txBox="1"/>
          <p:nvPr/>
        </p:nvSpPr>
        <p:spPr>
          <a:xfrm>
            <a:off x="-11953" y="6248400"/>
            <a:ext cx="4724400"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Presented by Mike Gelin, CEBS</a:t>
            </a:r>
          </a:p>
        </p:txBody>
      </p:sp>
      <p:sp>
        <p:nvSpPr>
          <p:cNvPr id="4" name="TextBox 3"/>
          <p:cNvSpPr txBox="1"/>
          <p:nvPr/>
        </p:nvSpPr>
        <p:spPr>
          <a:xfrm>
            <a:off x="4712447" y="335698"/>
            <a:ext cx="4495800"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FSA’s HRA’s &amp; H S A’s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Flexible Spending Accounts – Survey Data</a:t>
            </a:r>
          </a:p>
        </p:txBody>
      </p:sp>
      <p:sp>
        <p:nvSpPr>
          <p:cNvPr id="3" name="TextBox 2"/>
          <p:cNvSpPr txBox="1"/>
          <p:nvPr/>
        </p:nvSpPr>
        <p:spPr>
          <a:xfrm>
            <a:off x="2895600" y="990600"/>
            <a:ext cx="6019800" cy="4832092"/>
          </a:xfrm>
          <a:prstGeom prst="rect">
            <a:avLst/>
          </a:prstGeom>
          <a:noFill/>
        </p:spPr>
        <p:txBody>
          <a:bodyPr wrap="square" rtlCol="0">
            <a:spAutoFit/>
          </a:bodyPr>
          <a:lstStyle/>
          <a:p>
            <a:pPr marL="285750" indent="-285750" fontAlgn="base">
              <a:buFont typeface="Arial" panose="020B0604020202020204" pitchFamily="34" charset="0"/>
              <a:buChar char="•"/>
            </a:pPr>
            <a:r>
              <a:rPr lang="en-US" sz="2200" dirty="0"/>
              <a:t>A 2014 survey conducted by </a:t>
            </a:r>
            <a:r>
              <a:rPr lang="en-US" sz="2200" b="1" dirty="0"/>
              <a:t>Aflac</a:t>
            </a:r>
            <a:r>
              <a:rPr lang="en-US" sz="2200" dirty="0"/>
              <a:t>, found that </a:t>
            </a:r>
            <a:r>
              <a:rPr lang="en-US" sz="2200" b="1" dirty="0"/>
              <a:t>22% of employees are not very or not at all knowledgeable about FSAs.</a:t>
            </a:r>
          </a:p>
          <a:p>
            <a:pPr fontAlgn="base"/>
            <a:endParaRPr lang="en-US" sz="2200" dirty="0"/>
          </a:p>
          <a:p>
            <a:pPr marL="285750" indent="-285750" fontAlgn="base">
              <a:buFont typeface="Arial" panose="020B0604020202020204" pitchFamily="34" charset="0"/>
              <a:buChar char="•"/>
            </a:pPr>
            <a:r>
              <a:rPr lang="en-US" sz="2200" dirty="0"/>
              <a:t>In companies with 500 employees or more, </a:t>
            </a:r>
            <a:r>
              <a:rPr lang="en-US" sz="2200" b="1" dirty="0"/>
              <a:t>85%</a:t>
            </a:r>
            <a:r>
              <a:rPr lang="en-US" sz="2200" dirty="0"/>
              <a:t> of companies said they offer a FSA while </a:t>
            </a:r>
            <a:r>
              <a:rPr lang="en-US" sz="2200" b="1" dirty="0"/>
              <a:t>62%</a:t>
            </a:r>
            <a:r>
              <a:rPr lang="en-US" sz="2200" dirty="0"/>
              <a:t> of small businesses with 50 to 500 employees also provide them, according to a survey conducted by </a:t>
            </a:r>
            <a:r>
              <a:rPr lang="en-US" sz="2200" b="1" dirty="0"/>
              <a:t>Mercer</a:t>
            </a:r>
          </a:p>
          <a:p>
            <a:pPr marL="285750" indent="-285750" fontAlgn="base">
              <a:buFont typeface="Arial" panose="020B0604020202020204" pitchFamily="34" charset="0"/>
              <a:buChar char="•"/>
            </a:pPr>
            <a:endParaRPr lang="en-US" sz="2200" dirty="0"/>
          </a:p>
          <a:p>
            <a:pPr marL="285750" indent="-285750" fontAlgn="base">
              <a:buFont typeface="Arial" panose="020B0604020202020204" pitchFamily="34" charset="0"/>
              <a:buChar char="•"/>
            </a:pPr>
            <a:r>
              <a:rPr lang="en-US" sz="2200" dirty="0"/>
              <a:t>According to the </a:t>
            </a:r>
            <a:r>
              <a:rPr lang="en-US" sz="2200" b="1" dirty="0"/>
              <a:t>Bureau of Labor Statistics National Compensation Survey</a:t>
            </a:r>
            <a:r>
              <a:rPr lang="en-US" sz="2200" dirty="0"/>
              <a:t>, </a:t>
            </a:r>
            <a:r>
              <a:rPr lang="en-US" sz="2200" b="1" dirty="0"/>
              <a:t>39% of all workers in 2010 </a:t>
            </a:r>
            <a:r>
              <a:rPr lang="en-US" sz="2200" dirty="0"/>
              <a:t>had access to a health care flexible spending account.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0"/>
            <a:ext cx="2743200" cy="3657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03" y="4551105"/>
            <a:ext cx="2772497" cy="1500187"/>
          </a:xfrm>
          <a:prstGeom prst="rect">
            <a:avLst/>
          </a:prstGeom>
        </p:spPr>
      </p:pic>
    </p:spTree>
    <p:extLst>
      <p:ext uri="{BB962C8B-B14F-4D97-AF65-F5344CB8AC3E}">
        <p14:creationId xmlns:p14="http://schemas.microsoft.com/office/powerpoint/2010/main" val="42728020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76200"/>
            <a:ext cx="8839200" cy="523220"/>
          </a:xfrm>
          <a:prstGeom prst="rect">
            <a:avLst/>
          </a:prstGeom>
          <a:noFill/>
        </p:spPr>
        <p:txBody>
          <a:bodyPr wrap="square" rtlCol="0">
            <a:spAutoFit/>
          </a:bodyPr>
          <a:lstStyle/>
          <a:p>
            <a:r>
              <a:rPr lang="en-US" sz="2800" b="1" dirty="0"/>
              <a:t>Flexible Spending Accounts – </a:t>
            </a:r>
            <a:r>
              <a:rPr lang="en-US" sz="2800" b="1" dirty="0" err="1"/>
              <a:t>Wageworks</a:t>
            </a:r>
            <a:r>
              <a:rPr lang="en-US" sz="2800" b="1" dirty="0"/>
              <a:t> Survey</a:t>
            </a:r>
          </a:p>
        </p:txBody>
      </p:sp>
      <p:sp>
        <p:nvSpPr>
          <p:cNvPr id="3" name="TextBox 2"/>
          <p:cNvSpPr txBox="1"/>
          <p:nvPr/>
        </p:nvSpPr>
        <p:spPr>
          <a:xfrm>
            <a:off x="318247" y="599420"/>
            <a:ext cx="8458200" cy="5632311"/>
          </a:xfrm>
          <a:prstGeom prst="rect">
            <a:avLst/>
          </a:prstGeom>
          <a:noFill/>
        </p:spPr>
        <p:txBody>
          <a:bodyPr wrap="square" rtlCol="0">
            <a:spAutoFit/>
          </a:bodyPr>
          <a:lstStyle/>
          <a:p>
            <a:pPr marL="285750" indent="-285750" fontAlgn="base">
              <a:buFont typeface="Arial" panose="020B0604020202020204" pitchFamily="34" charset="0"/>
              <a:buChar char="•"/>
            </a:pPr>
            <a:r>
              <a:rPr lang="en-US" b="1" dirty="0"/>
              <a:t>86% </a:t>
            </a:r>
            <a:r>
              <a:rPr lang="en-US" dirty="0"/>
              <a:t>of survey respondents had at least one misconception about FSAs</a:t>
            </a:r>
          </a:p>
          <a:p>
            <a:pPr fontAlgn="base"/>
            <a:endParaRPr lang="en-US" dirty="0"/>
          </a:p>
          <a:p>
            <a:pPr marL="285750" indent="-285750" fontAlgn="base">
              <a:buFont typeface="Arial" panose="020B0604020202020204" pitchFamily="34" charset="0"/>
              <a:buChar char="•"/>
            </a:pPr>
            <a:r>
              <a:rPr lang="en-US" b="1" dirty="0"/>
              <a:t>One in five respondents (21%) </a:t>
            </a:r>
            <a:r>
              <a:rPr lang="en-US" dirty="0"/>
              <a:t>did not know that FSA contributions are not subject to income and social security taxes</a:t>
            </a:r>
          </a:p>
          <a:p>
            <a:pPr fontAlgn="base"/>
            <a:endParaRPr lang="en-US" dirty="0"/>
          </a:p>
          <a:p>
            <a:pPr marL="285750" indent="-285750" fontAlgn="base">
              <a:buFont typeface="Arial" panose="020B0604020202020204" pitchFamily="34" charset="0"/>
              <a:buChar char="•"/>
            </a:pPr>
            <a:r>
              <a:rPr lang="en-US" b="1" dirty="0"/>
              <a:t>One quarter (26%) </a:t>
            </a:r>
            <a:r>
              <a:rPr lang="en-US" dirty="0"/>
              <a:t>didn’t know that you cannot change your election during the year without a qualifying event (such as the birth of a child)</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b="1" dirty="0"/>
              <a:t>78% could not identify which expenses qualified for reimbursement by an FSA</a:t>
            </a:r>
            <a:r>
              <a:rPr lang="en-US" dirty="0"/>
              <a:t>, including: over-the-counter medications, insurance co-payments and contact lenses and solution</a:t>
            </a:r>
          </a:p>
          <a:p>
            <a:pPr fontAlgn="base"/>
            <a:endParaRPr lang="en-US" dirty="0"/>
          </a:p>
          <a:p>
            <a:pPr marL="285750" indent="-285750" fontAlgn="base">
              <a:buFont typeface="Arial" panose="020B0604020202020204" pitchFamily="34" charset="0"/>
              <a:buChar char="•"/>
            </a:pPr>
            <a:r>
              <a:rPr lang="en-US" b="1" dirty="0"/>
              <a:t>88%</a:t>
            </a:r>
            <a:r>
              <a:rPr lang="en-US" dirty="0"/>
              <a:t> of those enrolled in an FSA identified </a:t>
            </a:r>
            <a:r>
              <a:rPr lang="en-US" b="1" dirty="0"/>
              <a:t>savings</a:t>
            </a:r>
            <a:r>
              <a:rPr lang="en-US" dirty="0"/>
              <a:t> as a reason for signing up</a:t>
            </a:r>
          </a:p>
          <a:p>
            <a:pPr fontAlgn="base"/>
            <a:endParaRPr lang="en-US" dirty="0"/>
          </a:p>
          <a:p>
            <a:pPr marL="285750" indent="-285750" fontAlgn="base">
              <a:buFont typeface="Arial" panose="020B0604020202020204" pitchFamily="34" charset="0"/>
              <a:buChar char="•"/>
            </a:pPr>
            <a:r>
              <a:rPr lang="en-US" b="1" dirty="0"/>
              <a:t>45% </a:t>
            </a:r>
            <a:r>
              <a:rPr lang="en-US" dirty="0"/>
              <a:t>of those enrolled in an FSA said they signed up to have an </a:t>
            </a:r>
            <a:r>
              <a:rPr lang="en-US" b="1" dirty="0"/>
              <a:t>available source of funds available for health care expenses</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b="1" dirty="0"/>
              <a:t>94%</a:t>
            </a:r>
            <a:r>
              <a:rPr lang="en-US" dirty="0"/>
              <a:t> of participants felt their FSA contribution was “just right” or “too low”</a:t>
            </a:r>
            <a:br>
              <a:rPr lang="en-US" dirty="0"/>
            </a:br>
            <a:endParaRPr lang="en-US" dirty="0"/>
          </a:p>
          <a:p>
            <a:pPr marL="285750" indent="-285750" fontAlgn="base">
              <a:buFont typeface="Arial" panose="020B0604020202020204" pitchFamily="34" charset="0"/>
              <a:buChar char="•"/>
            </a:pPr>
            <a:r>
              <a:rPr lang="en-US" dirty="0"/>
              <a:t>Only </a:t>
            </a:r>
            <a:r>
              <a:rPr lang="en-US" b="1" dirty="0"/>
              <a:t>6%</a:t>
            </a:r>
            <a:r>
              <a:rPr lang="en-US" dirty="0"/>
              <a:t> thought their contribution was “too high”</a:t>
            </a:r>
          </a:p>
        </p:txBody>
      </p:sp>
    </p:spTree>
    <p:extLst>
      <p:ext uri="{BB962C8B-B14F-4D97-AF65-F5344CB8AC3E}">
        <p14:creationId xmlns:p14="http://schemas.microsoft.com/office/powerpoint/2010/main" val="354628224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7" name="Rectangle 3" descr="shapeCoverPageFontFamily,shapeCoverPageFontColor,shapeCoverPageLoc1"/>
          <p:cNvSpPr txBox="1"/>
          <p:nvPr>
            <p:custDataLst>
              <p:tags r:id="rId1"/>
            </p:custDataLst>
          </p:nvPr>
        </p:nvSpPr>
        <p:spPr>
          <a:xfrm>
            <a:off x="2438400" y="2286000"/>
            <a:ext cx="4572000" cy="1853520"/>
          </a:xfrm>
          <a:prstGeom prst="rect">
            <a:avLst/>
          </a:prstGeom>
          <a:noFill/>
          <a:ln>
            <a:noFill/>
          </a:ln>
          <a:extLst/>
        </p:spPr>
        <p:txBody>
          <a:bodyPr anchor="b">
            <a:noAutofit/>
          </a:bodyPr>
          <a:lstStyle>
            <a:defPPr>
              <a:defRPr lang="en-US" smtId="4294967295"/>
            </a:defPPr>
            <a:lvl1pPr marL="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1pPr>
            <a:lvl2pPr marL="742950" indent="-28575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2pPr>
            <a:lvl3pPr marL="1143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3pPr>
            <a:lvl4pPr marL="1600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4pPr>
            <a:lvl5pPr marL="20574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sz="3600" b="1" dirty="0">
                <a:latin typeface="Trajan Pro"/>
                <a:cs typeface="Arial" panose="020B0604020202020204" pitchFamily="34" charset="0"/>
              </a:rPr>
              <a:t>Dependent Care Flexible Spending Accounts</a:t>
            </a:r>
          </a:p>
        </p:txBody>
      </p:sp>
    </p:spTree>
    <p:extLst>
      <p:ext uri="{BB962C8B-B14F-4D97-AF65-F5344CB8AC3E}">
        <p14:creationId xmlns:p14="http://schemas.microsoft.com/office/powerpoint/2010/main" val="41220706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52400"/>
            <a:ext cx="9144000" cy="523220"/>
          </a:xfrm>
          <a:prstGeom prst="rect">
            <a:avLst/>
          </a:prstGeom>
          <a:noFill/>
        </p:spPr>
        <p:txBody>
          <a:bodyPr wrap="square" rtlCol="0">
            <a:spAutoFit/>
          </a:bodyPr>
          <a:lstStyle/>
          <a:p>
            <a:r>
              <a:rPr lang="en-US" sz="2800" b="1" dirty="0"/>
              <a:t>Dependent Care Flexible Spending Account Plan</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4" name="TextBox 3"/>
          <p:cNvSpPr txBox="1"/>
          <p:nvPr/>
        </p:nvSpPr>
        <p:spPr>
          <a:xfrm>
            <a:off x="304800" y="762000"/>
            <a:ext cx="8458200" cy="5355312"/>
          </a:xfrm>
          <a:prstGeom prst="rect">
            <a:avLst/>
          </a:prstGeom>
          <a:noFill/>
        </p:spPr>
        <p:txBody>
          <a:bodyPr wrap="square" rtlCol="0">
            <a:spAutoFit/>
          </a:bodyPr>
          <a:lstStyle/>
          <a:p>
            <a:r>
              <a:rPr lang="en-US" sz="2000" dirty="0"/>
              <a:t>A Dependent Care FSA allows employees to use pretax dollars to pay for eligible expenses related to </a:t>
            </a:r>
            <a:r>
              <a:rPr lang="en-US" sz="2000" b="1" dirty="0"/>
              <a:t>care for your child, disabled spouse, elderly parent, or other dependent </a:t>
            </a:r>
            <a:r>
              <a:rPr lang="en-US" sz="2000" dirty="0"/>
              <a:t>who is physically or mentally incapable of self-care.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The alternative to using a Dependent Care FSA is to take a </a:t>
            </a:r>
            <a:r>
              <a:rPr lang="en-US" sz="2000" b="1" dirty="0"/>
              <a:t>dependent care tax credit</a:t>
            </a:r>
            <a:r>
              <a:rPr lang="en-US" sz="2000" dirty="0"/>
              <a:t> when you file your federal income taxes. Your preferred method depends on your income, number of eligible dependents, and other factors; however, Dependent Care FSAs usually provide the greater tax advantage for most people, especially as income increases. </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24036" y="2215891"/>
            <a:ext cx="4219964" cy="22687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18" y="2133600"/>
            <a:ext cx="4572000" cy="2228850"/>
          </a:xfrm>
          <a:prstGeom prst="rect">
            <a:avLst/>
          </a:prstGeom>
        </p:spPr>
      </p:pic>
    </p:spTree>
    <p:extLst>
      <p:ext uri="{BB962C8B-B14F-4D97-AF65-F5344CB8AC3E}">
        <p14:creationId xmlns:p14="http://schemas.microsoft.com/office/powerpoint/2010/main" val="98871597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Dependent FSA - Eligibility</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4" name="TextBox 3"/>
          <p:cNvSpPr txBox="1"/>
          <p:nvPr/>
        </p:nvSpPr>
        <p:spPr>
          <a:xfrm>
            <a:off x="685800" y="762000"/>
            <a:ext cx="8305800" cy="3693319"/>
          </a:xfrm>
          <a:prstGeom prst="rect">
            <a:avLst/>
          </a:prstGeom>
          <a:noFill/>
        </p:spPr>
        <p:txBody>
          <a:bodyPr wrap="square" rtlCol="0">
            <a:spAutoFit/>
          </a:bodyPr>
          <a:lstStyle/>
          <a:p>
            <a:r>
              <a:rPr lang="en-US" sz="2000" b="1" dirty="0"/>
              <a:t>Eligibility Rules for Dependent Care FSAs</a:t>
            </a:r>
            <a:r>
              <a:rPr lang="en-US" sz="2000" dirty="0"/>
              <a:t/>
            </a:r>
            <a:br>
              <a:rPr lang="en-US" sz="2000" dirty="0"/>
            </a:br>
            <a:r>
              <a:rPr lang="en-US" sz="2000" dirty="0"/>
              <a:t>Your qualified dependents for a Dependent Care FSA may include</a:t>
            </a:r>
          </a:p>
          <a:p>
            <a:endParaRPr lang="en-US" sz="2000" dirty="0"/>
          </a:p>
          <a:p>
            <a:pPr marL="285750" lvl="0" indent="-285750">
              <a:buFont typeface="Arial" panose="020B0604020202020204" pitchFamily="34" charset="0"/>
              <a:buChar char="•"/>
            </a:pPr>
            <a:r>
              <a:rPr lang="en-US" sz="2000" dirty="0"/>
              <a:t>Your child(</a:t>
            </a:r>
            <a:r>
              <a:rPr lang="en-US" sz="2000" dirty="0" err="1"/>
              <a:t>ren</a:t>
            </a:r>
            <a:r>
              <a:rPr lang="en-US" sz="2000" dirty="0"/>
              <a:t>) under age 13.</a:t>
            </a:r>
          </a:p>
          <a:p>
            <a:pPr marL="285750" lvl="0" indent="-285750">
              <a:buFont typeface="Arial" panose="020B0604020202020204" pitchFamily="34" charset="0"/>
              <a:buChar char="•"/>
            </a:pPr>
            <a:r>
              <a:rPr lang="en-US" sz="2000" dirty="0"/>
              <a:t>Dependents of any age who are mentally or physically incapable of caring for themselves, and whom you claim as a dependent on your federal income tax return.</a:t>
            </a:r>
          </a:p>
          <a:p>
            <a:pPr marL="285750" lvl="0" indent="-285750">
              <a:buFont typeface="Arial" panose="020B0604020202020204" pitchFamily="34" charset="0"/>
              <a:buChar char="•"/>
            </a:pPr>
            <a:r>
              <a:rPr lang="en-US" sz="2000" dirty="0"/>
              <a:t>An adult </a:t>
            </a:r>
            <a:r>
              <a:rPr lang="en-US" sz="2000" b="1" dirty="0"/>
              <a:t>may</a:t>
            </a:r>
            <a:r>
              <a:rPr lang="en-US" sz="2000" dirty="0"/>
              <a:t> qualify as your dependent if you provide more than half that person’s maintenance costs during the year.</a:t>
            </a:r>
          </a:p>
          <a:p>
            <a:pPr marL="285750" lvl="0" indent="-285750">
              <a:buFont typeface="Arial" panose="020B0604020202020204" pitchFamily="34" charset="0"/>
              <a:buChar char="•"/>
            </a:pPr>
            <a:endParaRPr lang="en-US" dirty="0"/>
          </a:p>
          <a:p>
            <a:pPr lvl="0"/>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803927"/>
            <a:ext cx="3276600" cy="21762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810000"/>
            <a:ext cx="2971800" cy="2275078"/>
          </a:xfrm>
          <a:prstGeom prst="rect">
            <a:avLst/>
          </a:prstGeom>
        </p:spPr>
      </p:pic>
    </p:spTree>
    <p:extLst>
      <p:ext uri="{BB962C8B-B14F-4D97-AF65-F5344CB8AC3E}">
        <p14:creationId xmlns:p14="http://schemas.microsoft.com/office/powerpoint/2010/main" val="88474142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Dependent FSA - Contributions</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4" name="TextBox 3"/>
          <p:cNvSpPr txBox="1"/>
          <p:nvPr/>
        </p:nvSpPr>
        <p:spPr>
          <a:xfrm>
            <a:off x="533400" y="762000"/>
            <a:ext cx="8077200" cy="5078313"/>
          </a:xfrm>
          <a:prstGeom prst="rect">
            <a:avLst/>
          </a:prstGeom>
          <a:noFill/>
        </p:spPr>
        <p:txBody>
          <a:bodyPr wrap="square" rtlCol="0">
            <a:spAutoFit/>
          </a:bodyPr>
          <a:lstStyle/>
          <a:p>
            <a:r>
              <a:rPr lang="en-US" b="1" dirty="0"/>
              <a:t>How Much You Can Contribute?</a:t>
            </a:r>
          </a:p>
          <a:p>
            <a:r>
              <a:rPr lang="en-US" dirty="0"/>
              <a:t/>
            </a:r>
            <a:br>
              <a:rPr lang="en-US" dirty="0"/>
            </a:br>
            <a:r>
              <a:rPr lang="en-US" dirty="0"/>
              <a:t>The minimum and maximum amounts you can contribute to the Dependent Care FSA are set by your </a:t>
            </a:r>
            <a:r>
              <a:rPr lang="en-US" b="1" dirty="0"/>
              <a:t>employer</a:t>
            </a:r>
            <a:r>
              <a:rPr lang="en-US" dirty="0"/>
              <a:t>, although the </a:t>
            </a:r>
            <a:r>
              <a:rPr lang="en-US" b="1" dirty="0"/>
              <a:t>maximum allowed by the IRS is $5,000</a:t>
            </a:r>
            <a:r>
              <a:rPr lang="en-US" dirty="0"/>
              <a:t> a year for individuals or married couples filing jointly, or $2,500 for a married person filing separately.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Please note: </a:t>
            </a:r>
            <a:r>
              <a:rPr lang="en-US" b="1" dirty="0"/>
              <a:t>married couples have a combined $5,000 </a:t>
            </a:r>
            <a:r>
              <a:rPr lang="en-US" dirty="0"/>
              <a:t>limit, even if each has access to a separate FSA through his or her employer.</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05150" y="2438400"/>
            <a:ext cx="2857500" cy="2857500"/>
          </a:xfrm>
          <a:prstGeom prst="rect">
            <a:avLst/>
          </a:prstGeom>
        </p:spPr>
      </p:pic>
    </p:spTree>
    <p:extLst>
      <p:ext uri="{BB962C8B-B14F-4D97-AF65-F5344CB8AC3E}">
        <p14:creationId xmlns:p14="http://schemas.microsoft.com/office/powerpoint/2010/main" val="2330701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Dependent FSA – Eligible Expenses</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4" name="TextBox 3"/>
          <p:cNvSpPr txBox="1"/>
          <p:nvPr/>
        </p:nvSpPr>
        <p:spPr>
          <a:xfrm>
            <a:off x="533400" y="762000"/>
            <a:ext cx="8077200" cy="5355312"/>
          </a:xfrm>
          <a:prstGeom prst="rect">
            <a:avLst/>
          </a:prstGeom>
          <a:noFill/>
        </p:spPr>
        <p:txBody>
          <a:bodyPr wrap="square" rtlCol="0">
            <a:spAutoFit/>
          </a:bodyPr>
          <a:lstStyle/>
          <a:p>
            <a:r>
              <a:rPr lang="en-US" dirty="0"/>
              <a:t>Expenses for care of a qualified dependent are only eligible if the care enables you (or you and your spouse) to work, look for work, or go to school full-time. </a:t>
            </a:r>
            <a:r>
              <a:rPr lang="en-US" b="1" dirty="0"/>
              <a:t>If your spouse is a stay-at-home mom or dad, you cannot participate in Dependent care FSAs. </a:t>
            </a:r>
          </a:p>
          <a:p>
            <a:endParaRPr lang="en-US" dirty="0"/>
          </a:p>
          <a:p>
            <a:r>
              <a:rPr lang="en-US" dirty="0"/>
              <a:t>Eligible expenses include:</a:t>
            </a:r>
          </a:p>
          <a:p>
            <a:pPr marL="285750" indent="-285750">
              <a:buFont typeface="Arial" panose="020B0604020202020204" pitchFamily="34" charset="0"/>
              <a:buChar char="•"/>
            </a:pPr>
            <a:r>
              <a:rPr lang="en-US" dirty="0"/>
              <a:t>Fees for licensed day care or adult care facilities.</a:t>
            </a:r>
          </a:p>
          <a:p>
            <a:pPr marL="285750" indent="-285750">
              <a:buFont typeface="Arial" panose="020B0604020202020204" pitchFamily="34" charset="0"/>
              <a:buChar char="•"/>
            </a:pPr>
            <a:r>
              <a:rPr lang="en-US" dirty="0"/>
              <a:t>Amounts paid for services (including babysitters or nursery school) – provided </a:t>
            </a:r>
            <a:r>
              <a:rPr lang="en-US" b="1" dirty="0"/>
              <a:t>in or outside </a:t>
            </a:r>
            <a:r>
              <a:rPr lang="en-US" dirty="0"/>
              <a:t>of your home – for the care of a qualified dependent necessary to allow you and your spouse to work, look for work, or attend school full-time.</a:t>
            </a:r>
          </a:p>
          <a:p>
            <a:pPr marL="285750" indent="-285750">
              <a:buFont typeface="Arial" panose="020B0604020202020204" pitchFamily="34" charset="0"/>
              <a:buChar char="•"/>
            </a:pPr>
            <a:r>
              <a:rPr lang="en-US" dirty="0"/>
              <a:t>Placement fees for a dependent care provider, such as an au pair.</a:t>
            </a:r>
          </a:p>
          <a:p>
            <a:pPr marL="285750" indent="-285750">
              <a:buFont typeface="Arial" panose="020B0604020202020204" pitchFamily="34" charset="0"/>
              <a:buChar char="•"/>
            </a:pPr>
            <a:r>
              <a:rPr lang="en-US" dirty="0"/>
              <a:t>Summer day camp for children under age 13 qualifies if attendance allows you and your spouse to work, look for work, or for your spouse to attend school full-time.</a:t>
            </a:r>
          </a:p>
          <a:p>
            <a:pPr marL="285750" indent="-285750">
              <a:buFont typeface="Arial" panose="020B0604020202020204" pitchFamily="34" charset="0"/>
              <a:buChar char="•"/>
            </a:pPr>
            <a:r>
              <a:rPr lang="en-US" dirty="0"/>
              <a:t>Before and after school care programs for dependents under age 13.</a:t>
            </a:r>
          </a:p>
          <a:p>
            <a:pPr marL="285750" indent="-285750">
              <a:buFont typeface="Arial" panose="020B0604020202020204" pitchFamily="34" charset="0"/>
              <a:buChar char="•"/>
            </a:pPr>
            <a:r>
              <a:rPr lang="en-US" dirty="0"/>
              <a:t>Payment to a relative (age 19 or older who is not your dependent) who cares for your qualified dependent.</a:t>
            </a:r>
          </a:p>
          <a:p>
            <a:pPr marL="285750" indent="-285750">
              <a:buFont typeface="Arial" panose="020B0604020202020204" pitchFamily="34" charset="0"/>
              <a:buChar char="•"/>
            </a:pPr>
            <a:r>
              <a:rPr lang="en-US" dirty="0"/>
              <a:t>Payment to a housekeeper whose duties also include dependent day care.</a:t>
            </a:r>
          </a:p>
        </p:txBody>
      </p:sp>
    </p:spTree>
    <p:extLst>
      <p:ext uri="{BB962C8B-B14F-4D97-AF65-F5344CB8AC3E}">
        <p14:creationId xmlns:p14="http://schemas.microsoft.com/office/powerpoint/2010/main" val="180179865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Dependent FSA – Additional Items</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4" name="TextBox 3"/>
          <p:cNvSpPr txBox="1"/>
          <p:nvPr/>
        </p:nvSpPr>
        <p:spPr>
          <a:xfrm>
            <a:off x="533400" y="762000"/>
            <a:ext cx="8077200" cy="1938992"/>
          </a:xfrm>
          <a:prstGeom prst="rect">
            <a:avLst/>
          </a:prstGeom>
          <a:noFill/>
        </p:spPr>
        <p:txBody>
          <a:bodyPr wrap="square" rtlCol="0">
            <a:spAutoFit/>
          </a:bodyPr>
          <a:lstStyle/>
          <a:p>
            <a:pPr algn="just"/>
            <a:r>
              <a:rPr lang="en-US" sz="2400" dirty="0"/>
              <a:t>Unlike Health Care FSAs, with Dependent Care FSAs you can be reimbursed </a:t>
            </a:r>
            <a:r>
              <a:rPr lang="en-US" sz="2400" b="1" dirty="0"/>
              <a:t>only</a:t>
            </a:r>
            <a:r>
              <a:rPr lang="en-US" sz="2400" dirty="0"/>
              <a:t> for expenses that fall within your current account balance, so you may have to wait until the account balance builds to sufficiently cover a large claim early in the year.</a:t>
            </a:r>
          </a:p>
        </p:txBody>
      </p:sp>
    </p:spTree>
    <p:extLst>
      <p:ext uri="{BB962C8B-B14F-4D97-AF65-F5344CB8AC3E}">
        <p14:creationId xmlns:p14="http://schemas.microsoft.com/office/powerpoint/2010/main" val="13022104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76200"/>
            <a:ext cx="8839200" cy="523220"/>
          </a:xfrm>
          <a:prstGeom prst="rect">
            <a:avLst/>
          </a:prstGeom>
          <a:noFill/>
        </p:spPr>
        <p:txBody>
          <a:bodyPr wrap="square" rtlCol="0">
            <a:spAutoFit/>
          </a:bodyPr>
          <a:lstStyle/>
          <a:p>
            <a:r>
              <a:rPr lang="en-US" sz="2800" b="1" dirty="0"/>
              <a:t>Flexible Spending Account Summary</a:t>
            </a:r>
          </a:p>
        </p:txBody>
      </p:sp>
      <p:sp>
        <p:nvSpPr>
          <p:cNvPr id="3" name="TextBox 2"/>
          <p:cNvSpPr txBox="1"/>
          <p:nvPr/>
        </p:nvSpPr>
        <p:spPr>
          <a:xfrm>
            <a:off x="318247" y="599420"/>
            <a:ext cx="8458200" cy="5355312"/>
          </a:xfrm>
          <a:prstGeom prst="rect">
            <a:avLst/>
          </a:prstGeom>
          <a:noFill/>
        </p:spPr>
        <p:txBody>
          <a:bodyPr wrap="square" rtlCol="0">
            <a:spAutoFit/>
          </a:bodyPr>
          <a:lstStyle/>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There are (3) types of flexible spending accounting plans:</a:t>
            </a:r>
          </a:p>
          <a:p>
            <a:pPr fontAlgn="base"/>
            <a:endParaRPr lang="en-US" dirty="0"/>
          </a:p>
          <a:p>
            <a:pPr marL="800100" lvl="1" indent="-342900" fontAlgn="base">
              <a:buFont typeface="+mj-lt"/>
              <a:buAutoNum type="arabicPeriod"/>
            </a:pPr>
            <a:r>
              <a:rPr lang="en-US" dirty="0"/>
              <a:t>Healthcare FSA</a:t>
            </a:r>
          </a:p>
          <a:p>
            <a:pPr marL="800100" lvl="1" indent="-342900" fontAlgn="base">
              <a:buFont typeface="+mj-lt"/>
              <a:buAutoNum type="arabicPeriod"/>
            </a:pPr>
            <a:r>
              <a:rPr lang="en-US" dirty="0"/>
              <a:t>Dependent Care FSA</a:t>
            </a:r>
          </a:p>
          <a:p>
            <a:pPr marL="800100" lvl="1" indent="-342900" fontAlgn="base">
              <a:buFont typeface="+mj-lt"/>
              <a:buAutoNum type="arabicPeriod"/>
            </a:pPr>
            <a:r>
              <a:rPr lang="en-US" dirty="0"/>
              <a:t>Limited Purpose FSA</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Employers can allow employees to set aside up to $2,550 in pre tax dollars to cover healthcare expenses or set a lower maximum amount</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The IRS allows employees to set aside up to $5,000 in pre tax dollars for a dependent care account</a:t>
            </a:r>
          </a:p>
          <a:p>
            <a:pPr marL="285750" indent="-285750" fontAlgn="base">
              <a:buFont typeface="Arial" panose="020B0604020202020204" pitchFamily="34" charset="0"/>
              <a:buChar char="•"/>
            </a:pPr>
            <a:r>
              <a:rPr lang="en-US" dirty="0"/>
              <a:t>Participation rates remain relatively low although the program has been available for 40 years</a:t>
            </a:r>
          </a:p>
          <a:p>
            <a:pPr marL="285750" indent="-285750" fontAlgn="base">
              <a:buFont typeface="Arial" panose="020B0604020202020204" pitchFamily="34" charset="0"/>
              <a:buChar char="•"/>
            </a:pPr>
            <a:r>
              <a:rPr lang="en-US" dirty="0"/>
              <a:t>The use it or lose it provision of the health FSA still worries employees despite the option of a rollover provision or 2 month 15 day extension</a:t>
            </a:r>
          </a:p>
          <a:p>
            <a:pPr marL="285750" indent="-285750" fontAlgn="base">
              <a:buFont typeface="Arial" panose="020B0604020202020204" pitchFamily="34" charset="0"/>
              <a:buChar char="•"/>
            </a:pPr>
            <a:r>
              <a:rPr lang="en-US" dirty="0"/>
              <a:t>Limited over the counter medicines are covered only as prescribed</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endParaRPr lang="en-US" dirty="0"/>
          </a:p>
        </p:txBody>
      </p:sp>
    </p:spTree>
    <p:extLst>
      <p:ext uri="{BB962C8B-B14F-4D97-AF65-F5344CB8AC3E}">
        <p14:creationId xmlns:p14="http://schemas.microsoft.com/office/powerpoint/2010/main" val="371816239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7" name="Rectangle 3" descr="shapeCoverPageFontFamily,shapeCoverPageFontColor,shapeCoverPageLoc1"/>
          <p:cNvSpPr txBox="1"/>
          <p:nvPr>
            <p:custDataLst>
              <p:tags r:id="rId1"/>
            </p:custDataLst>
          </p:nvPr>
        </p:nvSpPr>
        <p:spPr>
          <a:xfrm>
            <a:off x="2362200" y="2590800"/>
            <a:ext cx="4572000" cy="1853520"/>
          </a:xfrm>
          <a:prstGeom prst="rect">
            <a:avLst/>
          </a:prstGeom>
          <a:noFill/>
          <a:ln>
            <a:noFill/>
          </a:ln>
          <a:extLst/>
        </p:spPr>
        <p:txBody>
          <a:bodyPr anchor="b">
            <a:noAutofit/>
          </a:bodyPr>
          <a:lstStyle>
            <a:defPPr>
              <a:defRPr lang="en-US" smtId="4294967295"/>
            </a:defPPr>
            <a:lvl1pPr marL="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1pPr>
            <a:lvl2pPr marL="742950" indent="-28575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2pPr>
            <a:lvl3pPr marL="1143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3pPr>
            <a:lvl4pPr marL="1600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4pPr>
            <a:lvl5pPr marL="20574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sz="3600" b="1" dirty="0">
                <a:latin typeface="Trajan Pro"/>
                <a:cs typeface="Arial" panose="020B0604020202020204" pitchFamily="34" charset="0"/>
              </a:rPr>
              <a:t>Health Reimbursement Arrangement </a:t>
            </a:r>
          </a:p>
          <a:p>
            <a:pPr algn="ctr" eaLnBrk="1" hangingPunct="1"/>
            <a:r>
              <a:rPr lang="en-US" sz="3600" b="1" dirty="0">
                <a:latin typeface="Trajan Pro"/>
                <a:cs typeface="Arial" panose="020B0604020202020204" pitchFamily="34" charset="0"/>
              </a:rPr>
              <a:t>(HRA’s)</a:t>
            </a:r>
          </a:p>
        </p:txBody>
      </p:sp>
    </p:spTree>
    <p:extLst>
      <p:ext uri="{BB962C8B-B14F-4D97-AF65-F5344CB8AC3E}">
        <p14:creationId xmlns:p14="http://schemas.microsoft.com/office/powerpoint/2010/main" val="40338562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057400"/>
            <a:ext cx="8229600" cy="3908762"/>
          </a:xfrm>
          <a:prstGeom prst="rect">
            <a:avLst/>
          </a:prstGeom>
          <a:noFill/>
        </p:spPr>
        <p:txBody>
          <a:bodyPr wrap="square" rtlCol="0">
            <a:spAutoFit/>
          </a:bodyPr>
          <a:lstStyle/>
          <a:p>
            <a:pPr algn="just"/>
            <a:r>
              <a:rPr lang="en-US" sz="2200" dirty="0"/>
              <a:t>Today we will:</a:t>
            </a:r>
          </a:p>
          <a:p>
            <a:pPr algn="just"/>
            <a:endParaRPr lang="en-US" sz="2200" dirty="0"/>
          </a:p>
          <a:p>
            <a:pPr marL="457200" indent="-457200" algn="just">
              <a:buAutoNum type="arabicParenBoth"/>
            </a:pPr>
            <a:r>
              <a:rPr lang="en-US" sz="2200" dirty="0"/>
              <a:t>define the 3 types of tax arrangement accounts, </a:t>
            </a:r>
          </a:p>
          <a:p>
            <a:pPr marL="457200" indent="-457200" algn="just">
              <a:buAutoNum type="arabicParenBoth"/>
            </a:pPr>
            <a:r>
              <a:rPr lang="en-US" sz="2200" dirty="0"/>
              <a:t>Discuss Advantages &amp; Disadvantages and </a:t>
            </a:r>
          </a:p>
          <a:p>
            <a:pPr marL="457200" indent="-457200" algn="just">
              <a:buAutoNum type="arabicParenBoth"/>
            </a:pPr>
            <a:r>
              <a:rPr lang="en-US" sz="2200" dirty="0"/>
              <a:t>Review a live case study to show the potential savings of implementing a HDHP with a Health Savings Account</a:t>
            </a:r>
          </a:p>
          <a:p>
            <a:pPr algn="just"/>
            <a:endParaRPr lang="en-US" sz="2200" dirty="0"/>
          </a:p>
          <a:p>
            <a:pPr algn="just"/>
            <a:r>
              <a:rPr lang="en-US" sz="2200" dirty="0"/>
              <a:t>The most popular account is the Flexible Spending </a:t>
            </a:r>
            <a:r>
              <a:rPr lang="en-US" sz="2200" dirty="0" err="1"/>
              <a:t>Accont</a:t>
            </a:r>
            <a:r>
              <a:rPr lang="en-US" sz="2200" dirty="0"/>
              <a:t>, the least utilized is the HRA and many view the H S A as the best and most flexible option now and in the future.</a:t>
            </a:r>
          </a:p>
          <a:p>
            <a:endParaRPr lang="en-US" sz="2800" b="1" dirty="0"/>
          </a:p>
        </p:txBody>
      </p:sp>
      <p:sp>
        <p:nvSpPr>
          <p:cNvPr id="3" name="TextBox 2"/>
          <p:cNvSpPr txBox="1"/>
          <p:nvPr/>
        </p:nvSpPr>
        <p:spPr>
          <a:xfrm>
            <a:off x="457200" y="228600"/>
            <a:ext cx="8229600" cy="1384995"/>
          </a:xfrm>
          <a:prstGeom prst="rect">
            <a:avLst/>
          </a:prstGeom>
          <a:noFill/>
        </p:spPr>
        <p:txBody>
          <a:bodyPr wrap="square" rtlCol="0">
            <a:spAutoFit/>
          </a:bodyPr>
          <a:lstStyle/>
          <a:p>
            <a:r>
              <a:rPr lang="en-US" sz="2800" b="1" dirty="0"/>
              <a:t>Flexible Spending </a:t>
            </a:r>
            <a:r>
              <a:rPr lang="en-US" sz="2800" b="1" dirty="0" err="1"/>
              <a:t>Accounts’s</a:t>
            </a:r>
            <a:r>
              <a:rPr lang="en-US" sz="2800" b="1" dirty="0"/>
              <a:t> Health Reimbursement Arrangements and Health Savings Accounts</a:t>
            </a:r>
          </a:p>
        </p:txBody>
      </p:sp>
    </p:spTree>
    <p:extLst>
      <p:ext uri="{BB962C8B-B14F-4D97-AF65-F5344CB8AC3E}">
        <p14:creationId xmlns:p14="http://schemas.microsoft.com/office/powerpoint/2010/main" val="174009662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Health Reimbursement Account – Definition </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5" name="TextBox 4"/>
          <p:cNvSpPr txBox="1"/>
          <p:nvPr/>
        </p:nvSpPr>
        <p:spPr>
          <a:xfrm>
            <a:off x="457200" y="838200"/>
            <a:ext cx="8382000" cy="4801314"/>
          </a:xfrm>
          <a:prstGeom prst="rect">
            <a:avLst/>
          </a:prstGeom>
          <a:noFill/>
        </p:spPr>
        <p:txBody>
          <a:bodyPr wrap="square" rtlCol="0">
            <a:spAutoFit/>
          </a:bodyPr>
          <a:lstStyle/>
          <a:p>
            <a:r>
              <a:rPr lang="en-US" sz="2400" b="1" dirty="0"/>
              <a:t>What is a Health Reimbursement Arrangement?</a:t>
            </a:r>
          </a:p>
          <a:p>
            <a:endParaRPr lang="en-US" dirty="0"/>
          </a:p>
          <a:p>
            <a:pPr algn="just"/>
            <a:r>
              <a:rPr lang="en-US" sz="2400" dirty="0"/>
              <a:t>A </a:t>
            </a:r>
            <a:r>
              <a:rPr lang="en-US" sz="2400" b="1" dirty="0"/>
              <a:t>Health Reimbursement Arrangement</a:t>
            </a:r>
            <a:r>
              <a:rPr lang="en-US" sz="2400" dirty="0"/>
              <a:t> (</a:t>
            </a:r>
            <a:r>
              <a:rPr lang="en-US" sz="2400" b="1" dirty="0"/>
              <a:t>HRA</a:t>
            </a:r>
            <a:r>
              <a:rPr lang="en-US" sz="2400" dirty="0"/>
              <a:t>), commonly referred to as a Health Reimbursement Account, is an IRS approved, employer-funded, tax-advantaged employer health benefit plan that reimburses employees for out-of-pocket medical expenses and individual health insurance premiums.</a:t>
            </a:r>
          </a:p>
          <a:p>
            <a:pPr algn="just"/>
            <a:endParaRPr lang="en-US" sz="2400" dirty="0"/>
          </a:p>
          <a:p>
            <a:pPr algn="just"/>
            <a:r>
              <a:rPr lang="en-US" sz="2400" dirty="0"/>
              <a:t>Unlike FSA’s or H S A’s, HRA dollars are notional or stated dollars only.  They are not hard or committed dollars.  This is more advantages to the employer than it is to the employee which can make it a harder sell.</a:t>
            </a:r>
          </a:p>
        </p:txBody>
      </p:sp>
    </p:spTree>
    <p:extLst>
      <p:ext uri="{BB962C8B-B14F-4D97-AF65-F5344CB8AC3E}">
        <p14:creationId xmlns:p14="http://schemas.microsoft.com/office/powerpoint/2010/main" val="416340773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Health Reimbursement Account – Advantages</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5" name="TextBox 4"/>
          <p:cNvSpPr txBox="1"/>
          <p:nvPr/>
        </p:nvSpPr>
        <p:spPr>
          <a:xfrm>
            <a:off x="457200" y="838200"/>
            <a:ext cx="8382000" cy="4893647"/>
          </a:xfrm>
          <a:prstGeom prst="rect">
            <a:avLst/>
          </a:prstGeom>
          <a:noFill/>
        </p:spPr>
        <p:txBody>
          <a:bodyPr wrap="square" rtlCol="0">
            <a:spAutoFit/>
          </a:bodyPr>
          <a:lstStyle/>
          <a:p>
            <a:pPr algn="just"/>
            <a:r>
              <a:rPr lang="en-US" sz="2400" b="1" dirty="0"/>
              <a:t>What are the advantages of an HRA?</a:t>
            </a:r>
          </a:p>
          <a:p>
            <a:pPr algn="just"/>
            <a:endParaRPr lang="en-US" sz="2400" b="1" dirty="0"/>
          </a:p>
          <a:p>
            <a:pPr algn="just"/>
            <a:r>
              <a:rPr lang="en-US" sz="2400" dirty="0"/>
              <a:t>Health reimbursement arrangements have some benefits that can help you save in health care costs.</a:t>
            </a:r>
          </a:p>
          <a:p>
            <a:pPr algn="just"/>
            <a:endParaRPr lang="en-US" sz="2400" dirty="0"/>
          </a:p>
          <a:p>
            <a:pPr algn="just"/>
            <a:r>
              <a:rPr lang="en-US" sz="2400" b="1" dirty="0"/>
              <a:t>Affordability</a:t>
            </a:r>
            <a:r>
              <a:rPr lang="en-US" sz="2400" dirty="0"/>
              <a:t>: Premiums for health insurance plans offered with an HRA are generally less per month than other plans.</a:t>
            </a:r>
          </a:p>
          <a:p>
            <a:pPr algn="just"/>
            <a:endParaRPr lang="en-US" sz="2400" dirty="0"/>
          </a:p>
          <a:p>
            <a:pPr algn="just"/>
            <a:r>
              <a:rPr lang="en-US" sz="2400" b="1" dirty="0"/>
              <a:t>Employer contributions</a:t>
            </a:r>
            <a:r>
              <a:rPr lang="en-US" sz="2400" dirty="0"/>
              <a:t>: Your employer fully funds your HRA with no contributions from you.</a:t>
            </a:r>
          </a:p>
          <a:p>
            <a:pPr algn="just"/>
            <a:endParaRPr lang="en-US" sz="2400" dirty="0"/>
          </a:p>
          <a:p>
            <a:pPr algn="just"/>
            <a:r>
              <a:rPr lang="en-US" sz="2400" b="1" dirty="0"/>
              <a:t>Potential tax savings</a:t>
            </a:r>
            <a:r>
              <a:rPr lang="en-US" sz="2400" dirty="0"/>
              <a:t>: Money that goes in and out of these accounts can be tax exempt or tax deductible.</a:t>
            </a:r>
          </a:p>
        </p:txBody>
      </p:sp>
    </p:spTree>
    <p:extLst>
      <p:ext uri="{BB962C8B-B14F-4D97-AF65-F5344CB8AC3E}">
        <p14:creationId xmlns:p14="http://schemas.microsoft.com/office/powerpoint/2010/main" val="1552388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Health Reimbursement Account – Advantages</a:t>
            </a:r>
          </a:p>
        </p:txBody>
      </p:sp>
      <p:sp>
        <p:nvSpPr>
          <p:cNvPr id="3" name="TextBox 2"/>
          <p:cNvSpPr txBox="1"/>
          <p:nvPr/>
        </p:nvSpPr>
        <p:spPr>
          <a:xfrm>
            <a:off x="457200" y="762000"/>
            <a:ext cx="8153400" cy="923330"/>
          </a:xfrm>
          <a:prstGeom prst="rect">
            <a:avLst/>
          </a:prstGeom>
          <a:noFill/>
        </p:spPr>
        <p:txBody>
          <a:bodyPr wrap="square" rtlCol="0">
            <a:spAutoFit/>
          </a:bodyPr>
          <a:lstStyle/>
          <a:p>
            <a:pPr fontAlgn="base"/>
            <a:endParaRPr lang="en-US" dirty="0"/>
          </a:p>
          <a:p>
            <a:pPr fontAlgn="base"/>
            <a:endParaRPr lang="en-US" dirty="0"/>
          </a:p>
          <a:p>
            <a:pPr fontAlgn="base"/>
            <a:endParaRPr lang="en-US" dirty="0"/>
          </a:p>
        </p:txBody>
      </p:sp>
      <p:sp>
        <p:nvSpPr>
          <p:cNvPr id="5" name="TextBox 4"/>
          <p:cNvSpPr txBox="1"/>
          <p:nvPr/>
        </p:nvSpPr>
        <p:spPr>
          <a:xfrm>
            <a:off x="457200" y="838200"/>
            <a:ext cx="8382000" cy="4893647"/>
          </a:xfrm>
          <a:prstGeom prst="rect">
            <a:avLst/>
          </a:prstGeom>
          <a:noFill/>
        </p:spPr>
        <p:txBody>
          <a:bodyPr wrap="square" rtlCol="0">
            <a:spAutoFit/>
          </a:bodyPr>
          <a:lstStyle/>
          <a:p>
            <a:pPr algn="just"/>
            <a:r>
              <a:rPr lang="en-US" sz="2400" b="1" dirty="0"/>
              <a:t>What are the advantages of an HRA?</a:t>
            </a:r>
          </a:p>
          <a:p>
            <a:pPr algn="just"/>
            <a:endParaRPr lang="en-US" sz="2400" b="1" dirty="0"/>
          </a:p>
          <a:p>
            <a:pPr algn="just"/>
            <a:r>
              <a:rPr lang="en-US" sz="2400" dirty="0"/>
              <a:t>Health reimbursement arrangements have some benefits that can help you save in health care costs.</a:t>
            </a:r>
          </a:p>
          <a:p>
            <a:pPr algn="just"/>
            <a:endParaRPr lang="en-US" sz="2400" dirty="0"/>
          </a:p>
          <a:p>
            <a:pPr algn="just"/>
            <a:r>
              <a:rPr lang="en-US" sz="2400" b="1" dirty="0"/>
              <a:t>Affordability</a:t>
            </a:r>
            <a:r>
              <a:rPr lang="en-US" sz="2400" dirty="0"/>
              <a:t>: Premiums for health insurance plans offered with an HRA are generally less per month than other plans.</a:t>
            </a:r>
          </a:p>
          <a:p>
            <a:pPr algn="just"/>
            <a:endParaRPr lang="en-US" sz="2400" dirty="0"/>
          </a:p>
          <a:p>
            <a:pPr algn="just"/>
            <a:r>
              <a:rPr lang="en-US" sz="2400" b="1" dirty="0"/>
              <a:t>Employer contributions</a:t>
            </a:r>
            <a:r>
              <a:rPr lang="en-US" sz="2400" dirty="0"/>
              <a:t>: Your employer fully funds your HRA with no contributions from you.</a:t>
            </a:r>
          </a:p>
          <a:p>
            <a:pPr algn="just"/>
            <a:endParaRPr lang="en-US" sz="2400" dirty="0"/>
          </a:p>
          <a:p>
            <a:pPr algn="just"/>
            <a:r>
              <a:rPr lang="en-US" sz="2400" b="1" dirty="0"/>
              <a:t>Potential tax savings</a:t>
            </a:r>
            <a:r>
              <a:rPr lang="en-US" sz="2400" dirty="0"/>
              <a:t>: Money that goes in and out of these accounts can be tax exempt or tax deductible.</a:t>
            </a:r>
          </a:p>
        </p:txBody>
      </p:sp>
    </p:spTree>
    <p:extLst>
      <p:ext uri="{BB962C8B-B14F-4D97-AF65-F5344CB8AC3E}">
        <p14:creationId xmlns:p14="http://schemas.microsoft.com/office/powerpoint/2010/main" val="321591212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7" name="Rectangle 3" descr="shapeCoverPageFontFamily,shapeCoverPageFontColor,shapeCoverPageLoc1"/>
          <p:cNvSpPr txBox="1"/>
          <p:nvPr>
            <p:custDataLst>
              <p:tags r:id="rId1"/>
            </p:custDataLst>
          </p:nvPr>
        </p:nvSpPr>
        <p:spPr>
          <a:xfrm>
            <a:off x="2362200" y="2590800"/>
            <a:ext cx="4572000" cy="1853520"/>
          </a:xfrm>
          <a:prstGeom prst="rect">
            <a:avLst/>
          </a:prstGeom>
          <a:noFill/>
          <a:ln>
            <a:noFill/>
          </a:ln>
          <a:extLst/>
        </p:spPr>
        <p:txBody>
          <a:bodyPr anchor="b">
            <a:noAutofit/>
          </a:bodyPr>
          <a:lstStyle>
            <a:defPPr>
              <a:defRPr lang="en-US" smtId="4294967295"/>
            </a:defPPr>
            <a:lvl1pPr marL="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1pPr>
            <a:lvl2pPr marL="742950" indent="-28575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2pPr>
            <a:lvl3pPr marL="1143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3pPr>
            <a:lvl4pPr marL="1600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4pPr>
            <a:lvl5pPr marL="20574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sz="3600" b="1" dirty="0">
                <a:latin typeface="Trajan Pro"/>
                <a:cs typeface="Arial" panose="020B0604020202020204" pitchFamily="34" charset="0"/>
              </a:rPr>
              <a:t>Health Savings Account  </a:t>
            </a:r>
          </a:p>
          <a:p>
            <a:pPr algn="ctr" eaLnBrk="1" hangingPunct="1"/>
            <a:r>
              <a:rPr lang="en-US" sz="3600" b="1" dirty="0">
                <a:latin typeface="Trajan Pro"/>
                <a:cs typeface="Arial" panose="020B0604020202020204" pitchFamily="34" charset="0"/>
              </a:rPr>
              <a:t>(H S A’s)</a:t>
            </a:r>
          </a:p>
        </p:txBody>
      </p:sp>
    </p:spTree>
    <p:extLst>
      <p:ext uri="{BB962C8B-B14F-4D97-AF65-F5344CB8AC3E}">
        <p14:creationId xmlns:p14="http://schemas.microsoft.com/office/powerpoint/2010/main" val="23838495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6200"/>
            <a:ext cx="8229600" cy="5755422"/>
          </a:xfrm>
          <a:prstGeom prst="rect">
            <a:avLst/>
          </a:prstGeom>
          <a:noFill/>
        </p:spPr>
        <p:txBody>
          <a:bodyPr wrap="square" rtlCol="0">
            <a:spAutoFit/>
          </a:bodyPr>
          <a:lstStyle/>
          <a:p>
            <a:r>
              <a:rPr lang="en-US" sz="2800" b="1" dirty="0"/>
              <a:t>What is a CONSUMER DRIVEN HEALTH PLAN (CDHP)? (Basic Definition)</a:t>
            </a:r>
          </a:p>
          <a:p>
            <a:pPr algn="just">
              <a:lnSpc>
                <a:spcPct val="150000"/>
              </a:lnSpc>
            </a:pPr>
            <a:r>
              <a:rPr lang="en-US" sz="2600" dirty="0"/>
              <a:t>Consumer Driven Health Plans combine a tax advantaged and funded spending or savings account with a qualified high deductible insurance policy. Typically these account-based plans involve either a </a:t>
            </a:r>
            <a:r>
              <a:rPr lang="en-US" sz="2600" b="1" dirty="0"/>
              <a:t>Health Savings Account (HSA)</a:t>
            </a:r>
            <a:r>
              <a:rPr lang="en-US" sz="2600" dirty="0"/>
              <a:t> or a </a:t>
            </a:r>
            <a:r>
              <a:rPr lang="en-US" sz="2600" b="1" dirty="0"/>
              <a:t>Health Reimbursement Account (HRA)</a:t>
            </a:r>
            <a:r>
              <a:rPr lang="en-US" sz="2600" dirty="0"/>
              <a:t>. The companion insurance policies for HSAs must meet the regulatory definition of a High Deductible Health Plan (HDHP). </a:t>
            </a:r>
          </a:p>
        </p:txBody>
      </p:sp>
    </p:spTree>
    <p:extLst>
      <p:ext uri="{BB962C8B-B14F-4D97-AF65-F5344CB8AC3E}">
        <p14:creationId xmlns:p14="http://schemas.microsoft.com/office/powerpoint/2010/main" val="220629262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6200"/>
            <a:ext cx="8229600" cy="5940088"/>
          </a:xfrm>
          <a:prstGeom prst="rect">
            <a:avLst/>
          </a:prstGeom>
          <a:noFill/>
        </p:spPr>
        <p:txBody>
          <a:bodyPr wrap="square" rtlCol="0">
            <a:spAutoFit/>
          </a:bodyPr>
          <a:lstStyle/>
          <a:p>
            <a:r>
              <a:rPr lang="en-US" sz="2800" b="1" dirty="0"/>
              <a:t>What is a CONSUMER DRIVEN HEALTH PLAN (CDHP)? - Aetna Definition</a:t>
            </a:r>
          </a:p>
          <a:p>
            <a:pPr algn="just">
              <a:lnSpc>
                <a:spcPct val="150000"/>
              </a:lnSpc>
            </a:pPr>
            <a:r>
              <a:rPr lang="en-US" sz="2400" dirty="0"/>
              <a:t>A benefits plan that gives you more purchasing power. You can visit any licensed provider (in and out of network), and you are given Medical and Dental Funds to help pay for services that are covered under your Plan. You pay nothing for covered services until you use up the funds. You can stretch your funds by seeking the most cost-effective care. When you use Aetna participating providers for covered services, you get the advantage of Aetna's negotiated rates.</a:t>
            </a:r>
          </a:p>
        </p:txBody>
      </p:sp>
    </p:spTree>
    <p:extLst>
      <p:ext uri="{BB962C8B-B14F-4D97-AF65-F5344CB8AC3E}">
        <p14:creationId xmlns:p14="http://schemas.microsoft.com/office/powerpoint/2010/main" val="411465232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76200"/>
            <a:ext cx="8229600" cy="6032421"/>
          </a:xfrm>
          <a:prstGeom prst="rect">
            <a:avLst/>
          </a:prstGeom>
          <a:noFill/>
        </p:spPr>
        <p:txBody>
          <a:bodyPr wrap="square" rtlCol="0">
            <a:spAutoFit/>
          </a:bodyPr>
          <a:lstStyle/>
          <a:p>
            <a:r>
              <a:rPr lang="en-US" sz="2800" b="1" dirty="0"/>
              <a:t>What is a CONSUMER DRIVEN HEALTH PLAN (CDHP)? – Florida Blue Definition</a:t>
            </a:r>
          </a:p>
          <a:p>
            <a:pPr algn="just">
              <a:lnSpc>
                <a:spcPct val="150000"/>
              </a:lnSpc>
            </a:pPr>
            <a:endParaRPr lang="en-US" sz="2000" dirty="0"/>
          </a:p>
          <a:p>
            <a:pPr algn="just">
              <a:lnSpc>
                <a:spcPct val="150000"/>
              </a:lnSpc>
            </a:pPr>
            <a:r>
              <a:rPr lang="en-US" sz="2000" dirty="0"/>
              <a:t>An HSA is a tax-deductible savings account that is used to help pay for current or future qualified medical expenses which are not reimbursed through health insurance or any other health reimbursement source (i.e., deductibles, coinsurance as well as vision and dental services). An HSA allows tax-free contributions and withdrawals, similar to an Individual Retirement Account (IRA), except it's for medical expenses. And, any remaining balance rolls over year-to-year and is theirs to keep, regardless of job changes or retirement. In order to be eligible for an HSA, they must be enrolled in a "qualified high-deductible health benefit plan" as defined by the IRS.</a:t>
            </a:r>
          </a:p>
        </p:txBody>
      </p:sp>
    </p:spTree>
    <p:extLst>
      <p:ext uri="{BB962C8B-B14F-4D97-AF65-F5344CB8AC3E}">
        <p14:creationId xmlns:p14="http://schemas.microsoft.com/office/powerpoint/2010/main" val="29263383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81000"/>
            <a:ext cx="8534400" cy="5293757"/>
          </a:xfrm>
          <a:prstGeom prst="rect">
            <a:avLst/>
          </a:prstGeom>
          <a:noFill/>
        </p:spPr>
        <p:txBody>
          <a:bodyPr wrap="square" rtlCol="0">
            <a:spAutoFit/>
          </a:bodyPr>
          <a:lstStyle/>
          <a:p>
            <a:r>
              <a:rPr lang="en-US" sz="2800" b="1" dirty="0"/>
              <a:t>What is a CONSUMER DRIVEN HEALTH PLAN (CDHP)? – United Healthcare Definition</a:t>
            </a:r>
          </a:p>
          <a:p>
            <a:pPr algn="just">
              <a:lnSpc>
                <a:spcPct val="150000"/>
              </a:lnSpc>
            </a:pPr>
            <a:endParaRPr lang="en-US" sz="2000" dirty="0"/>
          </a:p>
          <a:p>
            <a:r>
              <a:rPr lang="en-US" sz="2100" dirty="0"/>
              <a:t>The HSA combines the flexibility of a medical insurance plan with the cost effectiveness of a tax-advantaged savings account.</a:t>
            </a:r>
          </a:p>
          <a:p>
            <a:endParaRPr lang="en-US" sz="2100" dirty="0"/>
          </a:p>
          <a:p>
            <a:r>
              <a:rPr lang="en-US" sz="2100" dirty="0"/>
              <a:t>HSAs help your employees play a larger role in their own health care by letting them:</a:t>
            </a:r>
          </a:p>
          <a:p>
            <a:pPr marL="285750" indent="-285750">
              <a:buFont typeface="Arial" panose="020B0604020202020204" pitchFamily="34" charset="0"/>
              <a:buChar char="•"/>
            </a:pPr>
            <a:r>
              <a:rPr lang="en-US" sz="2100" dirty="0"/>
              <a:t>Access health coverage in the form of an Annual Deductible Health Plan</a:t>
            </a:r>
          </a:p>
          <a:p>
            <a:pPr marL="285750" indent="-285750">
              <a:buFont typeface="Arial" panose="020B0604020202020204" pitchFamily="34" charset="0"/>
              <a:buChar char="•"/>
            </a:pPr>
            <a:r>
              <a:rPr lang="en-US" sz="2100" dirty="0"/>
              <a:t>Enjoy 100 percent coverage for in-network preventive care services</a:t>
            </a:r>
          </a:p>
          <a:p>
            <a:pPr marL="285750" indent="-285750">
              <a:buFont typeface="Arial" panose="020B0604020202020204" pitchFamily="34" charset="0"/>
              <a:buChar char="•"/>
            </a:pPr>
            <a:r>
              <a:rPr lang="en-US" sz="2100" dirty="0"/>
              <a:t>Choose from a variety of cost-effective health and wellness services</a:t>
            </a:r>
          </a:p>
          <a:p>
            <a:pPr marL="285750" indent="-285750">
              <a:buFont typeface="Arial" panose="020B0604020202020204" pitchFamily="34" charset="0"/>
              <a:buChar char="•"/>
            </a:pPr>
            <a:r>
              <a:rPr lang="en-US" sz="2100" dirty="0"/>
              <a:t>Opt for a tax-advantaged health savings account with multiple trustee and investment choices</a:t>
            </a:r>
          </a:p>
          <a:p>
            <a:pPr marL="285750" indent="-285750">
              <a:buFont typeface="Arial" panose="020B0604020202020204" pitchFamily="34" charset="0"/>
              <a:buChar char="•"/>
            </a:pPr>
            <a:r>
              <a:rPr lang="en-US" sz="2100" dirty="0"/>
              <a:t>Use our innovative phone- and web-based health management tools</a:t>
            </a:r>
          </a:p>
        </p:txBody>
      </p:sp>
    </p:spTree>
    <p:extLst>
      <p:ext uri="{BB962C8B-B14F-4D97-AF65-F5344CB8AC3E}">
        <p14:creationId xmlns:p14="http://schemas.microsoft.com/office/powerpoint/2010/main" val="82525535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0"/>
            <a:ext cx="8839200" cy="954107"/>
          </a:xfrm>
          <a:prstGeom prst="rect">
            <a:avLst/>
          </a:prstGeom>
          <a:noFill/>
        </p:spPr>
        <p:txBody>
          <a:bodyPr wrap="square" rtlCol="0">
            <a:spAutoFit/>
          </a:bodyPr>
          <a:lstStyle/>
          <a:p>
            <a:pPr algn="ctr"/>
            <a:r>
              <a:rPr lang="en-US" sz="2800" b="1" dirty="0"/>
              <a:t>Health Savings Account vs. Health Reimbursement Account</a:t>
            </a:r>
          </a:p>
        </p:txBody>
      </p:sp>
      <p:graphicFrame>
        <p:nvGraphicFramePr>
          <p:cNvPr id="3" name="Object 2"/>
          <p:cNvGraphicFramePr>
            <a:graphicFrameLocks noChangeAspect="1"/>
          </p:cNvGraphicFramePr>
          <p:nvPr>
            <p:extLst>
              <p:ext uri="{D42A27DB-BD31-4B8C-83A1-F6EECF244321}">
                <p14:modId xmlns:p14="http://schemas.microsoft.com/office/powerpoint/2010/main" val="484699599"/>
              </p:ext>
            </p:extLst>
          </p:nvPr>
        </p:nvGraphicFramePr>
        <p:xfrm>
          <a:off x="1371600" y="838200"/>
          <a:ext cx="6625560" cy="5336307"/>
        </p:xfrm>
        <a:graphic>
          <a:graphicData uri="http://schemas.openxmlformats.org/presentationml/2006/ole">
            <mc:AlternateContent xmlns:mc="http://schemas.openxmlformats.org/markup-compatibility/2006">
              <mc:Choice xmlns:v="urn:schemas-microsoft-com:vml" Requires="v">
                <p:oleObj spid="_x0000_s3110" name="Worksheet" r:id="rId6" imgW="7391400" imgH="5953027" progId="Excel.Sheet.12">
                  <p:embed/>
                </p:oleObj>
              </mc:Choice>
              <mc:Fallback>
                <p:oleObj name="Worksheet" r:id="rId6" imgW="7391400" imgH="5953027" progId="Excel.Sheet.12">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838200"/>
                        <a:ext cx="6625560" cy="5336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665941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5943377"/>
              </p:ext>
            </p:extLst>
          </p:nvPr>
        </p:nvGraphicFramePr>
        <p:xfrm>
          <a:off x="304800" y="152400"/>
          <a:ext cx="7848600" cy="5836248"/>
        </p:xfrm>
        <a:graphic>
          <a:graphicData uri="http://schemas.openxmlformats.org/drawingml/2006/table">
            <a:tbl>
              <a:tblPr>
                <a:tableStyleId>{35758FB7-9AC5-4552-8A53-C91805E547FA}</a:tableStyleId>
              </a:tblPr>
              <a:tblGrid>
                <a:gridCol w="5567216">
                  <a:extLst>
                    <a:ext uri="{9D8B030D-6E8A-4147-A177-3AD203B41FA5}">
                      <a16:colId xmlns:a16="http://schemas.microsoft.com/office/drawing/2014/main" xmlns="" val="575532177"/>
                    </a:ext>
                  </a:extLst>
                </a:gridCol>
                <a:gridCol w="2281384">
                  <a:extLst>
                    <a:ext uri="{9D8B030D-6E8A-4147-A177-3AD203B41FA5}">
                      <a16:colId xmlns:a16="http://schemas.microsoft.com/office/drawing/2014/main" xmlns="" val="1082459806"/>
                    </a:ext>
                  </a:extLst>
                </a:gridCol>
              </a:tblGrid>
              <a:tr h="627628">
                <a:tc gridSpan="2">
                  <a:txBody>
                    <a:bodyPr/>
                    <a:lstStyle/>
                    <a:p>
                      <a:pPr algn="ctr" fontAlgn="ctr"/>
                      <a:r>
                        <a:rPr lang="en-US" sz="1800" b="1" u="none" strike="noStrike" dirty="0">
                          <a:effectLst/>
                        </a:rPr>
                        <a:t>Contribution and Out-of-Pocket Limits for </a:t>
                      </a:r>
                    </a:p>
                    <a:p>
                      <a:pPr algn="ctr" fontAlgn="ctr"/>
                      <a:r>
                        <a:rPr lang="en-US" sz="1800" b="1" u="none" strike="noStrike" dirty="0">
                          <a:effectLst/>
                        </a:rPr>
                        <a:t>Health Savings Accounts and High-Deductible Health Plans</a:t>
                      </a:r>
                      <a:endParaRPr lang="en-US" sz="1800" b="1" i="0" u="none" strike="noStrike" dirty="0">
                        <a:solidFill>
                          <a:srgbClr val="333333"/>
                        </a:solidFill>
                        <a:effectLst/>
                        <a:latin typeface="Arial" panose="020B0604020202020204" pitchFamily="34" charset="0"/>
                      </a:endParaRPr>
                    </a:p>
                  </a:txBody>
                  <a:tcPr marL="3175" marR="3175" marT="3175" marB="0" anchor="ctr"/>
                </a:tc>
                <a:tc hMerge="1">
                  <a:txBody>
                    <a:bodyPr/>
                    <a:lstStyle/>
                    <a:p>
                      <a:endParaRPr lang="en-US"/>
                    </a:p>
                  </a:txBody>
                  <a:tcPr/>
                </a:tc>
                <a:extLst>
                  <a:ext uri="{0D108BD9-81ED-4DB2-BD59-A6C34878D82A}">
                    <a16:rowId xmlns:a16="http://schemas.microsoft.com/office/drawing/2014/main" xmlns="" val="1254596028"/>
                  </a:ext>
                </a:extLst>
              </a:tr>
              <a:tr h="354366">
                <a:tc>
                  <a:txBody>
                    <a:bodyPr/>
                    <a:lstStyle/>
                    <a:p>
                      <a:pPr algn="ctr" fontAlgn="ctr"/>
                      <a:r>
                        <a:rPr lang="en-US" sz="1800" b="1" u="none" strike="noStrike" dirty="0">
                          <a:effectLst/>
                        </a:rPr>
                        <a:t>For 2017</a:t>
                      </a:r>
                      <a:endParaRPr lang="en-US" sz="1800" b="1" i="0" u="none" strike="noStrike" dirty="0">
                        <a:solidFill>
                          <a:srgbClr val="333333"/>
                        </a:solidFill>
                        <a:effectLst/>
                        <a:latin typeface="Arial" panose="020B0604020202020204" pitchFamily="34" charset="0"/>
                      </a:endParaRPr>
                    </a:p>
                  </a:txBody>
                  <a:tcPr marL="3175" marR="3175" marT="3175" marB="0" anchor="ctr"/>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2978324008"/>
                  </a:ext>
                </a:extLst>
              </a:tr>
              <a:tr h="511768">
                <a:tc>
                  <a:txBody>
                    <a:bodyPr/>
                    <a:lstStyle/>
                    <a:p>
                      <a:pPr algn="l" fontAlgn="ctr"/>
                      <a:r>
                        <a:rPr lang="en-US" sz="1800" u="none" strike="noStrike" dirty="0">
                          <a:effectLst/>
                        </a:rPr>
                        <a:t>HSA contribution limit (employer + employee)</a:t>
                      </a:r>
                      <a:endParaRPr lang="en-US" sz="1800" b="1"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endParaRPr lang="en-US" sz="1800" b="0" i="0" u="none" strike="noStrike">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1539167323"/>
                  </a:ext>
                </a:extLst>
              </a:tr>
              <a:tr h="354366">
                <a:tc>
                  <a:txBody>
                    <a:bodyPr/>
                    <a:lstStyle/>
                    <a:p>
                      <a:pPr algn="ctr" fontAlgn="ctr"/>
                      <a:r>
                        <a:rPr lang="en-US" sz="1800" u="none" strike="noStrike" dirty="0">
                          <a:effectLst/>
                        </a:rPr>
                        <a:t>Self Only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a:effectLst/>
                        </a:rPr>
                        <a:t>$3,400 </a:t>
                      </a:r>
                      <a:endParaRPr lang="en-US" sz="1800" b="0" i="0" u="none" strike="noStrike">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3834818091"/>
                  </a:ext>
                </a:extLst>
              </a:tr>
              <a:tr h="354366">
                <a:tc>
                  <a:txBody>
                    <a:bodyPr/>
                    <a:lstStyle/>
                    <a:p>
                      <a:pPr algn="ctr" fontAlgn="ctr"/>
                      <a:r>
                        <a:rPr lang="en-US" sz="1800" u="none" strike="noStrike" dirty="0">
                          <a:effectLst/>
                        </a:rPr>
                        <a:t>Family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a:effectLst/>
                        </a:rPr>
                        <a:t>$6,750 </a:t>
                      </a:r>
                      <a:endParaRPr lang="en-US" sz="1800" b="0" i="0" u="none" strike="noStrike">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1824998760"/>
                  </a:ext>
                </a:extLst>
              </a:tr>
              <a:tr h="607476">
                <a:tc>
                  <a:txBody>
                    <a:bodyPr/>
                    <a:lstStyle/>
                    <a:p>
                      <a:pPr algn="l" fontAlgn="ctr"/>
                      <a:r>
                        <a:rPr lang="en-US" sz="1800" u="none" strike="noStrike" dirty="0">
                          <a:effectLst/>
                        </a:rPr>
                        <a:t>HSA catch-up contributions (age 55 or older)*</a:t>
                      </a:r>
                      <a:endParaRPr lang="en-US" sz="1800" b="1"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a:effectLst/>
                        </a:rPr>
                        <a:t>$1,000 </a:t>
                      </a:r>
                      <a:endParaRPr lang="en-US" sz="1800" b="0" i="0" u="none" strike="noStrike">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324272659"/>
                  </a:ext>
                </a:extLst>
              </a:tr>
              <a:tr h="354366">
                <a:tc>
                  <a:txBody>
                    <a:bodyPr/>
                    <a:lstStyle/>
                    <a:p>
                      <a:pPr algn="l" fontAlgn="ctr"/>
                      <a:r>
                        <a:rPr lang="en-US" sz="1800" u="none" strike="noStrike" dirty="0">
                          <a:effectLst/>
                        </a:rPr>
                        <a:t>HDHP minimum deductibles</a:t>
                      </a:r>
                      <a:endParaRPr lang="en-US" sz="1800" b="1" i="0" u="none" strike="noStrike" dirty="0">
                        <a:solidFill>
                          <a:srgbClr val="333333"/>
                        </a:solidFill>
                        <a:effectLst/>
                        <a:latin typeface="Arial" panose="020B0604020202020204" pitchFamily="34" charset="0"/>
                      </a:endParaRPr>
                    </a:p>
                  </a:txBody>
                  <a:tcPr marL="3175" marR="3175" marT="3175" marB="0" anchor="ctr"/>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534097486"/>
                  </a:ext>
                </a:extLst>
              </a:tr>
              <a:tr h="354366">
                <a:tc>
                  <a:txBody>
                    <a:bodyPr/>
                    <a:lstStyle/>
                    <a:p>
                      <a:pPr algn="ctr" fontAlgn="ctr"/>
                      <a:r>
                        <a:rPr lang="en-US" sz="1800" u="none" strike="noStrike" dirty="0">
                          <a:effectLst/>
                        </a:rPr>
                        <a:t>Self Only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dirty="0">
                          <a:effectLst/>
                        </a:rPr>
                        <a:t>$1,300 </a:t>
                      </a:r>
                      <a:endParaRPr lang="en-US" sz="1800" b="0" i="0" u="none" strike="noStrike" dirty="0">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3283698782"/>
                  </a:ext>
                </a:extLst>
              </a:tr>
              <a:tr h="354366">
                <a:tc>
                  <a:txBody>
                    <a:bodyPr/>
                    <a:lstStyle/>
                    <a:p>
                      <a:pPr algn="ctr" fontAlgn="ctr"/>
                      <a:r>
                        <a:rPr lang="en-US" sz="1800" u="none" strike="noStrike" dirty="0">
                          <a:effectLst/>
                        </a:rPr>
                        <a:t>Family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dirty="0">
                          <a:effectLst/>
                        </a:rPr>
                        <a:t>$2,600 </a:t>
                      </a:r>
                      <a:endParaRPr lang="en-US" sz="1800" b="0" i="0" u="none" strike="noStrike" dirty="0">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2466827733"/>
                  </a:ext>
                </a:extLst>
              </a:tr>
              <a:tr h="1056999">
                <a:tc>
                  <a:txBody>
                    <a:bodyPr/>
                    <a:lstStyle/>
                    <a:p>
                      <a:pPr algn="l" fontAlgn="ctr"/>
                      <a:r>
                        <a:rPr lang="en-US" sz="1800" u="none" strike="noStrike" dirty="0">
                          <a:effectLst/>
                        </a:rPr>
                        <a:t>HDHP maximum out-of-pocket amounts </a:t>
                      </a:r>
                    </a:p>
                    <a:p>
                      <a:pPr algn="l" fontAlgn="ctr"/>
                      <a:r>
                        <a:rPr lang="en-US" sz="1800" u="none" strike="noStrike" dirty="0">
                          <a:effectLst/>
                        </a:rPr>
                        <a:t>(deductibles, co-payments and other amounts, but not premiums)</a:t>
                      </a:r>
                      <a:endParaRPr lang="en-US" sz="1800" b="1" i="0" u="none" strike="noStrike" dirty="0">
                        <a:solidFill>
                          <a:srgbClr val="333333"/>
                        </a:solidFill>
                        <a:effectLst/>
                        <a:latin typeface="Arial" panose="020B0604020202020204" pitchFamily="34" charset="0"/>
                      </a:endParaRPr>
                    </a:p>
                  </a:txBody>
                  <a:tcPr marL="3175" marR="3175" marT="3175" marB="0" anchor="ctr"/>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1117970330"/>
                  </a:ext>
                </a:extLst>
              </a:tr>
              <a:tr h="354366">
                <a:tc>
                  <a:txBody>
                    <a:bodyPr/>
                    <a:lstStyle/>
                    <a:p>
                      <a:pPr algn="ctr" fontAlgn="ctr"/>
                      <a:r>
                        <a:rPr lang="en-US" sz="1800" u="none" strike="noStrike" dirty="0">
                          <a:effectLst/>
                        </a:rPr>
                        <a:t>Self Only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algn="ctr" fontAlgn="ctr"/>
                      <a:r>
                        <a:rPr lang="en-US" sz="1800" u="none" strike="noStrike" dirty="0">
                          <a:effectLst/>
                        </a:rPr>
                        <a:t>$1,300 </a:t>
                      </a:r>
                      <a:endParaRPr lang="en-US" sz="1800" b="0" i="0" u="none" strike="noStrike" dirty="0">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3559066149"/>
                  </a:ext>
                </a:extLst>
              </a:tr>
              <a:tr h="354366">
                <a:tc>
                  <a:txBody>
                    <a:bodyPr/>
                    <a:lstStyle/>
                    <a:p>
                      <a:pPr algn="ctr" fontAlgn="ctr"/>
                      <a:r>
                        <a:rPr lang="en-US" sz="1800" u="none" strike="noStrike" dirty="0">
                          <a:effectLst/>
                        </a:rPr>
                        <a:t>Family</a:t>
                      </a:r>
                      <a:endParaRPr lang="en-US" sz="1800" b="0" i="0" u="none" strike="noStrike" dirty="0">
                        <a:solidFill>
                          <a:srgbClr val="333333"/>
                        </a:solidFill>
                        <a:effectLst/>
                        <a:latin typeface="Arial" panose="020B0604020202020204" pitchFamily="34" charset="0"/>
                      </a:endParaRPr>
                    </a:p>
                  </a:txBody>
                  <a:tcPr marL="3175" marR="3175" marT="317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u="none" strike="noStrike" dirty="0">
                          <a:effectLst/>
                        </a:rPr>
                        <a:t>$6,550 </a:t>
                      </a:r>
                      <a:endParaRPr lang="en-US" sz="1800" b="0" i="0" u="none" strike="noStrike" dirty="0">
                        <a:solidFill>
                          <a:srgbClr val="333333"/>
                        </a:solidFill>
                        <a:effectLst/>
                        <a:latin typeface="Arial" panose="020B0604020202020204" pitchFamily="34" charset="0"/>
                      </a:endParaRPr>
                    </a:p>
                    <a:p>
                      <a:pPr algn="ctr" fontAlgn="ctr"/>
                      <a:endParaRPr lang="en-US" sz="1800" b="0" i="0" u="none" strike="noStrike" dirty="0">
                        <a:solidFill>
                          <a:srgbClr val="333333"/>
                        </a:solidFill>
                        <a:effectLst/>
                        <a:latin typeface="Arial" panose="020B0604020202020204" pitchFamily="34" charset="0"/>
                      </a:endParaRPr>
                    </a:p>
                  </a:txBody>
                  <a:tcPr marL="3175" marR="3175" marT="3175" marB="0" anchor="ctr"/>
                </a:tc>
                <a:extLst>
                  <a:ext uri="{0D108BD9-81ED-4DB2-BD59-A6C34878D82A}">
                    <a16:rowId xmlns:a16="http://schemas.microsoft.com/office/drawing/2014/main" xmlns="" val="2571424543"/>
                  </a:ext>
                </a:extLst>
              </a:tr>
            </a:tbl>
          </a:graphicData>
        </a:graphic>
      </p:graphicFrame>
    </p:spTree>
    <p:extLst>
      <p:ext uri="{BB962C8B-B14F-4D97-AF65-F5344CB8AC3E}">
        <p14:creationId xmlns:p14="http://schemas.microsoft.com/office/powerpoint/2010/main" val="4981808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686800" cy="954107"/>
          </a:xfrm>
          <a:prstGeom prst="rect">
            <a:avLst/>
          </a:prstGeom>
          <a:noFill/>
        </p:spPr>
        <p:txBody>
          <a:bodyPr wrap="square" rtlCol="0">
            <a:spAutoFit/>
          </a:bodyPr>
          <a:lstStyle/>
          <a:p>
            <a:pPr algn="ctr"/>
            <a:r>
              <a:rPr lang="en-US" sz="2800" b="1" dirty="0"/>
              <a:t>Flexible Spending Accounts – 3 Types</a:t>
            </a:r>
          </a:p>
          <a:p>
            <a:pPr algn="ctr"/>
            <a:r>
              <a:rPr lang="en-US" sz="2800" b="1" dirty="0"/>
              <a:t>Healthcare,  Dependent Care and Limited Purpose</a:t>
            </a:r>
          </a:p>
        </p:txBody>
      </p:sp>
      <p:sp>
        <p:nvSpPr>
          <p:cNvPr id="3" name="TextBox 2"/>
          <p:cNvSpPr txBox="1"/>
          <p:nvPr/>
        </p:nvSpPr>
        <p:spPr>
          <a:xfrm>
            <a:off x="304800" y="1524000"/>
            <a:ext cx="7924800" cy="4339650"/>
          </a:xfrm>
          <a:prstGeom prst="rect">
            <a:avLst/>
          </a:prstGeom>
          <a:noFill/>
        </p:spPr>
        <p:txBody>
          <a:bodyPr wrap="square" rtlCol="0">
            <a:spAutoFit/>
          </a:bodyPr>
          <a:lstStyle/>
          <a:p>
            <a:pPr fontAlgn="base"/>
            <a:r>
              <a:rPr lang="en-US" sz="2400" b="1" dirty="0"/>
              <a:t>Medical FSA </a:t>
            </a:r>
            <a:r>
              <a:rPr lang="en-US" sz="2400" dirty="0"/>
              <a:t>– Allows employees to use pre-tax dollars to pay for eligible health care expenses for you, your spouse, and your eligible dependents.</a:t>
            </a:r>
          </a:p>
          <a:p>
            <a:pPr fontAlgn="base"/>
            <a:endParaRPr lang="en-US" sz="2400" dirty="0"/>
          </a:p>
          <a:p>
            <a:pPr fontAlgn="base"/>
            <a:r>
              <a:rPr lang="en-US" sz="2400" dirty="0"/>
              <a:t>Here’s how an FSA works. Money is set aside from your paycheck before taxes are taken out. You can then use your pre-tax FSA dollars to pay for eligible health care expenses throughout the plan year. You save money on expenses you’re already paying for, like doctors’ office visits, prescription drugs, and much more.</a:t>
            </a:r>
          </a:p>
          <a:p>
            <a:pPr fontAlgn="base"/>
            <a:endParaRPr lang="en-US" dirty="0"/>
          </a:p>
          <a:p>
            <a:endParaRPr lang="en-US" dirty="0"/>
          </a:p>
        </p:txBody>
      </p:sp>
    </p:spTree>
    <p:extLst>
      <p:ext uri="{BB962C8B-B14F-4D97-AF65-F5344CB8AC3E}">
        <p14:creationId xmlns:p14="http://schemas.microsoft.com/office/powerpoint/2010/main" val="408864738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304800"/>
            <a:ext cx="9067800" cy="5820824"/>
          </a:xfrm>
          <a:prstGeom prst="rect">
            <a:avLst/>
          </a:prstGeom>
          <a:noFill/>
        </p:spPr>
        <p:txBody>
          <a:bodyPr wrap="square" rtlCol="0">
            <a:spAutoFit/>
          </a:bodyPr>
          <a:lstStyle/>
          <a:p>
            <a:r>
              <a:rPr lang="en-US" sz="2800" b="1" dirty="0"/>
              <a:t>Municipalities with a CDHP?</a:t>
            </a:r>
          </a:p>
          <a:p>
            <a:pPr algn="just">
              <a:lnSpc>
                <a:spcPct val="150000"/>
              </a:lnSpc>
            </a:pPr>
            <a:r>
              <a:rPr lang="en-US" sz="2550" b="1" dirty="0"/>
              <a:t>City of Fort Lauderdale </a:t>
            </a:r>
            <a:r>
              <a:rPr lang="en-US" sz="2550" dirty="0"/>
              <a:t>– CDHP paired with an HRA</a:t>
            </a:r>
          </a:p>
          <a:p>
            <a:pPr algn="just">
              <a:lnSpc>
                <a:spcPct val="150000"/>
              </a:lnSpc>
            </a:pPr>
            <a:r>
              <a:rPr lang="en-US" sz="2550" b="1" dirty="0"/>
              <a:t>City of Delray Beach </a:t>
            </a:r>
            <a:r>
              <a:rPr lang="en-US" sz="2550" dirty="0"/>
              <a:t>– CDHP paired with an HRA</a:t>
            </a:r>
          </a:p>
          <a:p>
            <a:pPr algn="just">
              <a:lnSpc>
                <a:spcPct val="150000"/>
              </a:lnSpc>
            </a:pPr>
            <a:r>
              <a:rPr lang="en-US" sz="2550" b="1" dirty="0"/>
              <a:t>City of Oakland Park </a:t>
            </a:r>
            <a:r>
              <a:rPr lang="en-US" sz="2550" dirty="0"/>
              <a:t>– CDHP with H S A</a:t>
            </a:r>
          </a:p>
          <a:p>
            <a:pPr algn="just">
              <a:lnSpc>
                <a:spcPct val="150000"/>
              </a:lnSpc>
            </a:pPr>
            <a:r>
              <a:rPr lang="en-US" sz="2550" b="1" dirty="0"/>
              <a:t>City of Plantation </a:t>
            </a:r>
            <a:r>
              <a:rPr lang="en-US" sz="2550" dirty="0"/>
              <a:t>– Plans to add for 2017</a:t>
            </a:r>
          </a:p>
          <a:p>
            <a:pPr algn="just">
              <a:lnSpc>
                <a:spcPct val="150000"/>
              </a:lnSpc>
            </a:pPr>
            <a:r>
              <a:rPr lang="en-US" sz="2550" b="1" dirty="0"/>
              <a:t>City of Sunrise </a:t>
            </a:r>
            <a:r>
              <a:rPr lang="en-US" sz="2550" dirty="0"/>
              <a:t>– Traditional HMO, POS or PPO plans </a:t>
            </a:r>
          </a:p>
          <a:p>
            <a:pPr algn="just">
              <a:lnSpc>
                <a:spcPct val="150000"/>
              </a:lnSpc>
            </a:pPr>
            <a:r>
              <a:rPr lang="en-US" sz="2550" b="1" dirty="0"/>
              <a:t>City of Coral Springs </a:t>
            </a:r>
            <a:r>
              <a:rPr lang="en-US" sz="2550" dirty="0"/>
              <a:t>– Traditional HMO, POS or PPO plans</a:t>
            </a:r>
          </a:p>
          <a:p>
            <a:pPr algn="just">
              <a:lnSpc>
                <a:spcPct val="150000"/>
              </a:lnSpc>
            </a:pPr>
            <a:r>
              <a:rPr lang="en-US" sz="2550" b="1" dirty="0"/>
              <a:t>City of Pompano Beach </a:t>
            </a:r>
            <a:r>
              <a:rPr lang="en-US" sz="2550" dirty="0"/>
              <a:t>– Traditional HMO, POS or PPO plans</a:t>
            </a:r>
          </a:p>
          <a:p>
            <a:pPr algn="just">
              <a:lnSpc>
                <a:spcPct val="150000"/>
              </a:lnSpc>
            </a:pPr>
            <a:r>
              <a:rPr lang="en-US" sz="2550" dirty="0"/>
              <a:t>Each of these cities have at least 800 employees.</a:t>
            </a:r>
          </a:p>
        </p:txBody>
      </p:sp>
      <p:cxnSp>
        <p:nvCxnSpPr>
          <p:cNvPr id="9" name="Straight Connector 8"/>
          <p:cNvCxnSpPr/>
          <p:nvPr/>
        </p:nvCxnSpPr>
        <p:spPr bwMode="auto">
          <a:xfrm>
            <a:off x="0" y="3124200"/>
            <a:ext cx="9067800" cy="0"/>
          </a:xfrm>
          <a:prstGeom prst="line">
            <a:avLst/>
          </a:prstGeom>
          <a:ln w="38100">
            <a:solidFill>
              <a:schemeClr val="accent1"/>
            </a:solidFill>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744605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76200"/>
            <a:ext cx="8229600" cy="523220"/>
          </a:xfrm>
          <a:prstGeom prst="rect">
            <a:avLst/>
          </a:prstGeom>
          <a:noFill/>
        </p:spPr>
        <p:txBody>
          <a:bodyPr wrap="square" rtlCol="0">
            <a:spAutoFit/>
          </a:bodyPr>
          <a:lstStyle/>
          <a:p>
            <a:r>
              <a:rPr lang="en-US" sz="2800" b="1" dirty="0"/>
              <a:t>National CDHP Prevalence</a:t>
            </a:r>
          </a:p>
        </p:txBody>
      </p:sp>
      <p:pic>
        <p:nvPicPr>
          <p:cNvPr id="3" name="Picture 5" descr="http://ushealthnews.mercer.com/content/upload/CDHP%20donuts%2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784086"/>
            <a:ext cx="6958012" cy="5235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880318"/>
            <a:ext cx="4595816" cy="21490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dirty="0">
                <a:solidFill>
                  <a:srgbClr val="000000"/>
                </a:solidFill>
                <a:effectLst/>
                <a:ea typeface="Georgia" panose="02040502050405020303" pitchFamily="18" charset="0"/>
                <a:cs typeface="Georgia" panose="02040502050405020303" pitchFamily="18" charset="0"/>
              </a:rPr>
              <a:t>Source: National Survey of Employer­ Sponsored Health Plans</a:t>
            </a:r>
          </a:p>
        </p:txBody>
      </p:sp>
    </p:spTree>
    <p:extLst>
      <p:ext uri="{BB962C8B-B14F-4D97-AF65-F5344CB8AC3E}">
        <p14:creationId xmlns:p14="http://schemas.microsoft.com/office/powerpoint/2010/main" val="350357830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152400"/>
            <a:ext cx="8229600" cy="707886"/>
          </a:xfrm>
          <a:prstGeom prst="rect">
            <a:avLst/>
          </a:prstGeom>
          <a:noFill/>
        </p:spPr>
        <p:txBody>
          <a:bodyPr wrap="square" rtlCol="0">
            <a:spAutoFit/>
          </a:bodyPr>
          <a:lstStyle/>
          <a:p>
            <a:r>
              <a:rPr lang="en-US" sz="4000" b="1" dirty="0"/>
              <a:t>CDHP Trends</a:t>
            </a:r>
          </a:p>
        </p:txBody>
      </p:sp>
      <p:sp>
        <p:nvSpPr>
          <p:cNvPr id="14" name="Rectangle 13"/>
          <p:cNvSpPr/>
          <p:nvPr/>
        </p:nvSpPr>
        <p:spPr>
          <a:xfrm>
            <a:off x="457200" y="5880318"/>
            <a:ext cx="4595816" cy="21490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dirty="0">
                <a:solidFill>
                  <a:srgbClr val="000000"/>
                </a:solidFill>
                <a:effectLst/>
                <a:ea typeface="Georgia" panose="02040502050405020303" pitchFamily="18" charset="0"/>
                <a:cs typeface="Georgia" panose="02040502050405020303" pitchFamily="18" charset="0"/>
              </a:rPr>
              <a:t>Source: National Survey of Employer­ Sponsored Health Plans</a:t>
            </a:r>
          </a:p>
        </p:txBody>
      </p:sp>
      <p:pic>
        <p:nvPicPr>
          <p:cNvPr id="7" name="Picture 6"/>
          <p:cNvPicPr/>
          <p:nvPr/>
        </p:nvPicPr>
        <p:blipFill>
          <a:blip r:embed="rId4" cstate="print">
            <a:clrChange>
              <a:clrFrom>
                <a:srgbClr val="FFFFFF"/>
              </a:clrFrom>
              <a:clrTo>
                <a:srgbClr val="FFFFFF">
                  <a:alpha val="0"/>
                </a:srgbClr>
              </a:clrTo>
            </a:clrChange>
          </a:blip>
          <a:stretch>
            <a:fillRect/>
          </a:stretch>
        </p:blipFill>
        <p:spPr>
          <a:xfrm>
            <a:off x="537681" y="1066800"/>
            <a:ext cx="7772400" cy="4419600"/>
          </a:xfrm>
          <a:prstGeom prst="rect">
            <a:avLst/>
          </a:prstGeom>
          <a:solidFill>
            <a:schemeClr val="accent1">
              <a:tint val="40000"/>
              <a:alpha val="0"/>
            </a:schemeClr>
          </a:solidFill>
          <a:ln w="25400">
            <a:solidFill>
              <a:schemeClr val="accent1"/>
            </a:solidFill>
          </a:ln>
        </p:spPr>
      </p:pic>
    </p:spTree>
    <p:extLst>
      <p:ext uri="{BB962C8B-B14F-4D97-AF65-F5344CB8AC3E}">
        <p14:creationId xmlns:p14="http://schemas.microsoft.com/office/powerpoint/2010/main" val="269127958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483" y="304800"/>
            <a:ext cx="8229600" cy="523220"/>
          </a:xfrm>
          <a:prstGeom prst="rect">
            <a:avLst/>
          </a:prstGeom>
          <a:noFill/>
        </p:spPr>
        <p:txBody>
          <a:bodyPr wrap="square" rtlCol="0">
            <a:spAutoFit/>
          </a:bodyPr>
          <a:lstStyle/>
          <a:p>
            <a:r>
              <a:rPr lang="en-US" sz="2800" b="1" dirty="0"/>
              <a:t>CDHP Support Programs</a:t>
            </a:r>
          </a:p>
        </p:txBody>
      </p:sp>
      <p:graphicFrame>
        <p:nvGraphicFramePr>
          <p:cNvPr id="3" name="Table 2"/>
          <p:cNvGraphicFramePr>
            <a:graphicFrameLocks noGrp="1"/>
          </p:cNvGraphicFramePr>
          <p:nvPr>
            <p:extLst>
              <p:ext uri="{D42A27DB-BD31-4B8C-83A1-F6EECF244321}">
                <p14:modId xmlns:p14="http://schemas.microsoft.com/office/powerpoint/2010/main" val="421348864"/>
              </p:ext>
            </p:extLst>
          </p:nvPr>
        </p:nvGraphicFramePr>
        <p:xfrm>
          <a:off x="219182" y="1600200"/>
          <a:ext cx="8010418" cy="3569970"/>
        </p:xfrm>
        <a:graphic>
          <a:graphicData uri="http://schemas.openxmlformats.org/drawingml/2006/table">
            <a:tbl>
              <a:tblPr firstRow="1" bandRow="1">
                <a:tableStyleId>{69012ECD-51FC-41F1-AA8D-1B2483CD663E}</a:tableStyleId>
              </a:tblPr>
              <a:tblGrid>
                <a:gridCol w="2659294">
                  <a:extLst>
                    <a:ext uri="{9D8B030D-6E8A-4147-A177-3AD203B41FA5}">
                      <a16:colId xmlns:a16="http://schemas.microsoft.com/office/drawing/2014/main" xmlns="" val="3655578916"/>
                    </a:ext>
                  </a:extLst>
                </a:gridCol>
                <a:gridCol w="2750906">
                  <a:extLst>
                    <a:ext uri="{9D8B030D-6E8A-4147-A177-3AD203B41FA5}">
                      <a16:colId xmlns:a16="http://schemas.microsoft.com/office/drawing/2014/main" xmlns="" val="2103458792"/>
                    </a:ext>
                  </a:extLst>
                </a:gridCol>
                <a:gridCol w="2600218">
                  <a:extLst>
                    <a:ext uri="{9D8B030D-6E8A-4147-A177-3AD203B41FA5}">
                      <a16:colId xmlns:a16="http://schemas.microsoft.com/office/drawing/2014/main" xmlns="" val="2124580515"/>
                    </a:ext>
                  </a:extLst>
                </a:gridCol>
              </a:tblGrid>
              <a:tr h="370840">
                <a:tc>
                  <a:txBody>
                    <a:bodyPr/>
                    <a:lstStyle/>
                    <a:p>
                      <a:pPr marL="0" marR="0">
                        <a:lnSpc>
                          <a:spcPct val="107000"/>
                        </a:lnSpc>
                        <a:spcBef>
                          <a:spcPts val="0"/>
                        </a:spcBef>
                        <a:spcAft>
                          <a:spcPts val="0"/>
                        </a:spcAft>
                      </a:pPr>
                      <a:r>
                        <a:rPr lang="en-US" sz="950" dirty="0">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95250" marB="95250" anchor="ctr"/>
                </a:tc>
                <a:tc>
                  <a:txBody>
                    <a:bodyPr/>
                    <a:lstStyle/>
                    <a:p>
                      <a:pPr marL="0" marR="0" algn="ctr">
                        <a:lnSpc>
                          <a:spcPct val="107000"/>
                        </a:lnSpc>
                        <a:spcBef>
                          <a:spcPts val="0"/>
                        </a:spcBef>
                        <a:spcAft>
                          <a:spcPts val="0"/>
                        </a:spcAft>
                      </a:pPr>
                      <a:r>
                        <a:rPr lang="en-US" sz="2000" dirty="0">
                          <a:effectLst/>
                        </a:rPr>
                        <a:t>Large employers </a:t>
                      </a:r>
                    </a:p>
                    <a:p>
                      <a:pPr marL="0" marR="0" algn="ctr">
                        <a:lnSpc>
                          <a:spcPct val="107000"/>
                        </a:lnSpc>
                        <a:spcBef>
                          <a:spcPts val="0"/>
                        </a:spcBef>
                        <a:spcAft>
                          <a:spcPts val="0"/>
                        </a:spcAft>
                      </a:pPr>
                      <a:r>
                        <a:rPr lang="en-US" sz="2000" dirty="0">
                          <a:effectLst/>
                        </a:rPr>
                        <a:t>(500 or more employees)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95250" marB="95250" anchor="ctr"/>
                </a:tc>
                <a:tc>
                  <a:txBody>
                    <a:bodyPr/>
                    <a:lstStyle/>
                    <a:p>
                      <a:pPr marL="0" marR="0" algn="ctr">
                        <a:lnSpc>
                          <a:spcPct val="107000"/>
                        </a:lnSpc>
                        <a:spcBef>
                          <a:spcPts val="0"/>
                        </a:spcBef>
                        <a:spcAft>
                          <a:spcPts val="0"/>
                        </a:spcAft>
                      </a:pPr>
                      <a:r>
                        <a:rPr lang="en-US" sz="2000" dirty="0">
                          <a:effectLst/>
                        </a:rPr>
                        <a:t>Jumbo employers (20,000 or more employees)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95250" marB="95250" anchor="ctr"/>
                </a:tc>
                <a:extLst>
                  <a:ext uri="{0D108BD9-81ED-4DB2-BD59-A6C34878D82A}">
                    <a16:rowId xmlns:a16="http://schemas.microsoft.com/office/drawing/2014/main" xmlns="" val="1276107413"/>
                  </a:ext>
                </a:extLst>
              </a:tr>
              <a:tr h="370840">
                <a:tc>
                  <a:txBody>
                    <a:bodyPr/>
                    <a:lstStyle/>
                    <a:p>
                      <a:pPr marL="0" marR="0">
                        <a:lnSpc>
                          <a:spcPct val="107000"/>
                        </a:lnSpc>
                        <a:spcBef>
                          <a:spcPts val="0"/>
                        </a:spcBef>
                        <a:spcAft>
                          <a:spcPts val="0"/>
                        </a:spcAft>
                      </a:pPr>
                      <a:r>
                        <a:rPr lang="en-US" sz="1600" b="1" dirty="0">
                          <a:effectLst/>
                        </a:rPr>
                        <a:t>Transparency tools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ct val="107000"/>
                        </a:lnSpc>
                        <a:spcBef>
                          <a:spcPts val="0"/>
                        </a:spcBef>
                        <a:spcAft>
                          <a:spcPts val="0"/>
                        </a:spcAft>
                      </a:pPr>
                      <a:r>
                        <a:rPr lang="en-US" sz="2000" b="1" dirty="0">
                          <a:effectLst/>
                        </a:rPr>
                        <a:t>77%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ct val="107000"/>
                        </a:lnSpc>
                        <a:spcBef>
                          <a:spcPts val="0"/>
                        </a:spcBef>
                        <a:spcAft>
                          <a:spcPts val="0"/>
                        </a:spcAft>
                      </a:pPr>
                      <a:r>
                        <a:rPr lang="en-US" sz="2000" b="1" dirty="0">
                          <a:effectLst/>
                        </a:rPr>
                        <a:t>86%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extLst>
                  <a:ext uri="{0D108BD9-81ED-4DB2-BD59-A6C34878D82A}">
                    <a16:rowId xmlns:a16="http://schemas.microsoft.com/office/drawing/2014/main" xmlns="" val="281465504"/>
                  </a:ext>
                </a:extLst>
              </a:tr>
              <a:tr h="370840">
                <a:tc>
                  <a:txBody>
                    <a:bodyPr/>
                    <a:lstStyle/>
                    <a:p>
                      <a:pPr marL="0" marR="0">
                        <a:lnSpc>
                          <a:spcPct val="107000"/>
                        </a:lnSpc>
                        <a:spcBef>
                          <a:spcPts val="0"/>
                        </a:spcBef>
                        <a:spcAft>
                          <a:spcPts val="0"/>
                        </a:spcAft>
                      </a:pPr>
                      <a:r>
                        <a:rPr lang="en-US" sz="1600" b="1" dirty="0">
                          <a:effectLst/>
                        </a:rPr>
                        <a:t>Telehealth services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ct val="107000"/>
                        </a:lnSpc>
                        <a:spcBef>
                          <a:spcPts val="0"/>
                        </a:spcBef>
                        <a:spcAft>
                          <a:spcPts val="0"/>
                        </a:spcAft>
                      </a:pPr>
                      <a:r>
                        <a:rPr lang="en-US" sz="2000" b="1" dirty="0">
                          <a:effectLst/>
                        </a:rPr>
                        <a:t>18%</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ct val="107000"/>
                        </a:lnSpc>
                        <a:spcBef>
                          <a:spcPts val="0"/>
                        </a:spcBef>
                        <a:spcAft>
                          <a:spcPts val="0"/>
                        </a:spcAft>
                      </a:pPr>
                      <a:r>
                        <a:rPr lang="en-US" sz="2000" b="1" dirty="0">
                          <a:effectLst/>
                        </a:rPr>
                        <a:t>34%</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extLst>
                  <a:ext uri="{0D108BD9-81ED-4DB2-BD59-A6C34878D82A}">
                    <a16:rowId xmlns:a16="http://schemas.microsoft.com/office/drawing/2014/main" xmlns="" val="460511585"/>
                  </a:ext>
                </a:extLst>
              </a:tr>
              <a:tr h="370840">
                <a:tc>
                  <a:txBody>
                    <a:bodyPr/>
                    <a:lstStyle/>
                    <a:p>
                      <a:pPr marL="0" marR="0">
                        <a:lnSpc>
                          <a:spcPct val="150000"/>
                        </a:lnSpc>
                        <a:spcBef>
                          <a:spcPts val="0"/>
                        </a:spcBef>
                        <a:spcAft>
                          <a:spcPts val="1200"/>
                        </a:spcAft>
                      </a:pPr>
                      <a:r>
                        <a:rPr lang="en-US" sz="1600" b="1" dirty="0">
                          <a:effectLst/>
                        </a:rPr>
                        <a:t>Voluntary benefits offered specifically to fill gaps in employer-paid benefits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ct val="107000"/>
                        </a:lnSpc>
                        <a:spcBef>
                          <a:spcPts val="0"/>
                        </a:spcBef>
                        <a:spcAft>
                          <a:spcPts val="0"/>
                        </a:spcAft>
                      </a:pPr>
                      <a:r>
                        <a:rPr lang="en-US" sz="2000" b="1" dirty="0">
                          <a:effectLst/>
                        </a:rPr>
                        <a:t>77%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tc>
                  <a:txBody>
                    <a:bodyPr/>
                    <a:lstStyle/>
                    <a:p>
                      <a:pPr marL="0" marR="0" algn="ctr">
                        <a:lnSpc>
                          <a:spcPts val="1460"/>
                        </a:lnSpc>
                        <a:spcBef>
                          <a:spcPts val="0"/>
                        </a:spcBef>
                        <a:spcAft>
                          <a:spcPts val="0"/>
                        </a:spcAft>
                      </a:pPr>
                      <a:r>
                        <a:rPr lang="en-US" sz="2000" b="1" dirty="0">
                          <a:effectLst/>
                        </a:rPr>
                        <a:t>74%</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47625" marB="47625" anchor="ctr"/>
                </a:tc>
                <a:extLst>
                  <a:ext uri="{0D108BD9-81ED-4DB2-BD59-A6C34878D82A}">
                    <a16:rowId xmlns:a16="http://schemas.microsoft.com/office/drawing/2014/main" xmlns="" val="146820880"/>
                  </a:ext>
                </a:extLst>
              </a:tr>
            </a:tbl>
          </a:graphicData>
        </a:graphic>
      </p:graphicFrame>
      <p:sp>
        <p:nvSpPr>
          <p:cNvPr id="5" name="Rectangle 4"/>
          <p:cNvSpPr/>
          <p:nvPr/>
        </p:nvSpPr>
        <p:spPr>
          <a:xfrm>
            <a:off x="457200" y="5880318"/>
            <a:ext cx="4595816" cy="21490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dirty="0">
                <a:solidFill>
                  <a:srgbClr val="000000"/>
                </a:solidFill>
                <a:effectLst/>
                <a:ea typeface="Georgia" panose="02040502050405020303" pitchFamily="18" charset="0"/>
                <a:cs typeface="Georgia" panose="02040502050405020303" pitchFamily="18" charset="0"/>
              </a:rPr>
              <a:t>Source: National Survey of Employer­ Sponsored Health Plans</a:t>
            </a:r>
          </a:p>
        </p:txBody>
      </p:sp>
    </p:spTree>
    <p:extLst>
      <p:ext uri="{BB962C8B-B14F-4D97-AF65-F5344CB8AC3E}">
        <p14:creationId xmlns:p14="http://schemas.microsoft.com/office/powerpoint/2010/main" val="3329950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Transparency Tools</a:t>
            </a:r>
          </a:p>
        </p:txBody>
      </p:sp>
      <p:sp>
        <p:nvSpPr>
          <p:cNvPr id="4" name="TextBox 3"/>
          <p:cNvSpPr txBox="1"/>
          <p:nvPr/>
        </p:nvSpPr>
        <p:spPr>
          <a:xfrm>
            <a:off x="381000" y="990600"/>
            <a:ext cx="8610600" cy="4832092"/>
          </a:xfrm>
          <a:prstGeom prst="rect">
            <a:avLst/>
          </a:prstGeom>
          <a:noFill/>
        </p:spPr>
        <p:txBody>
          <a:bodyPr wrap="square" rtlCol="0">
            <a:spAutoFit/>
          </a:bodyPr>
          <a:lstStyle/>
          <a:p>
            <a:r>
              <a:rPr lang="en-US" sz="2200" b="1" dirty="0" err="1"/>
              <a:t>myHealthcare</a:t>
            </a:r>
            <a:r>
              <a:rPr lang="en-US" sz="2200" b="1" dirty="0"/>
              <a:t> Cost Estimator: Providing Cost Transparency for a More Informed Health Care Consumer</a:t>
            </a:r>
            <a:endParaRPr lang="en-US" sz="2200" dirty="0"/>
          </a:p>
          <a:p>
            <a:r>
              <a:rPr lang="en-US" sz="2200" dirty="0" err="1"/>
              <a:t>UnitedHealthcare's</a:t>
            </a:r>
            <a:r>
              <a:rPr lang="en-US" sz="2200" dirty="0"/>
              <a:t> transparency tools are designed to assist members in making informed decisions regarding treatment options, providers, and service locations. Cost estimates are displayed for in-network hospitals and physicians.</a:t>
            </a:r>
          </a:p>
          <a:p>
            <a:endParaRPr lang="en-US" sz="2200" dirty="0"/>
          </a:p>
          <a:p>
            <a:r>
              <a:rPr lang="en-US" sz="2200" b="1" dirty="0"/>
              <a:t>Medical Procedure by Facility Cost Tool</a:t>
            </a:r>
            <a:endParaRPr lang="en-US" sz="2200" dirty="0"/>
          </a:p>
          <a:p>
            <a:r>
              <a:rPr lang="en-US" sz="2200" dirty="0"/>
              <a:t>Our Medical Procedure by Facility Cost tool allows members to review and compare health care costs for a specific procedure, based on the type of setting in which the procedure is performed. The tool includes higher-volume elective services for which most members will be more likely to “shop.” This tool is currently available in 50 markets.</a:t>
            </a:r>
            <a:r>
              <a:rPr lang="en-US" sz="2200" baseline="30000" dirty="0"/>
              <a:t>±</a:t>
            </a:r>
            <a:endParaRPr lang="en-US" dirty="0"/>
          </a:p>
        </p:txBody>
      </p:sp>
    </p:spTree>
    <p:extLst>
      <p:ext uri="{BB962C8B-B14F-4D97-AF65-F5344CB8AC3E}">
        <p14:creationId xmlns:p14="http://schemas.microsoft.com/office/powerpoint/2010/main" val="253878054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Transparency Tools</a:t>
            </a:r>
          </a:p>
        </p:txBody>
      </p:sp>
      <p:sp>
        <p:nvSpPr>
          <p:cNvPr id="4" name="TextBox 3"/>
          <p:cNvSpPr txBox="1"/>
          <p:nvPr/>
        </p:nvSpPr>
        <p:spPr>
          <a:xfrm>
            <a:off x="381000" y="828020"/>
            <a:ext cx="8686800" cy="4493538"/>
          </a:xfrm>
          <a:prstGeom prst="rect">
            <a:avLst/>
          </a:prstGeom>
          <a:noFill/>
        </p:spPr>
        <p:txBody>
          <a:bodyPr wrap="square" rtlCol="0">
            <a:spAutoFit/>
          </a:bodyPr>
          <a:lstStyle/>
          <a:p>
            <a:r>
              <a:rPr lang="en-US" sz="2200" b="1" dirty="0"/>
              <a:t>Florida Blue</a:t>
            </a:r>
          </a:p>
          <a:p>
            <a:endParaRPr lang="en-US" sz="2200" dirty="0"/>
          </a:p>
          <a:p>
            <a:r>
              <a:rPr lang="en-US" sz="2200" b="1" dirty="0"/>
              <a:t>Care Comparison offers transparency in health care</a:t>
            </a:r>
          </a:p>
          <a:p>
            <a:r>
              <a:rPr lang="en-US" sz="2200" dirty="0"/>
              <a:t>Care Comparison is a health care-comparison tool designed to help members evaluate the total estimated cost of approximately 40 specific medical procedures at hospitals, ambulatory surgery centers or imaging centers. </a:t>
            </a:r>
          </a:p>
          <a:p>
            <a:endParaRPr lang="en-US" sz="2200" dirty="0"/>
          </a:p>
          <a:p>
            <a:r>
              <a:rPr lang="en-US" sz="2200" dirty="0"/>
              <a:t>The Care Comparison data is based on one year’s worth of BCBSF claims and will be updated monthly. Hospital quality information will also be provided, based on publicly reported data from the Agency for Health Care Administration (AHCA), Centers for Medicare &amp; Medicaid Services (CMS), WebMD</a:t>
            </a:r>
            <a:r>
              <a:rPr lang="en-US" sz="2200" baseline="30000" dirty="0"/>
              <a:t>®</a:t>
            </a:r>
            <a:r>
              <a:rPr lang="en-US" sz="2200" dirty="0"/>
              <a:t> and The Leapfrog Group</a:t>
            </a:r>
          </a:p>
        </p:txBody>
      </p:sp>
    </p:spTree>
    <p:extLst>
      <p:ext uri="{BB962C8B-B14F-4D97-AF65-F5344CB8AC3E}">
        <p14:creationId xmlns:p14="http://schemas.microsoft.com/office/powerpoint/2010/main" val="378603828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Transparency Tools</a:t>
            </a:r>
          </a:p>
        </p:txBody>
      </p:sp>
      <p:sp>
        <p:nvSpPr>
          <p:cNvPr id="4" name="TextBox 3"/>
          <p:cNvSpPr txBox="1"/>
          <p:nvPr/>
        </p:nvSpPr>
        <p:spPr>
          <a:xfrm>
            <a:off x="381000" y="990600"/>
            <a:ext cx="8534400" cy="4801314"/>
          </a:xfrm>
          <a:prstGeom prst="rect">
            <a:avLst/>
          </a:prstGeom>
          <a:noFill/>
        </p:spPr>
        <p:txBody>
          <a:bodyPr wrap="square" rtlCol="0">
            <a:spAutoFit/>
          </a:bodyPr>
          <a:lstStyle/>
          <a:p>
            <a:r>
              <a:rPr lang="en-US" sz="2400" b="1" dirty="0"/>
              <a:t>CIGNA Cost Care Estimator  - </a:t>
            </a:r>
            <a:r>
              <a:rPr lang="en-US" sz="2400" dirty="0"/>
              <a:t>online service that provides accurate prices for more than 200 common medical procedures </a:t>
            </a:r>
            <a:r>
              <a:rPr lang="en-US" sz="2400" b="1" dirty="0"/>
              <a:t>and quality information on doctors and hospitals</a:t>
            </a:r>
            <a:r>
              <a:rPr lang="en-US" sz="2400" dirty="0"/>
              <a:t> to its health plan customers nationwide.</a:t>
            </a:r>
          </a:p>
          <a:p>
            <a:endParaRPr lang="en-US" sz="2400" b="1" dirty="0"/>
          </a:p>
          <a:p>
            <a:r>
              <a:rPr lang="en-US" sz="2400" dirty="0"/>
              <a:t>The website features physician and health facility quality and pricing information that’s personalized to an individual’s health plan in the newly redesigned “Find Doctors and Services” search engine. </a:t>
            </a:r>
            <a:r>
              <a:rPr lang="en-US" sz="2400" b="1" dirty="0"/>
              <a:t>The new price estimates cover more than 200 common procedures – from delivering babies to knee replacement surgery – that represent 80 percent of Cigna's medical claims. </a:t>
            </a:r>
          </a:p>
          <a:p>
            <a:endParaRPr lang="en-US" dirty="0"/>
          </a:p>
        </p:txBody>
      </p:sp>
    </p:spTree>
    <p:extLst>
      <p:ext uri="{BB962C8B-B14F-4D97-AF65-F5344CB8AC3E}">
        <p14:creationId xmlns:p14="http://schemas.microsoft.com/office/powerpoint/2010/main" val="72134649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Transparency Tools</a:t>
            </a:r>
          </a:p>
        </p:txBody>
      </p:sp>
      <p:sp>
        <p:nvSpPr>
          <p:cNvPr id="4" name="TextBox 3"/>
          <p:cNvSpPr txBox="1"/>
          <p:nvPr/>
        </p:nvSpPr>
        <p:spPr>
          <a:xfrm>
            <a:off x="381000" y="990600"/>
            <a:ext cx="8534400" cy="4801314"/>
          </a:xfrm>
          <a:prstGeom prst="rect">
            <a:avLst/>
          </a:prstGeom>
          <a:noFill/>
        </p:spPr>
        <p:txBody>
          <a:bodyPr wrap="square" rtlCol="0">
            <a:spAutoFit/>
          </a:bodyPr>
          <a:lstStyle/>
          <a:p>
            <a:r>
              <a:rPr lang="en-US" b="1" dirty="0" err="1"/>
              <a:t>Castlight</a:t>
            </a:r>
            <a:r>
              <a:rPr lang="en-US" b="1" dirty="0"/>
              <a:t> Health </a:t>
            </a:r>
            <a:r>
              <a:rPr lang="en-US" dirty="0"/>
              <a:t>- </a:t>
            </a:r>
            <a:r>
              <a:rPr lang="en-US" dirty="0" err="1"/>
              <a:t>Castlight</a:t>
            </a:r>
            <a:r>
              <a:rPr lang="en-US" dirty="0"/>
              <a:t> offers a health benefits platform that engages employees to make better healthcare decisions and enables employers to communicate and evaluate their benefit programs. Some of </a:t>
            </a:r>
            <a:r>
              <a:rPr lang="en-US" dirty="0" err="1"/>
              <a:t>Castlight's</a:t>
            </a:r>
            <a:r>
              <a:rPr lang="en-US" dirty="0"/>
              <a:t> customers include Kraft Foods Group, Life Technologies, Honeywell, CVS Caremark, and Liberty Mutual.</a:t>
            </a:r>
          </a:p>
          <a:p>
            <a:endParaRPr lang="en-US" dirty="0"/>
          </a:p>
          <a:p>
            <a:r>
              <a:rPr lang="en-US" b="1" dirty="0"/>
              <a:t>Healthcare Blue Book </a:t>
            </a:r>
            <a:r>
              <a:rPr lang="en-US" dirty="0"/>
              <a:t>- Healthcare Blue Book also uses an algorithm to not only offer various prices for services, but also provides a "fair price" that service. </a:t>
            </a:r>
          </a:p>
          <a:p>
            <a:endParaRPr lang="en-US" dirty="0"/>
          </a:p>
          <a:p>
            <a:r>
              <a:rPr lang="en-US" b="1" dirty="0" err="1"/>
              <a:t>HealthinReach</a:t>
            </a:r>
            <a:r>
              <a:rPr lang="en-US" dirty="0"/>
              <a:t> is a free online platform that aims to help patients find the low prices from dentists and doctors and book appointments online. The company said it offers descriptions and prices for nearly 50,000 specific procedures and has so far seen 3 million users on the website.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0222785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Transparency Tools</a:t>
            </a:r>
          </a:p>
        </p:txBody>
      </p:sp>
      <p:sp>
        <p:nvSpPr>
          <p:cNvPr id="4" name="TextBox 3"/>
          <p:cNvSpPr txBox="1"/>
          <p:nvPr/>
        </p:nvSpPr>
        <p:spPr>
          <a:xfrm>
            <a:off x="381000" y="990600"/>
            <a:ext cx="8534400" cy="4154984"/>
          </a:xfrm>
          <a:prstGeom prst="rect">
            <a:avLst/>
          </a:prstGeom>
          <a:noFill/>
        </p:spPr>
        <p:txBody>
          <a:bodyPr wrap="square" rtlCol="0">
            <a:spAutoFit/>
          </a:bodyPr>
          <a:lstStyle/>
          <a:p>
            <a:r>
              <a:rPr lang="en-US" sz="2400" b="1" dirty="0" err="1"/>
              <a:t>GoodRx</a:t>
            </a:r>
            <a:r>
              <a:rPr lang="en-US" sz="2400" dirty="0"/>
              <a:t> offers cost transparency about medications instead of medical services. The company </a:t>
            </a:r>
            <a:r>
              <a:rPr lang="en-US" sz="2400" b="1" dirty="0"/>
              <a:t>partnered with Aetna</a:t>
            </a:r>
            <a:r>
              <a:rPr lang="en-US" sz="2400" dirty="0"/>
              <a:t> in June of 2012 to provide data to developers looking to build apps with APIs managed by Aetna.</a:t>
            </a:r>
          </a:p>
          <a:p>
            <a:endParaRPr lang="en-US" sz="2400" dirty="0"/>
          </a:p>
          <a:p>
            <a:r>
              <a:rPr lang="en-US" sz="2400" dirty="0"/>
              <a:t>To use the app, people enter in the name of the prescription they plan to purchase along with their zip code. The app then shows a list and map of prices for the brand name and generic versions of the drug the user is seeking — both from local brick-and-mortar pharmacies as well as mail order ones. The app also offers refill reminders and price alerts.</a:t>
            </a:r>
            <a:endParaRPr lang="en-US" dirty="0"/>
          </a:p>
        </p:txBody>
      </p:sp>
    </p:spTree>
    <p:extLst>
      <p:ext uri="{BB962C8B-B14F-4D97-AF65-F5344CB8AC3E}">
        <p14:creationId xmlns:p14="http://schemas.microsoft.com/office/powerpoint/2010/main" val="343635312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Telehealth</a:t>
            </a:r>
          </a:p>
        </p:txBody>
      </p:sp>
      <p:sp>
        <p:nvSpPr>
          <p:cNvPr id="4" name="TextBox 3"/>
          <p:cNvSpPr txBox="1"/>
          <p:nvPr/>
        </p:nvSpPr>
        <p:spPr>
          <a:xfrm>
            <a:off x="381000" y="990600"/>
            <a:ext cx="8534400" cy="4339650"/>
          </a:xfrm>
          <a:prstGeom prst="rect">
            <a:avLst/>
          </a:prstGeom>
          <a:noFill/>
        </p:spPr>
        <p:txBody>
          <a:bodyPr wrap="square" rtlCol="0">
            <a:spAutoFit/>
          </a:bodyPr>
          <a:lstStyle/>
          <a:p>
            <a:r>
              <a:rPr lang="en-US" sz="2200" dirty="0"/>
              <a:t>Telehealth encompasses a broad variety of technologies and tactics to deliver virtual medical, health, and education services. Telehealth is not a specific service, but a collection of means to enhance care and education delivery.</a:t>
            </a:r>
          </a:p>
          <a:p>
            <a:endParaRPr lang="en-US" sz="2200" dirty="0"/>
          </a:p>
          <a:p>
            <a:r>
              <a:rPr lang="en-US" b="1" dirty="0"/>
              <a:t>Live video (synchronous)</a:t>
            </a:r>
            <a:r>
              <a:rPr lang="en-US" dirty="0"/>
              <a:t>: Live, two-way interaction between a person (patient, caregiver, or provider) and a provider using audiovisual telecommunications technology.</a:t>
            </a:r>
          </a:p>
          <a:p>
            <a:endParaRPr lang="en-US" sz="2200" dirty="0"/>
          </a:p>
          <a:p>
            <a:r>
              <a:rPr lang="en-US" b="1" dirty="0"/>
              <a:t>Store-and-forward (asynchronous)</a:t>
            </a:r>
            <a:r>
              <a:rPr lang="en-US" dirty="0"/>
              <a:t>: Transmission of recorded health history (for example, pre-recorded videos and digital images such as x-rays and photos) through a secure electronic communications system to a practitioner, usually a specialist, who uses the information to evaluate the case or render a service outside of a real-time or live interaction.</a:t>
            </a:r>
            <a:endParaRPr lang="en-US" sz="2200" dirty="0"/>
          </a:p>
        </p:txBody>
      </p:sp>
    </p:spTree>
    <p:extLst>
      <p:ext uri="{BB962C8B-B14F-4D97-AF65-F5344CB8AC3E}">
        <p14:creationId xmlns:p14="http://schemas.microsoft.com/office/powerpoint/2010/main" val="281140702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76200"/>
            <a:ext cx="8229600" cy="523220"/>
          </a:xfrm>
          <a:prstGeom prst="rect">
            <a:avLst/>
          </a:prstGeom>
          <a:noFill/>
        </p:spPr>
        <p:txBody>
          <a:bodyPr wrap="square" rtlCol="0">
            <a:spAutoFit/>
          </a:bodyPr>
          <a:lstStyle/>
          <a:p>
            <a:r>
              <a:rPr lang="en-US" sz="2800" b="1" dirty="0"/>
              <a:t>Flexible Spending Accounts</a:t>
            </a:r>
          </a:p>
        </p:txBody>
      </p:sp>
      <p:sp>
        <p:nvSpPr>
          <p:cNvPr id="3" name="TextBox 2"/>
          <p:cNvSpPr txBox="1"/>
          <p:nvPr/>
        </p:nvSpPr>
        <p:spPr>
          <a:xfrm>
            <a:off x="419100" y="685800"/>
            <a:ext cx="8458200" cy="3416320"/>
          </a:xfrm>
          <a:prstGeom prst="rect">
            <a:avLst/>
          </a:prstGeom>
          <a:noFill/>
        </p:spPr>
        <p:txBody>
          <a:bodyPr wrap="square" rtlCol="0">
            <a:spAutoFit/>
          </a:bodyPr>
          <a:lstStyle/>
          <a:p>
            <a:pPr fontAlgn="base"/>
            <a:r>
              <a:rPr lang="en-US" b="1" dirty="0"/>
              <a:t>Medical FSA </a:t>
            </a:r>
            <a:r>
              <a:rPr lang="en-US" dirty="0"/>
              <a:t>– </a:t>
            </a:r>
            <a:r>
              <a:rPr lang="en-US" b="1" dirty="0"/>
              <a:t>Use It or Lose It !!!</a:t>
            </a:r>
          </a:p>
          <a:p>
            <a:pPr fontAlgn="base"/>
            <a:endParaRPr lang="en-US" dirty="0"/>
          </a:p>
          <a:p>
            <a:pPr fontAlgn="base"/>
            <a:r>
              <a:rPr lang="en-US" dirty="0"/>
              <a:t>The use it or lose it rule is the reason why employees do not participate in Healthcare FSA’s in large numbers.  It’s very difficult to estimate healthcare expenses.</a:t>
            </a:r>
          </a:p>
          <a:p>
            <a:pPr fontAlgn="base"/>
            <a:endParaRPr lang="en-US" dirty="0"/>
          </a:p>
          <a:p>
            <a:pPr marL="285750" indent="-285750" fontAlgn="base">
              <a:buFont typeface="Arial" panose="020B0604020202020204" pitchFamily="34" charset="0"/>
              <a:buChar char="•"/>
            </a:pPr>
            <a:r>
              <a:rPr lang="en-US" dirty="0"/>
              <a:t>The IRS created this rule, which states that all money left in your FSA is forfeited after the plan year ends, or if applicable, after the </a:t>
            </a:r>
            <a:r>
              <a:rPr lang="en-US" b="1" dirty="0"/>
              <a:t>run-out period</a:t>
            </a:r>
            <a:r>
              <a:rPr lang="en-US" dirty="0"/>
              <a:t>. If your health</a:t>
            </a:r>
          </a:p>
          <a:p>
            <a:pPr fontAlgn="base"/>
            <a:endParaRPr lang="en-US" dirty="0"/>
          </a:p>
          <a:p>
            <a:pPr marL="285750" indent="-285750" fontAlgn="base">
              <a:buFont typeface="Arial" panose="020B0604020202020204" pitchFamily="34" charset="0"/>
              <a:buChar char="•"/>
            </a:pPr>
            <a:r>
              <a:rPr lang="en-US" dirty="0"/>
              <a:t>The unused portion of your health FSA cannot be paid to you in cash or other benefits, and you can’t transfer money between FSAs. </a:t>
            </a:r>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88500"/>
            <a:ext cx="4381500" cy="1876425"/>
          </a:xfrm>
          <a:prstGeom prst="rect">
            <a:avLst/>
          </a:prstGeom>
          <a:noFill/>
          <a:ln>
            <a:solidFill>
              <a:schemeClr val="tx1"/>
            </a:solidFill>
          </a:ln>
        </p:spPr>
      </p:pic>
    </p:spTree>
    <p:extLst>
      <p:ext uri="{BB962C8B-B14F-4D97-AF65-F5344CB8AC3E}">
        <p14:creationId xmlns:p14="http://schemas.microsoft.com/office/powerpoint/2010/main" val="49263909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Telehealth</a:t>
            </a:r>
          </a:p>
        </p:txBody>
      </p:sp>
      <p:sp>
        <p:nvSpPr>
          <p:cNvPr id="4" name="TextBox 3"/>
          <p:cNvSpPr txBox="1"/>
          <p:nvPr/>
        </p:nvSpPr>
        <p:spPr>
          <a:xfrm>
            <a:off x="381000" y="812644"/>
            <a:ext cx="8534400" cy="5170646"/>
          </a:xfrm>
          <a:prstGeom prst="rect">
            <a:avLst/>
          </a:prstGeom>
          <a:noFill/>
        </p:spPr>
        <p:txBody>
          <a:bodyPr wrap="square" rtlCol="0">
            <a:spAutoFit/>
          </a:bodyPr>
          <a:lstStyle/>
          <a:p>
            <a:r>
              <a:rPr lang="en-US" sz="2200" dirty="0"/>
              <a:t>Telehealth encompasses a broad variety of technologies and tactics to deliver virtual medical, health, and education services. Telehealth is not a specific service, but a collection of means to enhance care and education delivery.</a:t>
            </a:r>
          </a:p>
          <a:p>
            <a:endParaRPr lang="en-US" sz="2200" dirty="0"/>
          </a:p>
          <a:p>
            <a:r>
              <a:rPr lang="en-US" b="1" dirty="0"/>
              <a:t>Remote patient monitoring (RPM)</a:t>
            </a:r>
            <a:r>
              <a:rPr lang="en-US" dirty="0"/>
              <a:t>: Personal health and medical data collection from an individual in one location via electronic communication technologies, which is transmitted to a provider (sometimes via a data processing service) in a different location for use in care and related support. This type of service allows a provider to continue to track healthcare data for a patient once released to home or a care facility, reducing readmission rates.</a:t>
            </a:r>
          </a:p>
          <a:p>
            <a:endParaRPr lang="en-US" sz="2200" dirty="0"/>
          </a:p>
          <a:p>
            <a:r>
              <a:rPr lang="en-US" b="1" dirty="0"/>
              <a:t>Mobile health (</a:t>
            </a:r>
            <a:r>
              <a:rPr lang="en-US" b="1" dirty="0" err="1"/>
              <a:t>mHealth</a:t>
            </a:r>
            <a:r>
              <a:rPr lang="en-US" b="1" dirty="0"/>
              <a:t>)</a:t>
            </a:r>
            <a:r>
              <a:rPr lang="en-US" dirty="0"/>
              <a:t>: Health care and public health practice and education supported by mobile communication devices such as cell phones, tablet computers, and PDAs. Applications can range from targeted text messages that promote healthy behavior to wide-scale alerts about disease outbreaks, to name a few examples. </a:t>
            </a:r>
            <a:endParaRPr lang="en-US" sz="2200" dirty="0"/>
          </a:p>
        </p:txBody>
      </p:sp>
    </p:spTree>
    <p:extLst>
      <p:ext uri="{BB962C8B-B14F-4D97-AF65-F5344CB8AC3E}">
        <p14:creationId xmlns:p14="http://schemas.microsoft.com/office/powerpoint/2010/main" val="92536589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Telehealth</a:t>
            </a:r>
          </a:p>
        </p:txBody>
      </p:sp>
      <p:sp>
        <p:nvSpPr>
          <p:cNvPr id="4" name="TextBox 3"/>
          <p:cNvSpPr txBox="1"/>
          <p:nvPr/>
        </p:nvSpPr>
        <p:spPr>
          <a:xfrm>
            <a:off x="381000" y="812644"/>
            <a:ext cx="8534400" cy="4955203"/>
          </a:xfrm>
          <a:prstGeom prst="rect">
            <a:avLst/>
          </a:prstGeom>
          <a:noFill/>
        </p:spPr>
        <p:txBody>
          <a:bodyPr wrap="square" rtlCol="0">
            <a:spAutoFit/>
          </a:bodyPr>
          <a:lstStyle/>
          <a:p>
            <a:r>
              <a:rPr lang="en-US" sz="2200" dirty="0"/>
              <a:t>Telehealth encompasses a broad variety of technologies and tactics to deliver virtual medical, health, and education services. Telehealth is not a specific service, but a collection of means to enhance care and education delivery.</a:t>
            </a:r>
          </a:p>
          <a:p>
            <a:endParaRPr lang="en-US" sz="2200" dirty="0"/>
          </a:p>
          <a:p>
            <a:r>
              <a:rPr lang="en-US" sz="2200" b="1" dirty="0" err="1"/>
              <a:t>Teladoc</a:t>
            </a:r>
            <a:r>
              <a:rPr lang="en-US" sz="2200" b="1" dirty="0"/>
              <a:t> </a:t>
            </a:r>
          </a:p>
          <a:p>
            <a:r>
              <a:rPr lang="en-US" sz="2200" b="1" dirty="0"/>
              <a:t> </a:t>
            </a:r>
          </a:p>
          <a:p>
            <a:r>
              <a:rPr lang="en-US" dirty="0"/>
              <a:t>(1) </a:t>
            </a:r>
            <a:r>
              <a:rPr lang="en-US" b="1" dirty="0"/>
              <a:t>Request a visit with a doctor</a:t>
            </a:r>
            <a:r>
              <a:rPr lang="en-US" dirty="0"/>
              <a:t> 24 hours a day, 365 days a year, by web, phone, or mobile app.  Want to see the doctor? Choose </a:t>
            </a:r>
            <a:r>
              <a:rPr lang="en-US" b="1" dirty="0"/>
              <a:t>“video”</a:t>
            </a:r>
            <a:r>
              <a:rPr lang="en-US" dirty="0"/>
              <a:t> as the method for your visit. Feeling camera shy? Choose </a:t>
            </a:r>
            <a:r>
              <a:rPr lang="en-US" b="1" dirty="0"/>
              <a:t>“phone.”</a:t>
            </a:r>
            <a:r>
              <a:rPr lang="en-US" dirty="0"/>
              <a:t> Got a busy schedule? Select a time that’s best for you by choosing </a:t>
            </a:r>
            <a:r>
              <a:rPr lang="en-US" b="1" dirty="0"/>
              <a:t>“schedule”</a:t>
            </a:r>
            <a:r>
              <a:rPr lang="en-US" dirty="0"/>
              <a:t> instead of “as soon as possible.” </a:t>
            </a:r>
          </a:p>
          <a:p>
            <a:endParaRPr lang="en-US" dirty="0"/>
          </a:p>
          <a:p>
            <a:r>
              <a:rPr lang="en-US" dirty="0"/>
              <a:t>(2) </a:t>
            </a:r>
            <a:r>
              <a:rPr lang="en-US" b="1" dirty="0"/>
              <a:t>Talk to the doctor.</a:t>
            </a:r>
            <a:r>
              <a:rPr lang="en-US" dirty="0"/>
              <a:t> Take as much time as you need…. there’s no limit!</a:t>
            </a:r>
          </a:p>
          <a:p>
            <a:endParaRPr lang="en-US" dirty="0"/>
          </a:p>
          <a:p>
            <a:r>
              <a:rPr lang="en-US" dirty="0"/>
              <a:t>(3) If medically necessary, </a:t>
            </a:r>
            <a:r>
              <a:rPr lang="en-US" b="1" dirty="0"/>
              <a:t>a prescription</a:t>
            </a:r>
            <a:r>
              <a:rPr lang="en-US" dirty="0"/>
              <a:t> will be sent to </a:t>
            </a:r>
            <a:r>
              <a:rPr lang="en-US" dirty="0" err="1"/>
              <a:t>the</a:t>
            </a:r>
            <a:r>
              <a:rPr lang="en-US" b="1" dirty="0" err="1"/>
              <a:t>pharmacy</a:t>
            </a:r>
            <a:r>
              <a:rPr lang="en-US" b="1" dirty="0"/>
              <a:t> of your choice.</a:t>
            </a:r>
            <a:endParaRPr lang="en-US" sz="22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2209800"/>
            <a:ext cx="2819400" cy="1007466"/>
          </a:xfrm>
          <a:prstGeom prst="rect">
            <a:avLst/>
          </a:prstGeom>
        </p:spPr>
      </p:pic>
    </p:spTree>
    <p:extLst>
      <p:ext uri="{BB962C8B-B14F-4D97-AF65-F5344CB8AC3E}">
        <p14:creationId xmlns:p14="http://schemas.microsoft.com/office/powerpoint/2010/main" val="320351792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Telehealth</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882" y="762000"/>
            <a:ext cx="3409950" cy="1343025"/>
          </a:xfrm>
          <a:prstGeom prst="rect">
            <a:avLst/>
          </a:prstGeom>
        </p:spPr>
      </p:pic>
      <p:sp>
        <p:nvSpPr>
          <p:cNvPr id="7" name="TextBox 6"/>
          <p:cNvSpPr txBox="1"/>
          <p:nvPr/>
        </p:nvSpPr>
        <p:spPr>
          <a:xfrm>
            <a:off x="304800" y="1981200"/>
            <a:ext cx="8686800" cy="4154984"/>
          </a:xfrm>
          <a:prstGeom prst="rect">
            <a:avLst/>
          </a:prstGeom>
          <a:noFill/>
        </p:spPr>
        <p:txBody>
          <a:bodyPr wrap="square" rtlCol="0">
            <a:spAutoFit/>
          </a:bodyPr>
          <a:lstStyle/>
          <a:p>
            <a:r>
              <a:rPr lang="en-US" sz="2200" b="1" dirty="0"/>
              <a:t>MDLIVE’s</a:t>
            </a:r>
            <a:r>
              <a:rPr lang="en-US" sz="2200" dirty="0"/>
              <a:t> industry-leading HIPAA and PHI-compliant, cloud-based platform helps consumers, health plans, health systems and self-insured employers obtain better, faster care that’s more convenient than visiting a doctor’s office and far more cost-effective than going to the ER or Urgent Care for routine ailments.</a:t>
            </a:r>
          </a:p>
          <a:p>
            <a:endParaRPr lang="en-US" sz="2200" dirty="0"/>
          </a:p>
          <a:p>
            <a:r>
              <a:rPr lang="en-US" sz="2200" dirty="0"/>
              <a:t>Why Telehealth</a:t>
            </a:r>
          </a:p>
          <a:p>
            <a:pPr marL="285750" indent="-285750">
              <a:buFont typeface="Arial" panose="020B0604020202020204" pitchFamily="34" charset="0"/>
              <a:buChar char="•"/>
            </a:pPr>
            <a:r>
              <a:rPr lang="en-US" sz="2200" dirty="0"/>
              <a:t>Convenient Care</a:t>
            </a:r>
          </a:p>
          <a:p>
            <a:pPr marL="285750" indent="-285750">
              <a:buFont typeface="Arial" panose="020B0604020202020204" pitchFamily="34" charset="0"/>
              <a:buChar char="•"/>
            </a:pPr>
            <a:r>
              <a:rPr lang="en-US" sz="2200" dirty="0"/>
              <a:t>More efficient</a:t>
            </a:r>
          </a:p>
          <a:p>
            <a:pPr marL="285750" indent="-285750">
              <a:buFont typeface="Arial" panose="020B0604020202020204" pitchFamily="34" charset="0"/>
              <a:buChar char="•"/>
            </a:pPr>
            <a:r>
              <a:rPr lang="en-US" sz="2200" dirty="0"/>
              <a:t>Greater Flexibility – No long drives to the office or wait times</a:t>
            </a:r>
          </a:p>
          <a:p>
            <a:pPr marL="285750" indent="-285750">
              <a:buFont typeface="Arial" panose="020B0604020202020204" pitchFamily="34" charset="0"/>
              <a:buChar char="•"/>
            </a:pPr>
            <a:r>
              <a:rPr lang="en-US" sz="2200" dirty="0"/>
              <a:t>Fewer Missed Appointments</a:t>
            </a:r>
          </a:p>
          <a:p>
            <a:pPr marL="285750" indent="-285750">
              <a:buFont typeface="Arial" panose="020B0604020202020204" pitchFamily="34" charset="0"/>
              <a:buChar char="•"/>
            </a:pPr>
            <a:r>
              <a:rPr lang="en-US" sz="2200" dirty="0"/>
              <a:t>More Flexible Hours – available 24/7</a:t>
            </a:r>
          </a:p>
        </p:txBody>
      </p:sp>
    </p:spTree>
    <p:extLst>
      <p:ext uri="{BB962C8B-B14F-4D97-AF65-F5344CB8AC3E}">
        <p14:creationId xmlns:p14="http://schemas.microsoft.com/office/powerpoint/2010/main" val="202878087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Voluntary Benefits</a:t>
            </a:r>
          </a:p>
        </p:txBody>
      </p:sp>
      <p:sp>
        <p:nvSpPr>
          <p:cNvPr id="4" name="TextBox 3"/>
          <p:cNvSpPr txBox="1"/>
          <p:nvPr/>
        </p:nvSpPr>
        <p:spPr>
          <a:xfrm>
            <a:off x="381000" y="812644"/>
            <a:ext cx="8534400" cy="4924425"/>
          </a:xfrm>
          <a:prstGeom prst="rect">
            <a:avLst/>
          </a:prstGeom>
          <a:noFill/>
        </p:spPr>
        <p:txBody>
          <a:bodyPr wrap="square" rtlCol="0">
            <a:spAutoFit/>
          </a:bodyPr>
          <a:lstStyle/>
          <a:p>
            <a:r>
              <a:rPr lang="en-US" b="1" dirty="0"/>
              <a:t>Voluntary benefits</a:t>
            </a:r>
            <a:r>
              <a:rPr lang="en-US" dirty="0"/>
              <a:t>, often referred to as Worksite Marketing products can be any type of additional </a:t>
            </a:r>
            <a:r>
              <a:rPr lang="en-US" b="1" dirty="0"/>
              <a:t>benefit</a:t>
            </a:r>
            <a:r>
              <a:rPr lang="en-US" dirty="0"/>
              <a:t> that is added to an employer's menu of </a:t>
            </a:r>
            <a:r>
              <a:rPr lang="en-US" b="1" dirty="0"/>
              <a:t>benefit</a:t>
            </a:r>
            <a:r>
              <a:rPr lang="en-US" dirty="0"/>
              <a:t> options. These </a:t>
            </a:r>
            <a:r>
              <a:rPr lang="en-US" b="1" dirty="0"/>
              <a:t>benefits</a:t>
            </a:r>
            <a:r>
              <a:rPr lang="en-US" dirty="0"/>
              <a:t> may be provided through insurance products that can be classified as either core products or ancillary products.</a:t>
            </a:r>
          </a:p>
          <a:p>
            <a:endParaRPr lang="en-US" sz="2200" dirty="0"/>
          </a:p>
          <a:p>
            <a:pPr marL="285750" indent="-285750">
              <a:buFont typeface="Arial" panose="020B0604020202020204" pitchFamily="34" charset="0"/>
              <a:buChar char="•"/>
            </a:pPr>
            <a:r>
              <a:rPr lang="en-US" sz="2000" dirty="0"/>
              <a:t>They can fill in the gaps of a limited employee benefits package</a:t>
            </a:r>
            <a:br>
              <a:rPr lang="en-US" sz="2000" dirty="0"/>
            </a:br>
            <a:endParaRPr lang="en-US" sz="2000" dirty="0"/>
          </a:p>
          <a:p>
            <a:pPr marL="285750" indent="-285750">
              <a:buFont typeface="Arial" panose="020B0604020202020204" pitchFamily="34" charset="0"/>
              <a:buChar char="•"/>
            </a:pPr>
            <a:r>
              <a:rPr lang="en-US" sz="2000" dirty="0"/>
              <a:t>Pre-taxed dollars can be used to pay for these plans </a:t>
            </a:r>
            <a:br>
              <a:rPr lang="en-US" sz="2000" dirty="0"/>
            </a:br>
            <a:endParaRPr lang="en-US" sz="2000" dirty="0"/>
          </a:p>
          <a:p>
            <a:pPr marL="285750" indent="-285750">
              <a:buFont typeface="Arial" panose="020B0604020202020204" pitchFamily="34" charset="0"/>
              <a:buChar char="•"/>
            </a:pPr>
            <a:r>
              <a:rPr lang="en-US" sz="2000" dirty="0"/>
              <a:t>Encourages preventive care</a:t>
            </a:r>
            <a:br>
              <a:rPr lang="en-US" sz="2000" dirty="0"/>
            </a:br>
            <a:endParaRPr lang="en-US" sz="2000" dirty="0"/>
          </a:p>
          <a:p>
            <a:pPr marL="285750" indent="-285750">
              <a:buFont typeface="Arial" panose="020B0604020202020204" pitchFamily="34" charset="0"/>
              <a:buChar char="•"/>
            </a:pPr>
            <a:r>
              <a:rPr lang="en-US" sz="2000" dirty="0"/>
              <a:t>Pays a cash benefit directly to employees or can be assigned to a provider</a:t>
            </a:r>
            <a:br>
              <a:rPr lang="en-US" sz="2000" dirty="0"/>
            </a:br>
            <a:endParaRPr lang="en-US" sz="2000" dirty="0"/>
          </a:p>
          <a:p>
            <a:pPr marL="285750" indent="-285750">
              <a:buFont typeface="Arial" panose="020B0604020202020204" pitchFamily="34" charset="0"/>
              <a:buChar char="•"/>
            </a:pPr>
            <a:r>
              <a:rPr lang="en-US" sz="2000" dirty="0"/>
              <a:t>Provides employees with a strong sense of financial security in case of a catastrophe</a:t>
            </a:r>
            <a:endParaRPr lang="en-US" sz="2200" dirty="0"/>
          </a:p>
        </p:txBody>
      </p:sp>
    </p:spTree>
    <p:extLst>
      <p:ext uri="{BB962C8B-B14F-4D97-AF65-F5344CB8AC3E}">
        <p14:creationId xmlns:p14="http://schemas.microsoft.com/office/powerpoint/2010/main" val="352165079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229600" cy="523220"/>
          </a:xfrm>
          <a:prstGeom prst="rect">
            <a:avLst/>
          </a:prstGeom>
          <a:noFill/>
        </p:spPr>
        <p:txBody>
          <a:bodyPr wrap="square" rtlCol="0">
            <a:spAutoFit/>
          </a:bodyPr>
          <a:lstStyle/>
          <a:p>
            <a:r>
              <a:rPr lang="en-US" sz="2800" b="1" dirty="0"/>
              <a:t>CDHP Support Programs – Voluntary Benefits</a:t>
            </a:r>
          </a:p>
        </p:txBody>
      </p:sp>
      <p:sp>
        <p:nvSpPr>
          <p:cNvPr id="4" name="TextBox 3"/>
          <p:cNvSpPr txBox="1"/>
          <p:nvPr/>
        </p:nvSpPr>
        <p:spPr>
          <a:xfrm>
            <a:off x="381000" y="812644"/>
            <a:ext cx="8382000" cy="3816429"/>
          </a:xfrm>
          <a:prstGeom prst="rect">
            <a:avLst/>
          </a:prstGeom>
          <a:noFill/>
        </p:spPr>
        <p:txBody>
          <a:bodyPr wrap="square" rtlCol="0">
            <a:spAutoFit/>
          </a:bodyPr>
          <a:lstStyle/>
          <a:p>
            <a:r>
              <a:rPr lang="en-US" sz="2200" dirty="0"/>
              <a:t>Total voluntary/worksite sales for 2014 are estimated at </a:t>
            </a:r>
            <a:r>
              <a:rPr lang="en-US" sz="2200" b="1" dirty="0"/>
              <a:t>$6.89 billion</a:t>
            </a:r>
            <a:r>
              <a:rPr lang="en-US" sz="2200" dirty="0"/>
              <a:t>, up from </a:t>
            </a:r>
            <a:r>
              <a:rPr lang="en-US" sz="2200" b="1" dirty="0"/>
              <a:t>$6.644 billion in 2013</a:t>
            </a:r>
            <a:r>
              <a:rPr lang="en-US" sz="2200" dirty="0"/>
              <a:t>, </a:t>
            </a:r>
            <a:r>
              <a:rPr lang="en-US" sz="2200" dirty="0" err="1"/>
              <a:t>Eastbridge</a:t>
            </a:r>
            <a:r>
              <a:rPr lang="en-US" sz="2200" dirty="0"/>
              <a:t> Consulting Group said. The data comes from the group's annual U.S. Worksite/Voluntary Sales Report, which analyzes data from more than 60 carriers.</a:t>
            </a:r>
          </a:p>
          <a:p>
            <a:endParaRPr lang="en-US" sz="2200" dirty="0"/>
          </a:p>
          <a:p>
            <a:r>
              <a:rPr lang="en-US" sz="2200" dirty="0"/>
              <a:t>Accident Insurance</a:t>
            </a:r>
          </a:p>
          <a:p>
            <a:r>
              <a:rPr lang="en-US" sz="2200" dirty="0"/>
              <a:t>Hospital Indemnity </a:t>
            </a:r>
          </a:p>
          <a:p>
            <a:r>
              <a:rPr lang="en-US" sz="2200" dirty="0"/>
              <a:t>Critical Illness</a:t>
            </a:r>
          </a:p>
          <a:p>
            <a:r>
              <a:rPr lang="en-US" sz="2200" dirty="0"/>
              <a:t>Cancer Insurance</a:t>
            </a:r>
          </a:p>
          <a:p>
            <a:endParaRPr lang="en-US" sz="22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2496381"/>
            <a:ext cx="2809875" cy="1628775"/>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1211" y="2324931"/>
            <a:ext cx="2543175" cy="1800225"/>
          </a:xfrm>
          <a:prstGeom prst="rect">
            <a:avLst/>
          </a:prstGeom>
        </p:spPr>
      </p:pic>
      <p:pic>
        <p:nvPicPr>
          <p:cNvPr id="6" name="Picture 5"/>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651709" y="4799107"/>
            <a:ext cx="2694432" cy="822960"/>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2026" y="4457700"/>
            <a:ext cx="4438650" cy="1028700"/>
          </a:xfrm>
          <a:prstGeom prst="rect">
            <a:avLst/>
          </a:prstGeom>
        </p:spPr>
      </p:pic>
    </p:spTree>
    <p:extLst>
      <p:ext uri="{BB962C8B-B14F-4D97-AF65-F5344CB8AC3E}">
        <p14:creationId xmlns:p14="http://schemas.microsoft.com/office/powerpoint/2010/main" val="3025150013"/>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34455175"/>
              </p:ext>
            </p:extLst>
          </p:nvPr>
        </p:nvGraphicFramePr>
        <p:xfrm>
          <a:off x="1981200" y="865372"/>
          <a:ext cx="6172200" cy="4219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524000" y="2597649"/>
            <a:ext cx="2057400" cy="707886"/>
          </a:xfrm>
          <a:prstGeom prst="rect">
            <a:avLst/>
          </a:prstGeom>
          <a:noFill/>
        </p:spPr>
        <p:txBody>
          <a:bodyPr wrap="square" rtlCol="0">
            <a:spAutoFit/>
          </a:bodyPr>
          <a:lstStyle/>
          <a:p>
            <a:r>
              <a:rPr lang="en-US" sz="4000" b="1" dirty="0"/>
              <a:t>PRICE</a:t>
            </a:r>
          </a:p>
        </p:txBody>
      </p:sp>
      <p:sp>
        <p:nvSpPr>
          <p:cNvPr id="6" name="TextBox 5"/>
          <p:cNvSpPr txBox="1"/>
          <p:nvPr/>
        </p:nvSpPr>
        <p:spPr>
          <a:xfrm>
            <a:off x="6248400" y="1982096"/>
            <a:ext cx="2514600" cy="1938992"/>
          </a:xfrm>
          <a:prstGeom prst="rect">
            <a:avLst/>
          </a:prstGeom>
          <a:noFill/>
        </p:spPr>
        <p:txBody>
          <a:bodyPr wrap="square" rtlCol="0">
            <a:spAutoFit/>
          </a:bodyPr>
          <a:lstStyle/>
          <a:p>
            <a:r>
              <a:rPr lang="en-US" sz="4000" b="1" dirty="0"/>
              <a:t>QUALITY/PLAN DESIGN</a:t>
            </a:r>
          </a:p>
        </p:txBody>
      </p:sp>
      <p:sp>
        <p:nvSpPr>
          <p:cNvPr id="7" name="TextBox 6"/>
          <p:cNvSpPr txBox="1"/>
          <p:nvPr/>
        </p:nvSpPr>
        <p:spPr>
          <a:xfrm>
            <a:off x="3352800" y="5054600"/>
            <a:ext cx="2819400" cy="707886"/>
          </a:xfrm>
          <a:prstGeom prst="rect">
            <a:avLst/>
          </a:prstGeom>
          <a:noFill/>
        </p:spPr>
        <p:txBody>
          <a:bodyPr wrap="square" rtlCol="0">
            <a:spAutoFit/>
          </a:bodyPr>
          <a:lstStyle/>
          <a:p>
            <a:r>
              <a:rPr lang="en-US" sz="4000" b="1" dirty="0"/>
              <a:t>NETWORK</a:t>
            </a:r>
          </a:p>
        </p:txBody>
      </p:sp>
      <p:sp>
        <p:nvSpPr>
          <p:cNvPr id="8" name="TextBox 7"/>
          <p:cNvSpPr txBox="1"/>
          <p:nvPr/>
        </p:nvSpPr>
        <p:spPr>
          <a:xfrm>
            <a:off x="762000" y="127000"/>
            <a:ext cx="7620000" cy="707886"/>
          </a:xfrm>
          <a:prstGeom prst="rect">
            <a:avLst/>
          </a:prstGeom>
          <a:noFill/>
        </p:spPr>
        <p:txBody>
          <a:bodyPr wrap="square" rtlCol="0">
            <a:spAutoFit/>
          </a:bodyPr>
          <a:lstStyle/>
          <a:p>
            <a:pPr algn="ctr"/>
            <a:r>
              <a:rPr lang="en-US" sz="4000" b="1" dirty="0"/>
              <a:t>The Healthcare Conundrum</a:t>
            </a:r>
          </a:p>
        </p:txBody>
      </p:sp>
      <p:cxnSp>
        <p:nvCxnSpPr>
          <p:cNvPr id="10" name="Straight Arrow Connector 9"/>
          <p:cNvCxnSpPr/>
          <p:nvPr/>
        </p:nvCxnSpPr>
        <p:spPr bwMode="auto">
          <a:xfrm flipH="1">
            <a:off x="3048000" y="2057400"/>
            <a:ext cx="838200" cy="1600200"/>
          </a:xfrm>
          <a:prstGeom prst="straightConnector1">
            <a:avLst/>
          </a:prstGeom>
          <a:ln w="76200" cap="flat" cmpd="sng" algn="ctr">
            <a:solidFill>
              <a:srgbClr val="006600"/>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cxnSp>
        <p:nvCxnSpPr>
          <p:cNvPr id="14" name="Straight Arrow Connector 13"/>
          <p:cNvCxnSpPr/>
          <p:nvPr/>
        </p:nvCxnSpPr>
        <p:spPr bwMode="auto">
          <a:xfrm flipH="1" flipV="1">
            <a:off x="5480406" y="2004802"/>
            <a:ext cx="926387" cy="1624855"/>
          </a:xfrm>
          <a:prstGeom prst="straightConnector1">
            <a:avLst/>
          </a:prstGeom>
          <a:ln w="76200" cap="flat" cmpd="sng" algn="ctr">
            <a:solidFill>
              <a:schemeClr val="accent2"/>
            </a:solidFill>
            <a:prstDash val="solid"/>
            <a:round/>
            <a:headEnd type="none" w="med" len="med"/>
            <a:tailEnd type="arrow" w="med" len="med"/>
          </a:ln>
          <a:extLst/>
        </p:spPr>
        <p:style>
          <a:lnRef idx="0">
            <a:scrgbClr r="0" g="0" b="0"/>
          </a:lnRef>
          <a:fillRef idx="0">
            <a:scrgbClr r="0" g="0" b="0"/>
          </a:fillRef>
          <a:effectRef idx="0">
            <a:scrgbClr r="0" g="0" b="0"/>
          </a:effectRef>
          <a:fontRef idx="minor">
            <a:schemeClr val="tx1"/>
          </a:fontRef>
        </p:style>
      </p:cxnSp>
      <p:cxnSp>
        <p:nvCxnSpPr>
          <p:cNvPr id="16" name="Straight Arrow Connector 15"/>
          <p:cNvCxnSpPr/>
          <p:nvPr/>
        </p:nvCxnSpPr>
        <p:spPr bwMode="auto">
          <a:xfrm>
            <a:off x="6019800" y="1981200"/>
            <a:ext cx="76200" cy="1295400"/>
          </a:xfrm>
          <a:prstGeom prst="straightConnector1">
            <a:avLst/>
          </a:prstGeom>
          <a:solidFill>
            <a:srgbClr val="DDDDDD"/>
          </a:soli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2561690" y="5791200"/>
            <a:ext cx="4038600" cy="0"/>
          </a:xfrm>
          <a:prstGeom prst="straightConnector1">
            <a:avLst/>
          </a:prstGeom>
          <a:ln w="76200" cap="flat" cmpd="sng" algn="ctr">
            <a:solidFill>
              <a:schemeClr val="accent4"/>
            </a:solidFill>
            <a:prstDash val="solid"/>
            <a:round/>
            <a:headEnd type="arrow" w="med" len="med"/>
            <a:tailEnd type="arrow" w="med" len="med"/>
          </a:ln>
          <a:extLst/>
        </p:spPr>
        <p:style>
          <a:lnRef idx="0">
            <a:scrgbClr r="0" g="0" b="0"/>
          </a:lnRef>
          <a:fillRef idx="0">
            <a:scrgbClr r="0" g="0" b="0"/>
          </a:fillRef>
          <a:effectRef idx="0">
            <a:scrgbClr r="0" g="0" b="0"/>
          </a:effectRef>
          <a:fontRef idx="minor">
            <a:schemeClr val="tx1"/>
          </a:fontRef>
        </p:style>
      </p:cxn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CDHP Option or Full Replacement</a:t>
            </a:r>
          </a:p>
        </p:txBody>
      </p:sp>
      <p:pic>
        <p:nvPicPr>
          <p:cNvPr id="25" name="Picture 24"/>
          <p:cNvPicPr/>
          <p:nvPr/>
        </p:nvPicPr>
        <p:blipFill>
          <a:blip r:embed="rId4" cstate="print"/>
          <a:stretch>
            <a:fillRect/>
          </a:stretch>
        </p:blipFill>
        <p:spPr>
          <a:xfrm>
            <a:off x="457200" y="609600"/>
            <a:ext cx="7543800" cy="5181600"/>
          </a:xfrm>
          <a:prstGeom prst="rect">
            <a:avLst/>
          </a:prstGeom>
          <a:ln w="25400">
            <a:solidFill>
              <a:schemeClr val="accent1"/>
            </a:solidFill>
          </a:ln>
        </p:spPr>
      </p:pic>
      <p:sp>
        <p:nvSpPr>
          <p:cNvPr id="4" name="Rectangle 3"/>
          <p:cNvSpPr/>
          <p:nvPr/>
        </p:nvSpPr>
        <p:spPr>
          <a:xfrm>
            <a:off x="457200" y="5901553"/>
            <a:ext cx="4595816" cy="21490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dirty="0">
                <a:solidFill>
                  <a:srgbClr val="000000"/>
                </a:solidFill>
                <a:effectLst/>
                <a:ea typeface="Georgia" panose="02040502050405020303" pitchFamily="18" charset="0"/>
                <a:cs typeface="Georgia" panose="02040502050405020303" pitchFamily="18" charset="0"/>
              </a:rPr>
              <a:t>Source: National Survey of Employer­ Sponsored Health Plans</a:t>
            </a:r>
          </a:p>
        </p:txBody>
      </p:sp>
    </p:spTree>
    <p:extLst>
      <p:ext uri="{BB962C8B-B14F-4D97-AF65-F5344CB8AC3E}">
        <p14:creationId xmlns:p14="http://schemas.microsoft.com/office/powerpoint/2010/main" val="302168039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685800"/>
            <a:ext cx="8839200" cy="4893647"/>
          </a:xfrm>
          <a:prstGeom prst="rect">
            <a:avLst/>
          </a:prstGeom>
          <a:noFill/>
        </p:spPr>
        <p:txBody>
          <a:bodyPr wrap="square" rtlCol="0">
            <a:spAutoFit/>
          </a:bodyPr>
          <a:lstStyle/>
          <a:p>
            <a:pPr marL="342900" indent="-342900">
              <a:buFont typeface="+mj-lt"/>
              <a:buAutoNum type="arabicPeriod"/>
            </a:pPr>
            <a:r>
              <a:rPr lang="en-US" sz="2400" dirty="0"/>
              <a:t>You can pay for healthcare expenditures with tax-free money</a:t>
            </a:r>
          </a:p>
          <a:p>
            <a:pPr marL="342900" indent="-342900">
              <a:buFont typeface="+mj-lt"/>
              <a:buAutoNum type="arabicPeriod"/>
            </a:pPr>
            <a:r>
              <a:rPr lang="en-US" sz="2400" dirty="0"/>
              <a:t>Interest earned on your HAS account is tax-free</a:t>
            </a:r>
          </a:p>
          <a:p>
            <a:pPr marL="342900" indent="-342900">
              <a:buFont typeface="+mj-lt"/>
              <a:buAutoNum type="arabicPeriod"/>
            </a:pPr>
            <a:r>
              <a:rPr lang="en-US" sz="2400" dirty="0"/>
              <a:t>You own your health savings account</a:t>
            </a:r>
          </a:p>
          <a:p>
            <a:pPr marL="342900" indent="-342900">
              <a:buFont typeface="+mj-lt"/>
              <a:buAutoNum type="arabicPeriod"/>
            </a:pPr>
            <a:r>
              <a:rPr lang="en-US" sz="2400" dirty="0"/>
              <a:t>Benefits of the HSA account can’t be lost</a:t>
            </a:r>
          </a:p>
          <a:p>
            <a:pPr marL="342900" indent="-342900">
              <a:buFont typeface="+mj-lt"/>
              <a:buAutoNum type="arabicPeriod"/>
            </a:pPr>
            <a:r>
              <a:rPr lang="en-US" sz="2400" dirty="0"/>
              <a:t>A health savings account is a good strategy for retirement planning</a:t>
            </a:r>
          </a:p>
          <a:p>
            <a:pPr marL="342900" indent="-342900">
              <a:buFont typeface="+mj-lt"/>
              <a:buAutoNum type="arabicPeriod"/>
            </a:pPr>
            <a:r>
              <a:rPr lang="en-US" sz="2400" dirty="0"/>
              <a:t>You become a more informed healthcare consumer.</a:t>
            </a:r>
          </a:p>
          <a:p>
            <a:pPr marL="342900" indent="-342900">
              <a:buFont typeface="+mj-lt"/>
              <a:buAutoNum type="arabicPeriod"/>
            </a:pPr>
            <a:r>
              <a:rPr lang="en-US" sz="2400" dirty="0"/>
              <a:t>An HSA can reduce stress</a:t>
            </a:r>
          </a:p>
          <a:p>
            <a:pPr marL="342900" indent="-342900">
              <a:buFont typeface="+mj-lt"/>
              <a:buAutoNum type="arabicPeriod"/>
            </a:pPr>
            <a:r>
              <a:rPr lang="en-US" sz="2400" dirty="0"/>
              <a:t>HSAs come with a significant premium savings over traditional health insurance plans</a:t>
            </a:r>
          </a:p>
          <a:p>
            <a:pPr marL="342900" indent="-342900">
              <a:buFont typeface="+mj-lt"/>
              <a:buAutoNum type="arabicPeriod"/>
            </a:pPr>
            <a:r>
              <a:rPr lang="en-US" sz="2400" dirty="0"/>
              <a:t>An HSA can be used to pay for any medically necessary service</a:t>
            </a:r>
          </a:p>
          <a:p>
            <a:pPr marL="342900" indent="-342900">
              <a:buFont typeface="+mj-lt"/>
              <a:buAutoNum type="arabicPeriod"/>
            </a:pPr>
            <a:r>
              <a:rPr lang="en-US" sz="2400" dirty="0"/>
              <a:t>You can use it as an emergency savings account</a:t>
            </a:r>
          </a:p>
        </p:txBody>
      </p:sp>
    </p:spTree>
    <p:extLst>
      <p:ext uri="{BB962C8B-B14F-4D97-AF65-F5344CB8AC3E}">
        <p14:creationId xmlns:p14="http://schemas.microsoft.com/office/powerpoint/2010/main" val="351852157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609600"/>
            <a:ext cx="7239000" cy="6370975"/>
          </a:xfrm>
          <a:prstGeom prst="rect">
            <a:avLst/>
          </a:prstGeom>
          <a:noFill/>
        </p:spPr>
        <p:txBody>
          <a:bodyPr wrap="square" rtlCol="0">
            <a:spAutoFit/>
          </a:bodyPr>
          <a:lstStyle/>
          <a:p>
            <a:pPr marL="342900" indent="-342900">
              <a:buFont typeface="+mj-lt"/>
              <a:buAutoNum type="arabicPeriod"/>
            </a:pPr>
            <a:r>
              <a:rPr lang="en-US" sz="2400" b="1" dirty="0"/>
              <a:t>You can pay for healthcare expenditures with tax-free money.</a:t>
            </a:r>
          </a:p>
          <a:p>
            <a:pPr marL="342900" indent="-342900">
              <a:buFont typeface="+mj-lt"/>
              <a:buAutoNum type="arabicPeriod"/>
            </a:pPr>
            <a:endParaRPr lang="en-US" sz="2400" dirty="0"/>
          </a:p>
          <a:p>
            <a:pPr marL="285750" indent="-285750">
              <a:buFont typeface="Arial" panose="020B0604020202020204" pitchFamily="34" charset="0"/>
              <a:buChar char="•"/>
            </a:pPr>
            <a:r>
              <a:rPr lang="en-US" sz="2400" dirty="0"/>
              <a:t>The money deposited in this account is tax-free! </a:t>
            </a:r>
            <a:br>
              <a:rPr lang="en-US" sz="2400" dirty="0"/>
            </a:br>
            <a:endParaRPr lang="en-US" sz="2400" dirty="0"/>
          </a:p>
          <a:p>
            <a:pPr marL="285750" indent="-285750">
              <a:buFont typeface="Arial" panose="020B0604020202020204" pitchFamily="34" charset="0"/>
              <a:buChar char="•"/>
            </a:pPr>
            <a:r>
              <a:rPr lang="en-US" sz="2400" dirty="0"/>
              <a:t>When you use your HSA debit card to pay for your medical expenses and deductibles, you are paying for it in pre-tax dollars</a:t>
            </a:r>
            <a:br>
              <a:rPr lang="en-US" sz="2400" dirty="0"/>
            </a:br>
            <a:endParaRPr lang="en-US" sz="2400" dirty="0"/>
          </a:p>
          <a:p>
            <a:pPr marL="285750" indent="-285750">
              <a:buFont typeface="Arial" panose="020B0604020202020204" pitchFamily="34" charset="0"/>
              <a:buChar char="•"/>
            </a:pPr>
            <a:r>
              <a:rPr lang="en-US" sz="2400" dirty="0"/>
              <a:t>Keep records of all of those expenditures with your annual tax filing in case you ever get audited by the IRS. Those receipts are the only acceptable proof to the IRS that you spent the tax-free funds on approved products and services.</a:t>
            </a:r>
          </a:p>
          <a:p>
            <a:endParaRPr lang="en-US" sz="2400" dirty="0"/>
          </a:p>
          <a:p>
            <a:endParaRPr lang="en-US" sz="2400" dirty="0"/>
          </a:p>
        </p:txBody>
      </p:sp>
      <p:pic>
        <p:nvPicPr>
          <p:cNvPr id="4" name="Picture 3"/>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6858000" y="381000"/>
            <a:ext cx="2442568" cy="3047258"/>
          </a:xfrm>
          <a:prstGeom prst="rect">
            <a:avLst/>
          </a:prstGeom>
        </p:spPr>
      </p:pic>
    </p:spTree>
    <p:extLst>
      <p:ext uri="{BB962C8B-B14F-4D97-AF65-F5344CB8AC3E}">
        <p14:creationId xmlns:p14="http://schemas.microsoft.com/office/powerpoint/2010/main" val="3673557100"/>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152400" y="685800"/>
            <a:ext cx="8839200" cy="3046988"/>
          </a:xfrm>
          <a:prstGeom prst="rect">
            <a:avLst/>
          </a:prstGeom>
          <a:noFill/>
        </p:spPr>
        <p:txBody>
          <a:bodyPr wrap="square" rtlCol="0">
            <a:spAutoFit/>
          </a:bodyPr>
          <a:lstStyle/>
          <a:p>
            <a:r>
              <a:rPr lang="en-US" sz="2400" b="1" dirty="0"/>
              <a:t>2. Interest earned on your H S A account is tax-free</a:t>
            </a:r>
          </a:p>
          <a:p>
            <a:pPr marL="342900" indent="-342900">
              <a:buFont typeface="+mj-lt"/>
              <a:buAutoNum type="arabicPeriod"/>
            </a:pPr>
            <a:endParaRPr lang="en-US" sz="2400" dirty="0"/>
          </a:p>
          <a:p>
            <a:pPr marL="342900" indent="-342900">
              <a:buFont typeface="Arial" panose="020B0604020202020204" pitchFamily="34" charset="0"/>
              <a:buChar char="•"/>
            </a:pPr>
            <a:r>
              <a:rPr lang="en-US" sz="2400" dirty="0"/>
              <a:t>The interest earned on the money in an HSA is tax-free. </a:t>
            </a:r>
          </a:p>
          <a:p>
            <a:endParaRPr lang="en-US" sz="2400" dirty="0"/>
          </a:p>
          <a:p>
            <a:pPr marL="342900" indent="-342900">
              <a:buFont typeface="Arial" panose="020B0604020202020204" pitchFamily="34" charset="0"/>
              <a:buChar char="•"/>
            </a:pPr>
            <a:r>
              <a:rPr lang="en-US" sz="2400" dirty="0"/>
              <a:t>The interest stays in your account until you are ready to use it to pay for your healthcare expenses.</a:t>
            </a:r>
          </a:p>
          <a:p>
            <a:endParaRPr lang="en-US" sz="2400" dirty="0"/>
          </a:p>
          <a:p>
            <a:endParaRPr lang="en-US" sz="2400" dirty="0"/>
          </a:p>
        </p:txBody>
      </p:sp>
      <p:pic>
        <p:nvPicPr>
          <p:cNvPr id="5"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76400" y="3048000"/>
            <a:ext cx="5381625" cy="2809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54397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228600"/>
            <a:ext cx="8229600" cy="523220"/>
          </a:xfrm>
          <a:prstGeom prst="rect">
            <a:avLst/>
          </a:prstGeom>
          <a:noFill/>
        </p:spPr>
        <p:txBody>
          <a:bodyPr wrap="square" rtlCol="0">
            <a:spAutoFit/>
          </a:bodyPr>
          <a:lstStyle/>
          <a:p>
            <a:pPr algn="ctr"/>
            <a:r>
              <a:rPr lang="en-US" sz="2800" b="1" dirty="0"/>
              <a:t>Flexible Spending Accounts</a:t>
            </a:r>
          </a:p>
        </p:txBody>
      </p:sp>
      <p:sp>
        <p:nvSpPr>
          <p:cNvPr id="3" name="TextBox 2"/>
          <p:cNvSpPr txBox="1"/>
          <p:nvPr/>
        </p:nvSpPr>
        <p:spPr>
          <a:xfrm>
            <a:off x="304800" y="751820"/>
            <a:ext cx="8610600" cy="5355312"/>
          </a:xfrm>
          <a:prstGeom prst="rect">
            <a:avLst/>
          </a:prstGeom>
          <a:noFill/>
        </p:spPr>
        <p:txBody>
          <a:bodyPr wrap="square" rtlCol="0">
            <a:spAutoFit/>
          </a:bodyPr>
          <a:lstStyle/>
          <a:p>
            <a:pPr algn="just" fontAlgn="base"/>
            <a:r>
              <a:rPr lang="en-US" b="1" dirty="0"/>
              <a:t>Medical FSA </a:t>
            </a:r>
            <a:r>
              <a:rPr lang="en-US" dirty="0"/>
              <a:t>– </a:t>
            </a:r>
            <a:r>
              <a:rPr lang="en-US" b="1" dirty="0"/>
              <a:t>Run Out Period &amp; Grace Period</a:t>
            </a:r>
          </a:p>
          <a:p>
            <a:pPr algn="just" fontAlgn="base"/>
            <a:endParaRPr lang="en-US" b="1" dirty="0"/>
          </a:p>
          <a:p>
            <a:pPr algn="just" fontAlgn="base"/>
            <a:r>
              <a:rPr lang="en-US" dirty="0"/>
              <a:t>The </a:t>
            </a:r>
            <a:r>
              <a:rPr lang="en-US" b="1" dirty="0"/>
              <a:t>run-out period gives you extra time to submit reimbursement requests</a:t>
            </a:r>
            <a:r>
              <a:rPr lang="en-US" dirty="0"/>
              <a:t> for eligible expenses incurred during the plan year. If you visit the doctor in December (the last month of the plan year), you may submit a reimbursement request for that expense during the run-out period. You will be reimbursed from the funds left in your health FSA from the previous year.</a:t>
            </a:r>
          </a:p>
          <a:p>
            <a:pPr algn="just" fontAlgn="base"/>
            <a:endParaRPr lang="en-US" dirty="0"/>
          </a:p>
          <a:p>
            <a:pPr algn="just" fontAlgn="base"/>
            <a:r>
              <a:rPr lang="en-US" dirty="0"/>
              <a:t>A </a:t>
            </a:r>
            <a:r>
              <a:rPr lang="en-US" b="1" dirty="0"/>
              <a:t>grace period extension gives you extra time to spend funds</a:t>
            </a:r>
            <a:r>
              <a:rPr lang="en-US" dirty="0"/>
              <a:t> left in your account from the previous year. If you buy eyeglasses in January (the month after the plan year ends), you may use the remaining funds from the previous year to cover that expense. The grace period lasts two months and 15 days, so in this example, the grace period ends on March 15. And remember, not all FSA plans include this feature (see the SPD).</a:t>
            </a:r>
          </a:p>
          <a:p>
            <a:pPr algn="just" fontAlgn="base"/>
            <a:endParaRPr lang="en-US" dirty="0"/>
          </a:p>
          <a:p>
            <a:pPr algn="just"/>
            <a:r>
              <a:rPr lang="en-US" dirty="0"/>
              <a:t>Employer may choose to change your cafeteria plan to allow you to carry over up to $500 of unused amounts remaining at the end of the plan year in a health FSA to be paid or reimbursed for qualified medical expenses incurred during the following plan year. </a:t>
            </a:r>
          </a:p>
        </p:txBody>
      </p:sp>
    </p:spTree>
    <p:extLst>
      <p:ext uri="{BB962C8B-B14F-4D97-AF65-F5344CB8AC3E}">
        <p14:creationId xmlns:p14="http://schemas.microsoft.com/office/powerpoint/2010/main" val="1511693920"/>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685800"/>
            <a:ext cx="8839200" cy="3785652"/>
          </a:xfrm>
          <a:prstGeom prst="rect">
            <a:avLst/>
          </a:prstGeom>
          <a:noFill/>
        </p:spPr>
        <p:txBody>
          <a:bodyPr wrap="square" rtlCol="0">
            <a:spAutoFit/>
          </a:bodyPr>
          <a:lstStyle/>
          <a:p>
            <a:r>
              <a:rPr lang="en-US" sz="2400" b="1" dirty="0"/>
              <a:t>3. You own your health savings account.</a:t>
            </a:r>
          </a:p>
          <a:p>
            <a:endParaRPr lang="en-US" sz="2400" dirty="0"/>
          </a:p>
          <a:p>
            <a:pPr marL="342900" indent="-342900">
              <a:buFont typeface="Arial" panose="020B0604020202020204" pitchFamily="34" charset="0"/>
              <a:buChar char="•"/>
            </a:pPr>
            <a:r>
              <a:rPr lang="en-US" sz="2400" dirty="0"/>
              <a:t>You own the money in your HSA account…both your contribution and the employer contribution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doesn’t belong to the insurance company or your employer and can’t be raided for any other reason by anyone. </a:t>
            </a:r>
            <a:br>
              <a:rPr lang="en-US" sz="2400" dirty="0"/>
            </a:br>
            <a:endParaRPr lang="en-US" sz="2400" dirty="0"/>
          </a:p>
          <a:p>
            <a:pPr marL="342900" indent="-342900">
              <a:buFont typeface="Arial" panose="020B0604020202020204" pitchFamily="34" charset="0"/>
              <a:buChar char="•"/>
            </a:pPr>
            <a:r>
              <a:rPr lang="en-US" sz="2400" b="1" dirty="0"/>
              <a:t>HSA accounts do not have to be used in the same year as the contributions.</a:t>
            </a:r>
            <a:endParaRPr lang="en-US" sz="2400" dirty="0"/>
          </a:p>
        </p:txBody>
      </p:sp>
      <p:pic>
        <p:nvPicPr>
          <p:cNvPr id="4" name="Picture 3"/>
          <p:cNvPicPr>
            <a:picLocks noChangeAspect="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5257800" y="4038600"/>
            <a:ext cx="2867025" cy="2047875"/>
          </a:xfrm>
          <a:prstGeom prst="rect">
            <a:avLst/>
          </a:prstGeom>
        </p:spPr>
      </p:pic>
    </p:spTree>
    <p:extLst>
      <p:ext uri="{BB962C8B-B14F-4D97-AF65-F5344CB8AC3E}">
        <p14:creationId xmlns:p14="http://schemas.microsoft.com/office/powerpoint/2010/main" val="96339649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304800" y="685800"/>
            <a:ext cx="8839200" cy="4154984"/>
          </a:xfrm>
          <a:prstGeom prst="rect">
            <a:avLst/>
          </a:prstGeom>
          <a:noFill/>
        </p:spPr>
        <p:txBody>
          <a:bodyPr wrap="square" rtlCol="0">
            <a:spAutoFit/>
          </a:bodyPr>
          <a:lstStyle/>
          <a:p>
            <a:r>
              <a:rPr lang="en-US" sz="2400" b="1" dirty="0"/>
              <a:t>4. Benefits of the HSA account can’t be lost.</a:t>
            </a:r>
          </a:p>
          <a:p>
            <a:endParaRPr lang="en-US" sz="2400" dirty="0"/>
          </a:p>
          <a:p>
            <a:pPr marL="342900" indent="-342900">
              <a:buFont typeface="Arial" panose="020B0604020202020204" pitchFamily="34" charset="0"/>
              <a:buChar char="•"/>
            </a:pPr>
            <a:r>
              <a:rPr lang="en-US" sz="2400" dirty="0"/>
              <a:t>If you lose your health insurance, the account stays with you. It cannot be taken away if you change employers. This is not a ‘Use it or Lose it’ benefit! </a:t>
            </a:r>
            <a:br>
              <a:rPr lang="en-US" sz="2400" dirty="0"/>
            </a:br>
            <a:endParaRPr lang="en-US" sz="2400" dirty="0"/>
          </a:p>
          <a:p>
            <a:pPr marL="342900" indent="-342900">
              <a:buFont typeface="Arial" panose="020B0604020202020204" pitchFamily="34" charset="0"/>
              <a:buChar char="•"/>
            </a:pPr>
            <a:r>
              <a:rPr lang="en-US" sz="2400" dirty="0"/>
              <a:t>The money just rolls over and stays with you for whenever you need it in the future. </a:t>
            </a:r>
            <a:br>
              <a:rPr lang="en-US" sz="2400" dirty="0"/>
            </a:br>
            <a:endParaRPr lang="en-US" sz="2400" dirty="0"/>
          </a:p>
          <a:p>
            <a:pPr marL="342900" indent="-342900">
              <a:buFont typeface="Arial" panose="020B0604020202020204" pitchFamily="34" charset="0"/>
              <a:buChar char="•"/>
            </a:pPr>
            <a:r>
              <a:rPr lang="en-US" sz="2400" dirty="0"/>
              <a:t>Upon your death, the funds are yours and will be distributed to your beneficiary.</a:t>
            </a:r>
          </a:p>
        </p:txBody>
      </p:sp>
    </p:spTree>
    <p:extLst>
      <p:ext uri="{BB962C8B-B14F-4D97-AF65-F5344CB8AC3E}">
        <p14:creationId xmlns:p14="http://schemas.microsoft.com/office/powerpoint/2010/main" val="677142102"/>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2412"/>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457201"/>
            <a:ext cx="8686800" cy="5662472"/>
          </a:xfrm>
          <a:prstGeom prst="rect">
            <a:avLst/>
          </a:prstGeom>
          <a:noFill/>
        </p:spPr>
        <p:txBody>
          <a:bodyPr wrap="square" rtlCol="0">
            <a:spAutoFit/>
          </a:bodyPr>
          <a:lstStyle/>
          <a:p>
            <a:r>
              <a:rPr lang="en-US" sz="2400" b="1" dirty="0"/>
              <a:t>5.  A health savings account is a good strategy for retirement planning.</a:t>
            </a:r>
          </a:p>
          <a:p>
            <a:endParaRPr lang="en-US" sz="2400" dirty="0"/>
          </a:p>
          <a:p>
            <a:pPr marL="342900" indent="-342900">
              <a:buFont typeface="Arial" panose="020B0604020202020204" pitchFamily="34" charset="0"/>
              <a:buChar char="•"/>
            </a:pPr>
            <a:r>
              <a:rPr lang="en-US" sz="2400" dirty="0"/>
              <a:t>HSA rolls over year after year and there are no limits to how much you can </a:t>
            </a:r>
            <a:r>
              <a:rPr lang="en-US" sz="2400" b="1" dirty="0"/>
              <a:t>accumulate</a:t>
            </a:r>
            <a:r>
              <a:rPr lang="en-US" sz="2400" dirty="0"/>
              <a:t> (via investments) in the account so the HSA account is a good tool for retirement</a:t>
            </a:r>
            <a:br>
              <a:rPr lang="en-US" sz="2400" dirty="0"/>
            </a:br>
            <a:endParaRPr lang="en-US" sz="2400" dirty="0"/>
          </a:p>
          <a:p>
            <a:pPr marL="342900" indent="-342900">
              <a:buFont typeface="Arial" panose="020B0604020202020204" pitchFamily="34" charset="0"/>
              <a:buChar char="•"/>
            </a:pPr>
            <a:r>
              <a:rPr lang="en-US" sz="2400" dirty="0"/>
              <a:t>After the age of 65, you can withdraw funds from your HSA account </a:t>
            </a:r>
            <a:r>
              <a:rPr lang="en-US" sz="2400" b="1" i="1" dirty="0"/>
              <a:t>penalty-free </a:t>
            </a:r>
            <a:r>
              <a:rPr lang="en-US" sz="2400" dirty="0"/>
              <a:t>for </a:t>
            </a:r>
            <a:r>
              <a:rPr lang="en-US" sz="2400" b="1" i="1" dirty="0"/>
              <a:t>any</a:t>
            </a:r>
            <a:r>
              <a:rPr lang="en-US" sz="2400" dirty="0"/>
              <a:t> purpose. You will pay income tax on the withdrawal if it is not used to pay for health care, but that tax rate is likely to be lower in your retirement years when your income is lower</a:t>
            </a:r>
            <a:br>
              <a:rPr lang="en-US" sz="2400" dirty="0"/>
            </a:br>
            <a:endParaRPr lang="en-US" sz="2400" dirty="0"/>
          </a:p>
          <a:p>
            <a:pPr marL="342900" indent="-342900">
              <a:buFont typeface="Arial" panose="020B0604020202020204" pitchFamily="34" charset="0"/>
              <a:buChar char="•"/>
            </a:pPr>
            <a:r>
              <a:rPr lang="en-US" sz="2400" dirty="0"/>
              <a:t>You can continue to withdraw the money from your HSA account </a:t>
            </a:r>
            <a:r>
              <a:rPr lang="en-US" sz="2400" b="1" i="1" dirty="0"/>
              <a:t>tax-free</a:t>
            </a:r>
            <a:r>
              <a:rPr lang="en-US" sz="2400" dirty="0"/>
              <a:t> to pay for medically necessary expenses.</a:t>
            </a:r>
          </a:p>
        </p:txBody>
      </p:sp>
    </p:spTree>
    <p:extLst>
      <p:ext uri="{BB962C8B-B14F-4D97-AF65-F5344CB8AC3E}">
        <p14:creationId xmlns:p14="http://schemas.microsoft.com/office/powerpoint/2010/main" val="214671787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487361"/>
            <a:ext cx="8839200" cy="1200329"/>
          </a:xfrm>
          <a:prstGeom prst="rect">
            <a:avLst/>
          </a:prstGeom>
          <a:noFill/>
        </p:spPr>
        <p:txBody>
          <a:bodyPr wrap="square" rtlCol="0">
            <a:spAutoFit/>
          </a:bodyPr>
          <a:lstStyle/>
          <a:p>
            <a:r>
              <a:rPr lang="en-US" sz="2400" b="1" dirty="0"/>
              <a:t>6. You become a more informed healthcare consumer.</a:t>
            </a:r>
          </a:p>
          <a:p>
            <a:endParaRPr lang="en-US" sz="2400" dirty="0"/>
          </a:p>
          <a:p>
            <a:endParaRPr lang="en-US" sz="2400" dirty="0"/>
          </a:p>
        </p:txBody>
      </p:sp>
      <p:sp>
        <p:nvSpPr>
          <p:cNvPr id="4" name="TextBox 3"/>
          <p:cNvSpPr txBox="1"/>
          <p:nvPr/>
        </p:nvSpPr>
        <p:spPr>
          <a:xfrm>
            <a:off x="457200" y="1143000"/>
            <a:ext cx="7620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To qualify for the benefits of an H S A, you must be enrolled in a qualified High Deductible Health Plans (HDHPs)</a:t>
            </a:r>
            <a:br>
              <a:rPr lang="en-US" dirty="0"/>
            </a:br>
            <a:endParaRPr lang="en-US" dirty="0"/>
          </a:p>
          <a:p>
            <a:pPr marL="285750" indent="-285750">
              <a:buFont typeface="Arial" panose="020B0604020202020204" pitchFamily="34" charset="0"/>
              <a:buChar char="•"/>
            </a:pPr>
            <a:r>
              <a:rPr lang="en-US" dirty="0"/>
              <a:t>As an enrollee in an HDHP, you will be paying the full cost of your care (using the tax-free dollars in your HSA account) until your deductible is met.</a:t>
            </a:r>
            <a:br>
              <a:rPr lang="en-US" dirty="0"/>
            </a:br>
            <a:endParaRPr lang="en-US" dirty="0"/>
          </a:p>
          <a:p>
            <a:pPr marL="285750" indent="-285750">
              <a:buFont typeface="Arial" panose="020B0604020202020204" pitchFamily="34" charset="0"/>
              <a:buChar char="•"/>
            </a:pPr>
            <a:r>
              <a:rPr lang="en-US" dirty="0"/>
              <a:t>The goal is to ensure consumers are knowledgeable about the true cost of care so they become better consumers.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Insurance carrier websites have robust tools that will help you shop around for providers allowing you to evaluate pricing and quality of care</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4495800"/>
            <a:ext cx="3733800" cy="1555750"/>
          </a:xfrm>
          <a:prstGeom prst="rect">
            <a:avLst/>
          </a:prstGeom>
        </p:spPr>
      </p:pic>
    </p:spTree>
    <p:extLst>
      <p:ext uri="{BB962C8B-B14F-4D97-AF65-F5344CB8AC3E}">
        <p14:creationId xmlns:p14="http://schemas.microsoft.com/office/powerpoint/2010/main" val="281668356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487361"/>
            <a:ext cx="8839200" cy="830997"/>
          </a:xfrm>
          <a:prstGeom prst="rect">
            <a:avLst/>
          </a:prstGeom>
          <a:noFill/>
        </p:spPr>
        <p:txBody>
          <a:bodyPr wrap="square" rtlCol="0">
            <a:spAutoFit/>
          </a:bodyPr>
          <a:lstStyle/>
          <a:p>
            <a:r>
              <a:rPr lang="en-US" sz="2400" b="1" dirty="0"/>
              <a:t>7. HSAs come with a significant premium savings over traditional health insurance plans.</a:t>
            </a:r>
            <a:endParaRPr lang="en-US" sz="2400" dirty="0"/>
          </a:p>
        </p:txBody>
      </p:sp>
      <p:sp>
        <p:nvSpPr>
          <p:cNvPr id="4" name="TextBox 3"/>
          <p:cNvSpPr txBox="1"/>
          <p:nvPr/>
        </p:nvSpPr>
        <p:spPr>
          <a:xfrm>
            <a:off x="228600" y="1447800"/>
            <a:ext cx="8485094"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t>H S A qualified health plans have higher deductibles than traditional plans, but they come with much lower premiums. </a:t>
            </a:r>
          </a:p>
          <a:p>
            <a:endParaRPr lang="en-US" sz="2200" dirty="0"/>
          </a:p>
          <a:p>
            <a:pPr marL="285750" indent="-285750">
              <a:buFont typeface="Arial" panose="020B0604020202020204" pitchFamily="34" charset="0"/>
              <a:buChar char="•"/>
            </a:pPr>
            <a:r>
              <a:rPr lang="en-US" sz="2200" dirty="0"/>
              <a:t>Based on premium savings alone, some HSA owners see 20–40% savings in the cost of maintaining insurance coverage each year.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581400"/>
            <a:ext cx="2895600" cy="2572270"/>
          </a:xfrm>
          <a:prstGeom prst="rect">
            <a:avLst/>
          </a:prstGeom>
        </p:spPr>
      </p:pic>
    </p:spTree>
    <p:extLst>
      <p:ext uri="{BB962C8B-B14F-4D97-AF65-F5344CB8AC3E}">
        <p14:creationId xmlns:p14="http://schemas.microsoft.com/office/powerpoint/2010/main" val="1509443294"/>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487361"/>
            <a:ext cx="8839200" cy="830997"/>
          </a:xfrm>
          <a:prstGeom prst="rect">
            <a:avLst/>
          </a:prstGeom>
          <a:noFill/>
        </p:spPr>
        <p:txBody>
          <a:bodyPr wrap="square" rtlCol="0">
            <a:spAutoFit/>
          </a:bodyPr>
          <a:lstStyle/>
          <a:p>
            <a:r>
              <a:rPr lang="en-US" sz="2400" b="1" dirty="0"/>
              <a:t>8. An HSA can be used to pay for any medically necessary service.</a:t>
            </a:r>
            <a:endParaRPr lang="en-US" sz="2400" dirty="0"/>
          </a:p>
        </p:txBody>
      </p:sp>
      <p:sp>
        <p:nvSpPr>
          <p:cNvPr id="4" name="TextBox 3"/>
          <p:cNvSpPr txBox="1"/>
          <p:nvPr/>
        </p:nvSpPr>
        <p:spPr>
          <a:xfrm>
            <a:off x="228600" y="1447800"/>
            <a:ext cx="8485094" cy="2308324"/>
          </a:xfrm>
          <a:prstGeom prst="rect">
            <a:avLst/>
          </a:prstGeom>
          <a:noFill/>
        </p:spPr>
        <p:txBody>
          <a:bodyPr wrap="square" rtlCol="0">
            <a:spAutoFit/>
          </a:bodyPr>
          <a:lstStyle/>
          <a:p>
            <a:r>
              <a:rPr lang="en-US" dirty="0"/>
              <a:t>You can use your H S A dollars to cover the cost of:</a:t>
            </a:r>
          </a:p>
          <a:p>
            <a:endParaRPr lang="en-US" dirty="0"/>
          </a:p>
          <a:p>
            <a:pPr marL="285750" indent="-285750">
              <a:buFont typeface="Arial" panose="020B0604020202020204" pitchFamily="34" charset="0"/>
              <a:buChar char="•"/>
            </a:pPr>
            <a:r>
              <a:rPr lang="en-US" dirty="0"/>
              <a:t>Dental Services</a:t>
            </a:r>
          </a:p>
          <a:p>
            <a:pPr marL="285750" indent="-285750">
              <a:buFont typeface="Arial" panose="020B0604020202020204" pitchFamily="34" charset="0"/>
              <a:buChar char="•"/>
            </a:pPr>
            <a:r>
              <a:rPr lang="en-US" dirty="0"/>
              <a:t>Vision Services – glasses, contacts and eye surgery</a:t>
            </a:r>
          </a:p>
          <a:p>
            <a:pPr marL="285750" indent="-285750">
              <a:buFont typeface="Arial" panose="020B0604020202020204" pitchFamily="34" charset="0"/>
              <a:buChar char="•"/>
            </a:pPr>
            <a:r>
              <a:rPr lang="en-US" dirty="0"/>
              <a:t>Prescription drugs</a:t>
            </a:r>
          </a:p>
          <a:p>
            <a:pPr marL="285750" indent="-285750">
              <a:buFont typeface="Arial" panose="020B0604020202020204" pitchFamily="34" charset="0"/>
              <a:buChar char="•"/>
            </a:pPr>
            <a:r>
              <a:rPr lang="en-US" dirty="0"/>
              <a:t>Non drug over the counter medical items such as band aids etc. </a:t>
            </a:r>
          </a:p>
          <a:p>
            <a:pPr marL="285750" indent="-285750">
              <a:buFont typeface="Arial" panose="020B0604020202020204" pitchFamily="34" charset="0"/>
              <a:buChar char="•"/>
            </a:pPr>
            <a:r>
              <a:rPr lang="en-US" dirty="0"/>
              <a:t>Even if your group insurance program does not cover these items, you can use your HSA debit card to pay for them with pre-tax dollars. </a:t>
            </a:r>
            <a:endParaRPr lang="en-US" sz="2200" dirty="0"/>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0569" y="3901631"/>
            <a:ext cx="2143125" cy="2143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086225"/>
            <a:ext cx="2619375" cy="1743075"/>
          </a:xfrm>
          <a:prstGeom prst="rect">
            <a:avLst/>
          </a:prstGeom>
        </p:spPr>
      </p:pic>
      <p:pic>
        <p:nvPicPr>
          <p:cNvPr id="8" name="Picture 7"/>
          <p:cNvPicPr>
            <a:picLocks noChangeAspect="1"/>
          </p:cNvPicPr>
          <p:nvPr/>
        </p:nvPicPr>
        <p:blipFill>
          <a:blip r:embed="rId6">
            <a:clrChange>
              <a:clrFrom>
                <a:srgbClr val="FDFDFB"/>
              </a:clrFrom>
              <a:clrTo>
                <a:srgbClr val="FDFDFB">
                  <a:alpha val="0"/>
                </a:srgbClr>
              </a:clrTo>
            </a:clrChange>
            <a:extLst>
              <a:ext uri="{28A0092B-C50C-407E-A947-70E740481C1C}">
                <a14:useLocalDpi xmlns:a14="http://schemas.microsoft.com/office/drawing/2010/main" val="0"/>
              </a:ext>
            </a:extLst>
          </a:blip>
          <a:stretch>
            <a:fillRect/>
          </a:stretch>
        </p:blipFill>
        <p:spPr>
          <a:xfrm>
            <a:off x="389844" y="4114800"/>
            <a:ext cx="2667000" cy="1714500"/>
          </a:xfrm>
          <a:prstGeom prst="rect">
            <a:avLst/>
          </a:prstGeom>
        </p:spPr>
      </p:pic>
    </p:spTree>
    <p:extLst>
      <p:ext uri="{BB962C8B-B14F-4D97-AF65-F5344CB8AC3E}">
        <p14:creationId xmlns:p14="http://schemas.microsoft.com/office/powerpoint/2010/main" val="2179379174"/>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0"/>
            <a:ext cx="7543800" cy="523220"/>
          </a:xfrm>
          <a:prstGeom prst="rect">
            <a:avLst/>
          </a:prstGeom>
          <a:noFill/>
        </p:spPr>
        <p:txBody>
          <a:bodyPr wrap="square" rtlCol="0">
            <a:spAutoFit/>
          </a:bodyPr>
          <a:lstStyle/>
          <a:p>
            <a:r>
              <a:rPr lang="en-US" sz="2800" b="1" dirty="0"/>
              <a:t>Advantages of a Health Savings Account</a:t>
            </a:r>
          </a:p>
        </p:txBody>
      </p:sp>
      <p:sp>
        <p:nvSpPr>
          <p:cNvPr id="3" name="TextBox 2"/>
          <p:cNvSpPr txBox="1"/>
          <p:nvPr/>
        </p:nvSpPr>
        <p:spPr>
          <a:xfrm>
            <a:off x="228600" y="487361"/>
            <a:ext cx="8839200" cy="461665"/>
          </a:xfrm>
          <a:prstGeom prst="rect">
            <a:avLst/>
          </a:prstGeom>
          <a:noFill/>
        </p:spPr>
        <p:txBody>
          <a:bodyPr wrap="square" rtlCol="0">
            <a:spAutoFit/>
          </a:bodyPr>
          <a:lstStyle/>
          <a:p>
            <a:r>
              <a:rPr lang="en-US" sz="2400" b="1" dirty="0"/>
              <a:t>9. </a:t>
            </a:r>
            <a:r>
              <a:rPr lang="en-US" sz="2200" b="1" dirty="0"/>
              <a:t>You can use it as an emergency savings account.</a:t>
            </a:r>
            <a:endParaRPr lang="en-US" sz="2200" dirty="0"/>
          </a:p>
        </p:txBody>
      </p:sp>
      <p:sp>
        <p:nvSpPr>
          <p:cNvPr id="5" name="TextBox 4"/>
          <p:cNvSpPr txBox="1"/>
          <p:nvPr/>
        </p:nvSpPr>
        <p:spPr>
          <a:xfrm>
            <a:off x="685800" y="990600"/>
            <a:ext cx="8077200"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t>Some HSA owners pay all their eligible medical expenses out-of-pocket and let the HSA account grow a tax-deferred emergency fund. They keep the receipts and if next year the owner needs emergency cash, he can reimburse himself for the previous year’s expenses up to the total of the receipts and owe no tax.</a:t>
            </a:r>
          </a:p>
        </p:txBody>
      </p:sp>
    </p:spTree>
    <p:extLst>
      <p:ext uri="{BB962C8B-B14F-4D97-AF65-F5344CB8AC3E}">
        <p14:creationId xmlns:p14="http://schemas.microsoft.com/office/powerpoint/2010/main" val="196012065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7" name="Rectangle 3" descr="shapeCoverPageFontFamily,shapeCoverPageFontColor,shapeCoverPageLoc1"/>
          <p:cNvSpPr txBox="1"/>
          <p:nvPr>
            <p:custDataLst>
              <p:tags r:id="rId1"/>
            </p:custDataLst>
          </p:nvPr>
        </p:nvSpPr>
        <p:spPr>
          <a:xfrm>
            <a:off x="2362200" y="2057400"/>
            <a:ext cx="4572000" cy="2844120"/>
          </a:xfrm>
          <a:prstGeom prst="rect">
            <a:avLst/>
          </a:prstGeom>
          <a:noFill/>
          <a:ln>
            <a:noFill/>
          </a:ln>
          <a:extLst/>
        </p:spPr>
        <p:txBody>
          <a:bodyPr anchor="b">
            <a:noAutofit/>
          </a:bodyPr>
          <a:lstStyle>
            <a:defPPr>
              <a:defRPr lang="en-US" smtId="4294967295"/>
            </a:defPPr>
            <a:lvl1pPr marL="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1pPr>
            <a:lvl2pPr marL="742950" indent="-28575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2pPr>
            <a:lvl3pPr marL="1143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3pPr>
            <a:lvl4pPr marL="16002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4pPr>
            <a:lvl5pPr marL="20574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sz="6000" b="1" dirty="0">
                <a:latin typeface="Trajan Pro"/>
                <a:cs typeface="Arial" panose="020B0604020202020204" pitchFamily="34" charset="0"/>
              </a:rPr>
              <a:t>Live Case Study on CDHP</a:t>
            </a:r>
          </a:p>
        </p:txBody>
      </p:sp>
    </p:spTree>
    <p:extLst>
      <p:ext uri="{BB962C8B-B14F-4D97-AF65-F5344CB8AC3E}">
        <p14:creationId xmlns:p14="http://schemas.microsoft.com/office/powerpoint/2010/main" val="359051143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52400"/>
            <a:ext cx="2504212" cy="523220"/>
          </a:xfrm>
          <a:prstGeom prst="rect">
            <a:avLst/>
          </a:prstGeom>
          <a:noFill/>
        </p:spPr>
        <p:txBody>
          <a:bodyPr wrap="none" rtlCol="0">
            <a:spAutoFit/>
          </a:bodyPr>
          <a:lstStyle/>
          <a:p>
            <a:r>
              <a:rPr lang="en-US" sz="2800" b="1" dirty="0"/>
              <a:t>Basic details:</a:t>
            </a:r>
          </a:p>
        </p:txBody>
      </p:sp>
      <p:sp>
        <p:nvSpPr>
          <p:cNvPr id="3" name="TextBox 2"/>
          <p:cNvSpPr txBox="1"/>
          <p:nvPr/>
        </p:nvSpPr>
        <p:spPr>
          <a:xfrm>
            <a:off x="381000" y="1066800"/>
            <a:ext cx="8610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Company offers a traditional health plan and an HDHP Plan with an H S A</a:t>
            </a:r>
          </a:p>
          <a:p>
            <a:pPr marL="285750" indent="-285750">
              <a:buFont typeface="Arial" panose="020B0604020202020204" pitchFamily="34" charset="0"/>
              <a:buChar char="•"/>
            </a:pPr>
            <a:r>
              <a:rPr lang="en-US" sz="2400" dirty="0"/>
              <a:t>Covers about 70% of the total cost of insurance across all tier levels</a:t>
            </a:r>
          </a:p>
          <a:p>
            <a:pPr marL="285750" indent="-285750">
              <a:buFont typeface="Arial" panose="020B0604020202020204" pitchFamily="34" charset="0"/>
              <a:buChar char="•"/>
            </a:pPr>
            <a:r>
              <a:rPr lang="en-US" sz="2400" dirty="0"/>
              <a:t>Provides significant contributions to the Health Savings Account</a:t>
            </a:r>
          </a:p>
          <a:p>
            <a:pPr marL="285750" indent="-285750">
              <a:buFont typeface="Arial" panose="020B0604020202020204" pitchFamily="34" charset="0"/>
              <a:buChar char="•"/>
            </a:pPr>
            <a:r>
              <a:rPr lang="en-US" sz="2400" dirty="0"/>
              <a:t>Enrollment in H S A plan has remained steady since first implemented</a:t>
            </a:r>
          </a:p>
          <a:p>
            <a:pPr marL="285750" indent="-285750">
              <a:buFont typeface="Arial" panose="020B0604020202020204" pitchFamily="34" charset="0"/>
              <a:buChar char="•"/>
            </a:pPr>
            <a:r>
              <a:rPr lang="en-US" sz="2400" dirty="0"/>
              <a:t>Most are either highly paid or young and healthy</a:t>
            </a:r>
          </a:p>
          <a:p>
            <a:pPr marL="285750" indent="-285750">
              <a:buFont typeface="Arial" panose="020B0604020202020204" pitchFamily="34" charset="0"/>
              <a:buChar char="•"/>
            </a:pPr>
            <a:r>
              <a:rPr lang="en-US" sz="2400" dirty="0"/>
              <a:t>There is no incentive to drive employees into HDHP other than standard education during open enrollment – Its offered as an option with no pressure to enroll in HDHP </a:t>
            </a:r>
            <a:endParaRPr lang="en-US" dirty="0"/>
          </a:p>
        </p:txBody>
      </p:sp>
    </p:spTree>
    <p:extLst>
      <p:ext uri="{BB962C8B-B14F-4D97-AF65-F5344CB8AC3E}">
        <p14:creationId xmlns:p14="http://schemas.microsoft.com/office/powerpoint/2010/main" val="288598947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52400"/>
            <a:ext cx="8813631" cy="523220"/>
          </a:xfrm>
          <a:prstGeom prst="rect">
            <a:avLst/>
          </a:prstGeom>
          <a:noFill/>
        </p:spPr>
        <p:txBody>
          <a:bodyPr wrap="none" rtlCol="0">
            <a:spAutoFit/>
          </a:bodyPr>
          <a:lstStyle/>
          <a:p>
            <a:r>
              <a:rPr lang="en-US" sz="2800" b="1" dirty="0"/>
              <a:t>PLAN DESIGN COMPARISON Traditional PPO Plan</a:t>
            </a:r>
          </a:p>
        </p:txBody>
      </p:sp>
      <p:graphicFrame>
        <p:nvGraphicFramePr>
          <p:cNvPr id="2" name="Object 1"/>
          <p:cNvGraphicFramePr>
            <a:graphicFrameLocks noChangeAspect="1"/>
          </p:cNvGraphicFramePr>
          <p:nvPr>
            <p:extLst>
              <p:ext uri="{D42A27DB-BD31-4B8C-83A1-F6EECF244321}">
                <p14:modId xmlns:p14="http://schemas.microsoft.com/office/powerpoint/2010/main" val="2334714001"/>
              </p:ext>
            </p:extLst>
          </p:nvPr>
        </p:nvGraphicFramePr>
        <p:xfrm>
          <a:off x="2705100" y="1137444"/>
          <a:ext cx="5372100" cy="4926012"/>
        </p:xfrm>
        <a:graphic>
          <a:graphicData uri="http://schemas.openxmlformats.org/presentationml/2006/ole">
            <mc:AlternateContent xmlns:mc="http://schemas.openxmlformats.org/markup-compatibility/2006">
              <mc:Choice xmlns:v="urn:schemas-microsoft-com:vml" Requires="v">
                <p:oleObj spid="_x0000_s17425" name="Worksheet" r:id="rId5" imgW="5371994" imgH="4926306" progId="Excel.Sheet.12">
                  <p:embed/>
                </p:oleObj>
              </mc:Choice>
              <mc:Fallback>
                <p:oleObj name="Worksheet" r:id="rId5" imgW="5371994" imgH="4926306" progId="Excel.Sheet.12">
                  <p:embed/>
                  <p:pic>
                    <p:nvPicPr>
                      <p:cNvPr id="2" name="Object 1"/>
                      <p:cNvPicPr/>
                      <p:nvPr/>
                    </p:nvPicPr>
                    <p:blipFill>
                      <a:blip r:embed="rId6"/>
                      <a:stretch>
                        <a:fillRect/>
                      </a:stretch>
                    </p:blipFill>
                    <p:spPr>
                      <a:xfrm>
                        <a:off x="2705100" y="1137444"/>
                        <a:ext cx="5372100" cy="4926012"/>
                      </a:xfrm>
                      <a:prstGeom prst="rect">
                        <a:avLst/>
                      </a:prstGeom>
                    </p:spPr>
                  </p:pic>
                </p:oleObj>
              </mc:Fallback>
            </mc:AlternateContent>
          </a:graphicData>
        </a:graphic>
      </p:graphicFrame>
      <p:pic>
        <p:nvPicPr>
          <p:cNvPr id="3" name="Picture 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137444"/>
            <a:ext cx="3962400" cy="2686050"/>
          </a:xfrm>
          <a:prstGeom prst="rect">
            <a:avLst/>
          </a:prstGeom>
        </p:spPr>
      </p:pic>
    </p:spTree>
    <p:extLst>
      <p:ext uri="{BB962C8B-B14F-4D97-AF65-F5344CB8AC3E}">
        <p14:creationId xmlns:p14="http://schemas.microsoft.com/office/powerpoint/2010/main" val="160906085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575" y="228600"/>
            <a:ext cx="8912225" cy="954107"/>
          </a:xfrm>
          <a:prstGeom prst="rect">
            <a:avLst/>
          </a:prstGeom>
          <a:noFill/>
        </p:spPr>
        <p:txBody>
          <a:bodyPr wrap="square" rtlCol="0">
            <a:spAutoFit/>
          </a:bodyPr>
          <a:lstStyle/>
          <a:p>
            <a:r>
              <a:rPr lang="en-US" sz="2800" b="1" dirty="0"/>
              <a:t>Flexible Spending Accounts – Carry over or Grace Period – Employer Chooses one or the other</a:t>
            </a:r>
          </a:p>
        </p:txBody>
      </p:sp>
      <p:sp>
        <p:nvSpPr>
          <p:cNvPr id="3" name="TextBox 2"/>
          <p:cNvSpPr txBox="1"/>
          <p:nvPr/>
        </p:nvSpPr>
        <p:spPr>
          <a:xfrm>
            <a:off x="609600" y="1182707"/>
            <a:ext cx="7924800"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Carryover</a:t>
            </a:r>
            <a:r>
              <a:rPr lang="en-US" dirty="0"/>
              <a:t> – lets you carry over up to $500 of unused health FSA funds to the following plan year. (Your health FSA may have a maximum limit that is less.) This feature gives you more flexibility on how and when to use your health FSA funds.</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b="1" dirty="0"/>
              <a:t>Grace period extension</a:t>
            </a:r>
            <a:r>
              <a:rPr lang="en-US" dirty="0"/>
              <a:t> – gives you extra time to incur eligible expenses and use funds remaining in your account after the plan year ends. The grace period begins on the first day of the following plan year and lasts two months and 15 days.</a:t>
            </a:r>
          </a:p>
        </p:txBody>
      </p:sp>
      <p:sp>
        <p:nvSpPr>
          <p:cNvPr id="5" name="AutoShape 3" descr="Image result for cho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6600" y="2362200"/>
            <a:ext cx="2438400" cy="2438400"/>
          </a:xfrm>
          <a:prstGeom prst="rect">
            <a:avLst/>
          </a:prstGeom>
        </p:spPr>
      </p:pic>
    </p:spTree>
    <p:extLst>
      <p:ext uri="{BB962C8B-B14F-4D97-AF65-F5344CB8AC3E}">
        <p14:creationId xmlns:p14="http://schemas.microsoft.com/office/powerpoint/2010/main" val="163240383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11844" y="152400"/>
            <a:ext cx="6520311" cy="523220"/>
          </a:xfrm>
          <a:prstGeom prst="rect">
            <a:avLst/>
          </a:prstGeom>
          <a:noFill/>
        </p:spPr>
        <p:txBody>
          <a:bodyPr wrap="none" rtlCol="0">
            <a:spAutoFit/>
          </a:bodyPr>
          <a:lstStyle/>
          <a:p>
            <a:r>
              <a:rPr lang="en-US" sz="2800" b="1" dirty="0"/>
              <a:t>PLAN DESIGN COMPARISON - HDHP</a:t>
            </a:r>
          </a:p>
        </p:txBody>
      </p:sp>
      <p:graphicFrame>
        <p:nvGraphicFramePr>
          <p:cNvPr id="2" name="Object 1"/>
          <p:cNvGraphicFramePr>
            <a:graphicFrameLocks noChangeAspect="1"/>
          </p:cNvGraphicFramePr>
          <p:nvPr>
            <p:extLst>
              <p:ext uri="{D42A27DB-BD31-4B8C-83A1-F6EECF244321}">
                <p14:modId xmlns:p14="http://schemas.microsoft.com/office/powerpoint/2010/main" val="80692703"/>
              </p:ext>
            </p:extLst>
          </p:nvPr>
        </p:nvGraphicFramePr>
        <p:xfrm>
          <a:off x="1885950" y="966788"/>
          <a:ext cx="5372100" cy="4926012"/>
        </p:xfrm>
        <a:graphic>
          <a:graphicData uri="http://schemas.openxmlformats.org/presentationml/2006/ole">
            <mc:AlternateContent xmlns:mc="http://schemas.openxmlformats.org/markup-compatibility/2006">
              <mc:Choice xmlns:v="urn:schemas-microsoft-com:vml" Requires="v">
                <p:oleObj spid="_x0000_s16401" name="Worksheet" r:id="rId5" imgW="5371994" imgH="4926306" progId="Excel.Sheet.12">
                  <p:embed/>
                </p:oleObj>
              </mc:Choice>
              <mc:Fallback>
                <p:oleObj name="Worksheet" r:id="rId5" imgW="5371994" imgH="4926306" progId="Excel.Sheet.12">
                  <p:embed/>
                  <p:pic>
                    <p:nvPicPr>
                      <p:cNvPr id="0" name=""/>
                      <p:cNvPicPr/>
                      <p:nvPr/>
                    </p:nvPicPr>
                    <p:blipFill>
                      <a:blip r:embed="rId6"/>
                      <a:stretch>
                        <a:fillRect/>
                      </a:stretch>
                    </p:blipFill>
                    <p:spPr>
                      <a:xfrm>
                        <a:off x="1885950" y="966788"/>
                        <a:ext cx="5372100" cy="4926012"/>
                      </a:xfrm>
                      <a:prstGeom prst="rect">
                        <a:avLst/>
                      </a:prstGeom>
                    </p:spPr>
                  </p:pic>
                </p:oleObj>
              </mc:Fallback>
            </mc:AlternateContent>
          </a:graphicData>
        </a:graphic>
      </p:graphicFrame>
    </p:spTree>
    <p:extLst>
      <p:ext uri="{BB962C8B-B14F-4D97-AF65-F5344CB8AC3E}">
        <p14:creationId xmlns:p14="http://schemas.microsoft.com/office/powerpoint/2010/main" val="194084335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6367" y="76200"/>
            <a:ext cx="9116598" cy="523220"/>
          </a:xfrm>
          <a:prstGeom prst="rect">
            <a:avLst/>
          </a:prstGeom>
          <a:noFill/>
        </p:spPr>
        <p:txBody>
          <a:bodyPr wrap="none" rtlCol="0">
            <a:spAutoFit/>
          </a:bodyPr>
          <a:lstStyle/>
          <a:p>
            <a:r>
              <a:rPr lang="en-US" sz="2800" b="1" dirty="0"/>
              <a:t>PLAN DESIGN COMPARISON – Traditional vs. HDHP</a:t>
            </a:r>
          </a:p>
        </p:txBody>
      </p:sp>
      <p:graphicFrame>
        <p:nvGraphicFramePr>
          <p:cNvPr id="3" name="Object 2"/>
          <p:cNvGraphicFramePr>
            <a:graphicFrameLocks noChangeAspect="1"/>
          </p:cNvGraphicFramePr>
          <p:nvPr>
            <p:extLst>
              <p:ext uri="{D42A27DB-BD31-4B8C-83A1-F6EECF244321}">
                <p14:modId xmlns:p14="http://schemas.microsoft.com/office/powerpoint/2010/main" val="103762102"/>
              </p:ext>
            </p:extLst>
          </p:nvPr>
        </p:nvGraphicFramePr>
        <p:xfrm>
          <a:off x="533400" y="838200"/>
          <a:ext cx="7448550" cy="4926012"/>
        </p:xfrm>
        <a:graphic>
          <a:graphicData uri="http://schemas.openxmlformats.org/presentationml/2006/ole">
            <mc:AlternateContent xmlns:mc="http://schemas.openxmlformats.org/markup-compatibility/2006">
              <mc:Choice xmlns:v="urn:schemas-microsoft-com:vml" Requires="v">
                <p:oleObj spid="_x0000_s18449" name="Worksheet" r:id="rId5" imgW="7448745" imgH="4926306" progId="Excel.Sheet.12">
                  <p:embed/>
                </p:oleObj>
              </mc:Choice>
              <mc:Fallback>
                <p:oleObj name="Worksheet" r:id="rId5" imgW="7448745" imgH="4926306" progId="Excel.Sheet.12">
                  <p:embed/>
                  <p:pic>
                    <p:nvPicPr>
                      <p:cNvPr id="0" name=""/>
                      <p:cNvPicPr/>
                      <p:nvPr/>
                    </p:nvPicPr>
                    <p:blipFill>
                      <a:blip r:embed="rId6"/>
                      <a:stretch>
                        <a:fillRect/>
                      </a:stretch>
                    </p:blipFill>
                    <p:spPr>
                      <a:xfrm>
                        <a:off x="533400" y="838200"/>
                        <a:ext cx="7448550" cy="4926012"/>
                      </a:xfrm>
                      <a:prstGeom prst="rect">
                        <a:avLst/>
                      </a:prstGeom>
                    </p:spPr>
                  </p:pic>
                </p:oleObj>
              </mc:Fallback>
            </mc:AlternateContent>
          </a:graphicData>
        </a:graphic>
      </p:graphicFrame>
    </p:spTree>
    <p:extLst>
      <p:ext uri="{BB962C8B-B14F-4D97-AF65-F5344CB8AC3E}">
        <p14:creationId xmlns:p14="http://schemas.microsoft.com/office/powerpoint/2010/main" val="177102517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24000" y="76200"/>
            <a:ext cx="6155852" cy="523220"/>
          </a:xfrm>
          <a:prstGeom prst="rect">
            <a:avLst/>
          </a:prstGeom>
          <a:noFill/>
        </p:spPr>
        <p:txBody>
          <a:bodyPr wrap="none" rtlCol="0">
            <a:spAutoFit/>
          </a:bodyPr>
          <a:lstStyle/>
          <a:p>
            <a:r>
              <a:rPr lang="en-US" sz="2800" b="1" dirty="0"/>
              <a:t>Rate and Contribution Comparison</a:t>
            </a:r>
          </a:p>
        </p:txBody>
      </p:sp>
      <p:graphicFrame>
        <p:nvGraphicFramePr>
          <p:cNvPr id="4" name="Object 3"/>
          <p:cNvGraphicFramePr>
            <a:graphicFrameLocks noChangeAspect="1"/>
          </p:cNvGraphicFramePr>
          <p:nvPr>
            <p:extLst>
              <p:ext uri="{D42A27DB-BD31-4B8C-83A1-F6EECF244321}">
                <p14:modId xmlns:p14="http://schemas.microsoft.com/office/powerpoint/2010/main" val="1710140927"/>
              </p:ext>
            </p:extLst>
          </p:nvPr>
        </p:nvGraphicFramePr>
        <p:xfrm>
          <a:off x="609600" y="838200"/>
          <a:ext cx="7478712" cy="4781550"/>
        </p:xfrm>
        <a:graphic>
          <a:graphicData uri="http://schemas.openxmlformats.org/presentationml/2006/ole">
            <mc:AlternateContent xmlns:mc="http://schemas.openxmlformats.org/markup-compatibility/2006">
              <mc:Choice xmlns:v="urn:schemas-microsoft-com:vml" Requires="v">
                <p:oleObj spid="_x0000_s19473" name="Worksheet" r:id="rId5" imgW="7478941" imgH="4781652" progId="Excel.Sheet.12">
                  <p:embed/>
                </p:oleObj>
              </mc:Choice>
              <mc:Fallback>
                <p:oleObj name="Worksheet" r:id="rId5" imgW="7478941" imgH="4781652" progId="Excel.Sheet.12">
                  <p:embed/>
                  <p:pic>
                    <p:nvPicPr>
                      <p:cNvPr id="0" name=""/>
                      <p:cNvPicPr/>
                      <p:nvPr/>
                    </p:nvPicPr>
                    <p:blipFill>
                      <a:blip r:embed="rId6"/>
                      <a:stretch>
                        <a:fillRect/>
                      </a:stretch>
                    </p:blipFill>
                    <p:spPr>
                      <a:xfrm>
                        <a:off x="609600" y="838200"/>
                        <a:ext cx="7478712" cy="4781550"/>
                      </a:xfrm>
                      <a:prstGeom prst="rect">
                        <a:avLst/>
                      </a:prstGeom>
                    </p:spPr>
                  </p:pic>
                </p:oleObj>
              </mc:Fallback>
            </mc:AlternateContent>
          </a:graphicData>
        </a:graphic>
      </p:graphicFrame>
    </p:spTree>
    <p:extLst>
      <p:ext uri="{BB962C8B-B14F-4D97-AF65-F5344CB8AC3E}">
        <p14:creationId xmlns:p14="http://schemas.microsoft.com/office/powerpoint/2010/main" val="2004822795"/>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76200"/>
            <a:ext cx="3570786" cy="523220"/>
          </a:xfrm>
          <a:prstGeom prst="rect">
            <a:avLst/>
          </a:prstGeom>
          <a:noFill/>
        </p:spPr>
        <p:txBody>
          <a:bodyPr wrap="none" rtlCol="0">
            <a:spAutoFit/>
          </a:bodyPr>
          <a:lstStyle/>
          <a:p>
            <a:r>
              <a:rPr lang="en-US" sz="2800" b="1" dirty="0"/>
              <a:t>H S A Contributions</a:t>
            </a:r>
          </a:p>
        </p:txBody>
      </p:sp>
      <p:graphicFrame>
        <p:nvGraphicFramePr>
          <p:cNvPr id="3" name="Object 2"/>
          <p:cNvGraphicFramePr>
            <a:graphicFrameLocks noChangeAspect="1"/>
          </p:cNvGraphicFramePr>
          <p:nvPr>
            <p:extLst>
              <p:ext uri="{D42A27DB-BD31-4B8C-83A1-F6EECF244321}">
                <p14:modId xmlns:p14="http://schemas.microsoft.com/office/powerpoint/2010/main" val="1494273578"/>
              </p:ext>
            </p:extLst>
          </p:nvPr>
        </p:nvGraphicFramePr>
        <p:xfrm>
          <a:off x="304800" y="1219200"/>
          <a:ext cx="8191500" cy="1739900"/>
        </p:xfrm>
        <a:graphic>
          <a:graphicData uri="http://schemas.openxmlformats.org/presentationml/2006/ole">
            <mc:AlternateContent xmlns:mc="http://schemas.openxmlformats.org/markup-compatibility/2006">
              <mc:Choice xmlns:v="urn:schemas-microsoft-com:vml" Requires="v">
                <p:oleObj spid="_x0000_s20495" name="Worksheet" r:id="rId5" imgW="9826185" imgH="2084125" progId="Excel.Sheet.12">
                  <p:embed/>
                </p:oleObj>
              </mc:Choice>
              <mc:Fallback>
                <p:oleObj name="Worksheet" r:id="rId5" imgW="9826185" imgH="2084125" progId="Excel.Sheet.12">
                  <p:embed/>
                  <p:pic>
                    <p:nvPicPr>
                      <p:cNvPr id="0" name=""/>
                      <p:cNvPicPr/>
                      <p:nvPr/>
                    </p:nvPicPr>
                    <p:blipFill>
                      <a:blip r:embed="rId6"/>
                      <a:stretch>
                        <a:fillRect/>
                      </a:stretch>
                    </p:blipFill>
                    <p:spPr>
                      <a:xfrm>
                        <a:off x="304800" y="1219200"/>
                        <a:ext cx="8191500" cy="1739900"/>
                      </a:xfrm>
                      <a:prstGeom prst="rect">
                        <a:avLst/>
                      </a:prstGeom>
                    </p:spPr>
                  </p:pic>
                </p:oleObj>
              </mc:Fallback>
            </mc:AlternateContent>
          </a:graphicData>
        </a:graphic>
      </p:graphicFrame>
    </p:spTree>
    <p:extLst>
      <p:ext uri="{BB962C8B-B14F-4D97-AF65-F5344CB8AC3E}">
        <p14:creationId xmlns:p14="http://schemas.microsoft.com/office/powerpoint/2010/main" val="115266108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pic>
        <p:nvPicPr>
          <p:cNvPr id="4" name="Picture 6" descr="http://ushealthnews.mercer.com/content/upload/CDHP%20bar%20ch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1" y="648820"/>
            <a:ext cx="7239248" cy="54471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69010"/>
            <a:ext cx="8991600" cy="523220"/>
          </a:xfrm>
          <a:prstGeom prst="rect">
            <a:avLst/>
          </a:prstGeom>
          <a:noFill/>
        </p:spPr>
        <p:txBody>
          <a:bodyPr wrap="square" rtlCol="0">
            <a:spAutoFit/>
          </a:bodyPr>
          <a:lstStyle/>
          <a:p>
            <a:r>
              <a:rPr lang="en-US" sz="2800" b="1" dirty="0"/>
              <a:t>National Cost per employee: CDHP vs. Traditional</a:t>
            </a:r>
          </a:p>
        </p:txBody>
      </p:sp>
      <p:sp>
        <p:nvSpPr>
          <p:cNvPr id="7" name="Rectangle 6"/>
          <p:cNvSpPr/>
          <p:nvPr/>
        </p:nvSpPr>
        <p:spPr>
          <a:xfrm>
            <a:off x="457200" y="5881092"/>
            <a:ext cx="4595816" cy="214908"/>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000" dirty="0">
                <a:solidFill>
                  <a:srgbClr val="000000"/>
                </a:solidFill>
                <a:effectLst/>
                <a:ea typeface="Georgia" panose="02040502050405020303" pitchFamily="18" charset="0"/>
                <a:cs typeface="Georgia" panose="02040502050405020303" pitchFamily="18" charset="0"/>
              </a:rPr>
              <a:t>Source: National Survey of Employer­ Sponsored Health Plans</a:t>
            </a:r>
          </a:p>
        </p:txBody>
      </p:sp>
    </p:spTree>
    <p:extLst>
      <p:ext uri="{BB962C8B-B14F-4D97-AF65-F5344CB8AC3E}">
        <p14:creationId xmlns:p14="http://schemas.microsoft.com/office/powerpoint/2010/main" val="1278406045"/>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152400"/>
            <a:ext cx="7670113" cy="523220"/>
          </a:xfrm>
          <a:prstGeom prst="rect">
            <a:avLst/>
          </a:prstGeom>
          <a:noFill/>
        </p:spPr>
        <p:txBody>
          <a:bodyPr wrap="none" rtlCol="0">
            <a:spAutoFit/>
          </a:bodyPr>
          <a:lstStyle/>
          <a:p>
            <a:r>
              <a:rPr lang="en-US" sz="2800" b="1" dirty="0"/>
              <a:t>Cost Comparison Traditional PPO vs. CDHP</a:t>
            </a:r>
          </a:p>
        </p:txBody>
      </p:sp>
      <p:graphicFrame>
        <p:nvGraphicFramePr>
          <p:cNvPr id="2" name="Object 1"/>
          <p:cNvGraphicFramePr>
            <a:graphicFrameLocks noChangeAspect="1"/>
          </p:cNvGraphicFramePr>
          <p:nvPr>
            <p:extLst>
              <p:ext uri="{D42A27DB-BD31-4B8C-83A1-F6EECF244321}">
                <p14:modId xmlns:p14="http://schemas.microsoft.com/office/powerpoint/2010/main" val="353747069"/>
              </p:ext>
            </p:extLst>
          </p:nvPr>
        </p:nvGraphicFramePr>
        <p:xfrm>
          <a:off x="209176" y="1828800"/>
          <a:ext cx="8789988" cy="1570037"/>
        </p:xfrm>
        <a:graphic>
          <a:graphicData uri="http://schemas.openxmlformats.org/presentationml/2006/ole">
            <mc:AlternateContent xmlns:mc="http://schemas.openxmlformats.org/markup-compatibility/2006">
              <mc:Choice xmlns:v="urn:schemas-microsoft-com:vml" Requires="v">
                <p:oleObj spid="_x0000_s22543" name="Worksheet" r:id="rId5" imgW="8789723" imgH="1569563" progId="Excel.Sheet.12">
                  <p:embed/>
                </p:oleObj>
              </mc:Choice>
              <mc:Fallback>
                <p:oleObj name="Worksheet" r:id="rId5" imgW="8789723" imgH="1569563" progId="Excel.Sheet.12">
                  <p:embed/>
                  <p:pic>
                    <p:nvPicPr>
                      <p:cNvPr id="0" name=""/>
                      <p:cNvPicPr/>
                      <p:nvPr/>
                    </p:nvPicPr>
                    <p:blipFill>
                      <a:blip r:embed="rId6"/>
                      <a:stretch>
                        <a:fillRect/>
                      </a:stretch>
                    </p:blipFill>
                    <p:spPr>
                      <a:xfrm>
                        <a:off x="209176" y="1828800"/>
                        <a:ext cx="8789988" cy="1570037"/>
                      </a:xfrm>
                      <a:prstGeom prst="rect">
                        <a:avLst/>
                      </a:prstGeom>
                    </p:spPr>
                  </p:pic>
                </p:oleObj>
              </mc:Fallback>
            </mc:AlternateContent>
          </a:graphicData>
        </a:graphic>
      </p:graphicFrame>
      <p:sp>
        <p:nvSpPr>
          <p:cNvPr id="4" name="TextBox 3"/>
          <p:cNvSpPr txBox="1"/>
          <p:nvPr/>
        </p:nvSpPr>
        <p:spPr>
          <a:xfrm>
            <a:off x="177800" y="990600"/>
            <a:ext cx="8305800" cy="369332"/>
          </a:xfrm>
          <a:prstGeom prst="rect">
            <a:avLst/>
          </a:prstGeom>
          <a:noFill/>
        </p:spPr>
        <p:txBody>
          <a:bodyPr wrap="square" rtlCol="0">
            <a:spAutoFit/>
          </a:bodyPr>
          <a:lstStyle/>
          <a:p>
            <a:r>
              <a:rPr lang="en-US" dirty="0"/>
              <a:t>Does this theory of an 18 – 20% cost differential hold true in this case.</a:t>
            </a:r>
          </a:p>
        </p:txBody>
      </p:sp>
      <p:pic>
        <p:nvPicPr>
          <p:cNvPr id="5" name="Picture 4"/>
          <p:cNvPicPr>
            <a:picLocks noChangeAspect="1"/>
          </p:cNvPicPr>
          <p:nvPr/>
        </p:nvPicPr>
        <p:blipFill>
          <a:blip r:embed="rId7">
            <a:clrChange>
              <a:clrFrom>
                <a:srgbClr val="F4F5F7"/>
              </a:clrFrom>
              <a:clrTo>
                <a:srgbClr val="F4F5F7">
                  <a:alpha val="0"/>
                </a:srgbClr>
              </a:clrTo>
            </a:clrChange>
            <a:extLst>
              <a:ext uri="{28A0092B-C50C-407E-A947-70E740481C1C}">
                <a14:useLocalDpi xmlns:a14="http://schemas.microsoft.com/office/drawing/2010/main" val="0"/>
              </a:ext>
            </a:extLst>
          </a:blip>
          <a:stretch>
            <a:fillRect/>
          </a:stretch>
        </p:blipFill>
        <p:spPr>
          <a:xfrm>
            <a:off x="2501900" y="3505200"/>
            <a:ext cx="3657600" cy="2490652"/>
          </a:xfrm>
          <a:prstGeom prst="rect">
            <a:avLst/>
          </a:prstGeom>
        </p:spPr>
      </p:pic>
    </p:spTree>
    <p:extLst>
      <p:ext uri="{BB962C8B-B14F-4D97-AF65-F5344CB8AC3E}">
        <p14:creationId xmlns:p14="http://schemas.microsoft.com/office/powerpoint/2010/main" val="816089473"/>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95600" y="76200"/>
            <a:ext cx="4350230" cy="523220"/>
          </a:xfrm>
          <a:prstGeom prst="rect">
            <a:avLst/>
          </a:prstGeom>
          <a:noFill/>
        </p:spPr>
        <p:txBody>
          <a:bodyPr wrap="none" rtlCol="0">
            <a:spAutoFit/>
          </a:bodyPr>
          <a:lstStyle/>
          <a:p>
            <a:r>
              <a:rPr lang="en-US" sz="2800" b="1" dirty="0"/>
              <a:t>True Cost of HDHP Plan </a:t>
            </a:r>
          </a:p>
        </p:txBody>
      </p:sp>
      <p:sp>
        <p:nvSpPr>
          <p:cNvPr id="2" name="TextBox 1"/>
          <p:cNvSpPr txBox="1"/>
          <p:nvPr/>
        </p:nvSpPr>
        <p:spPr>
          <a:xfrm>
            <a:off x="457200" y="685800"/>
            <a:ext cx="8382000" cy="646331"/>
          </a:xfrm>
          <a:prstGeom prst="rect">
            <a:avLst/>
          </a:prstGeom>
          <a:noFill/>
        </p:spPr>
        <p:txBody>
          <a:bodyPr wrap="square" rtlCol="0">
            <a:spAutoFit/>
          </a:bodyPr>
          <a:lstStyle/>
          <a:p>
            <a:r>
              <a:rPr lang="en-US" dirty="0"/>
              <a:t>What is the true cost or total “premium” for the health insurance when factoring contributions to the health savings account.</a:t>
            </a:r>
          </a:p>
        </p:txBody>
      </p:sp>
      <p:graphicFrame>
        <p:nvGraphicFramePr>
          <p:cNvPr id="4" name="Object 3"/>
          <p:cNvGraphicFramePr>
            <a:graphicFrameLocks noChangeAspect="1"/>
          </p:cNvGraphicFramePr>
          <p:nvPr>
            <p:extLst>
              <p:ext uri="{D42A27DB-BD31-4B8C-83A1-F6EECF244321}">
                <p14:modId xmlns:p14="http://schemas.microsoft.com/office/powerpoint/2010/main" val="255946171"/>
              </p:ext>
            </p:extLst>
          </p:nvPr>
        </p:nvGraphicFramePr>
        <p:xfrm>
          <a:off x="533400" y="1600200"/>
          <a:ext cx="7540625" cy="2274887"/>
        </p:xfrm>
        <a:graphic>
          <a:graphicData uri="http://schemas.openxmlformats.org/presentationml/2006/ole">
            <mc:AlternateContent xmlns:mc="http://schemas.openxmlformats.org/markup-compatibility/2006">
              <mc:Choice xmlns:v="urn:schemas-microsoft-com:vml" Requires="v">
                <p:oleObj spid="_x0000_s21532" name="Worksheet" r:id="rId5" imgW="7540185" imgH="2274594" progId="Excel.Sheet.12">
                  <p:embed/>
                </p:oleObj>
              </mc:Choice>
              <mc:Fallback>
                <p:oleObj name="Worksheet" r:id="rId5" imgW="7540185" imgH="2274594" progId="Excel.Sheet.12">
                  <p:embed/>
                  <p:pic>
                    <p:nvPicPr>
                      <p:cNvPr id="0" name=""/>
                      <p:cNvPicPr/>
                      <p:nvPr/>
                    </p:nvPicPr>
                    <p:blipFill>
                      <a:blip r:embed="rId6"/>
                      <a:stretch>
                        <a:fillRect/>
                      </a:stretch>
                    </p:blipFill>
                    <p:spPr>
                      <a:xfrm>
                        <a:off x="533400" y="1600200"/>
                        <a:ext cx="7540625" cy="227488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01773631"/>
              </p:ext>
            </p:extLst>
          </p:nvPr>
        </p:nvGraphicFramePr>
        <p:xfrm>
          <a:off x="533400" y="4167062"/>
          <a:ext cx="6640512" cy="1535113"/>
        </p:xfrm>
        <a:graphic>
          <a:graphicData uri="http://schemas.openxmlformats.org/presentationml/2006/ole">
            <mc:AlternateContent xmlns:mc="http://schemas.openxmlformats.org/markup-compatibility/2006">
              <mc:Choice xmlns:v="urn:schemas-microsoft-com:vml" Requires="v">
                <p:oleObj spid="_x0000_s21533" name="Worksheet" r:id="rId7" imgW="6640671" imgH="1535626" progId="Excel.Sheet.12">
                  <p:embed/>
                </p:oleObj>
              </mc:Choice>
              <mc:Fallback>
                <p:oleObj name="Worksheet" r:id="rId7" imgW="6640671" imgH="1535626" progId="Excel.Sheet.12">
                  <p:embed/>
                  <p:pic>
                    <p:nvPicPr>
                      <p:cNvPr id="0" name=""/>
                      <p:cNvPicPr/>
                      <p:nvPr/>
                    </p:nvPicPr>
                    <p:blipFill>
                      <a:blip r:embed="rId8"/>
                      <a:stretch>
                        <a:fillRect/>
                      </a:stretch>
                    </p:blipFill>
                    <p:spPr>
                      <a:xfrm>
                        <a:off x="533400" y="4167062"/>
                        <a:ext cx="6640512" cy="1535113"/>
                      </a:xfrm>
                      <a:prstGeom prst="rect">
                        <a:avLst/>
                      </a:prstGeom>
                    </p:spPr>
                  </p:pic>
                </p:oleObj>
              </mc:Fallback>
            </mc:AlternateContent>
          </a:graphicData>
        </a:graphic>
      </p:graphicFrame>
    </p:spTree>
    <p:extLst>
      <p:ext uri="{BB962C8B-B14F-4D97-AF65-F5344CB8AC3E}">
        <p14:creationId xmlns:p14="http://schemas.microsoft.com/office/powerpoint/2010/main" val="107750524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981200" y="76200"/>
            <a:ext cx="5178021" cy="523220"/>
          </a:xfrm>
          <a:prstGeom prst="rect">
            <a:avLst/>
          </a:prstGeom>
          <a:noFill/>
        </p:spPr>
        <p:txBody>
          <a:bodyPr wrap="none" rtlCol="0">
            <a:spAutoFit/>
          </a:bodyPr>
          <a:lstStyle/>
          <a:p>
            <a:r>
              <a:rPr lang="en-US" sz="2800" b="1" dirty="0"/>
              <a:t>Cost Scenario for Employees</a:t>
            </a:r>
          </a:p>
        </p:txBody>
      </p:sp>
      <p:sp>
        <p:nvSpPr>
          <p:cNvPr id="2" name="TextBox 1"/>
          <p:cNvSpPr txBox="1"/>
          <p:nvPr/>
        </p:nvSpPr>
        <p:spPr>
          <a:xfrm>
            <a:off x="379210" y="599420"/>
            <a:ext cx="8382000" cy="646331"/>
          </a:xfrm>
          <a:prstGeom prst="rect">
            <a:avLst/>
          </a:prstGeom>
          <a:noFill/>
        </p:spPr>
        <p:txBody>
          <a:bodyPr wrap="square" rtlCol="0">
            <a:spAutoFit/>
          </a:bodyPr>
          <a:lstStyle/>
          <a:p>
            <a:pPr algn="ctr"/>
            <a:r>
              <a:rPr lang="en-US" dirty="0"/>
              <a:t>How does the cost to employees compare with the traditional plan versus the HDHP program?</a:t>
            </a:r>
          </a:p>
        </p:txBody>
      </p:sp>
      <p:graphicFrame>
        <p:nvGraphicFramePr>
          <p:cNvPr id="5" name="Object 4"/>
          <p:cNvGraphicFramePr>
            <a:graphicFrameLocks noChangeAspect="1"/>
          </p:cNvGraphicFramePr>
          <p:nvPr>
            <p:extLst>
              <p:ext uri="{D42A27DB-BD31-4B8C-83A1-F6EECF244321}">
                <p14:modId xmlns:p14="http://schemas.microsoft.com/office/powerpoint/2010/main" val="1617515076"/>
              </p:ext>
            </p:extLst>
          </p:nvPr>
        </p:nvGraphicFramePr>
        <p:xfrm>
          <a:off x="68854" y="1295400"/>
          <a:ext cx="9002712" cy="4705350"/>
        </p:xfrm>
        <a:graphic>
          <a:graphicData uri="http://schemas.openxmlformats.org/presentationml/2006/ole">
            <mc:AlternateContent xmlns:mc="http://schemas.openxmlformats.org/markup-compatibility/2006">
              <mc:Choice xmlns:v="urn:schemas-microsoft-com:vml" Requires="v">
                <p:oleObj spid="_x0000_s23568" name="Worksheet" r:id="rId5" imgW="9003225" imgH="4705295" progId="Excel.Sheet.12">
                  <p:embed/>
                </p:oleObj>
              </mc:Choice>
              <mc:Fallback>
                <p:oleObj name="Worksheet" r:id="rId5" imgW="9003225" imgH="4705295" progId="Excel.Sheet.12">
                  <p:embed/>
                  <p:pic>
                    <p:nvPicPr>
                      <p:cNvPr id="0" name=""/>
                      <p:cNvPicPr/>
                      <p:nvPr/>
                    </p:nvPicPr>
                    <p:blipFill>
                      <a:blip r:embed="rId6"/>
                      <a:stretch>
                        <a:fillRect/>
                      </a:stretch>
                    </p:blipFill>
                    <p:spPr>
                      <a:xfrm>
                        <a:off x="68854" y="1295400"/>
                        <a:ext cx="9002712" cy="4705350"/>
                      </a:xfrm>
                      <a:prstGeom prst="rect">
                        <a:avLst/>
                      </a:prstGeom>
                    </p:spPr>
                  </p:pic>
                </p:oleObj>
              </mc:Fallback>
            </mc:AlternateContent>
          </a:graphicData>
        </a:graphic>
      </p:graphicFrame>
    </p:spTree>
    <p:extLst>
      <p:ext uri="{BB962C8B-B14F-4D97-AF65-F5344CB8AC3E}">
        <p14:creationId xmlns:p14="http://schemas.microsoft.com/office/powerpoint/2010/main" val="291713658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a:blip r:embed="rId4"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9806"/>
            <a:ext cx="8382000" cy="369332"/>
          </a:xfrm>
          <a:prstGeom prst="rect">
            <a:avLst/>
          </a:prstGeom>
          <a:noFill/>
        </p:spPr>
        <p:txBody>
          <a:bodyPr wrap="square" rtlCol="0">
            <a:spAutoFit/>
          </a:bodyPr>
          <a:lstStyle/>
          <a:p>
            <a:pPr algn="ctr"/>
            <a:r>
              <a:rPr lang="en-US" dirty="0"/>
              <a:t>How much is saved by offering the HDHP Plan?</a:t>
            </a:r>
          </a:p>
        </p:txBody>
      </p:sp>
      <p:graphicFrame>
        <p:nvGraphicFramePr>
          <p:cNvPr id="4" name="Object 3"/>
          <p:cNvGraphicFramePr>
            <a:graphicFrameLocks noChangeAspect="1"/>
          </p:cNvGraphicFramePr>
          <p:nvPr>
            <p:extLst>
              <p:ext uri="{D42A27DB-BD31-4B8C-83A1-F6EECF244321}">
                <p14:modId xmlns:p14="http://schemas.microsoft.com/office/powerpoint/2010/main" val="1578483140"/>
              </p:ext>
            </p:extLst>
          </p:nvPr>
        </p:nvGraphicFramePr>
        <p:xfrm>
          <a:off x="1295400" y="457200"/>
          <a:ext cx="6354762" cy="5440362"/>
        </p:xfrm>
        <a:graphic>
          <a:graphicData uri="http://schemas.openxmlformats.org/presentationml/2006/ole">
            <mc:AlternateContent xmlns:mc="http://schemas.openxmlformats.org/markup-compatibility/2006">
              <mc:Choice xmlns:v="urn:schemas-microsoft-com:vml" Requires="v">
                <p:oleObj spid="_x0000_s24581" name="Worksheet" r:id="rId5" imgW="6355293" imgH="5440869" progId="Excel.Sheet.12">
                  <p:embed/>
                </p:oleObj>
              </mc:Choice>
              <mc:Fallback>
                <p:oleObj name="Worksheet" r:id="rId5" imgW="6355293" imgH="5440869" progId="Excel.Sheet.12">
                  <p:embed/>
                  <p:pic>
                    <p:nvPicPr>
                      <p:cNvPr id="0" name=""/>
                      <p:cNvPicPr/>
                      <p:nvPr/>
                    </p:nvPicPr>
                    <p:blipFill>
                      <a:blip r:embed="rId6"/>
                      <a:stretch>
                        <a:fillRect/>
                      </a:stretch>
                    </p:blipFill>
                    <p:spPr>
                      <a:xfrm>
                        <a:off x="1295400" y="457200"/>
                        <a:ext cx="6354762" cy="5440362"/>
                      </a:xfrm>
                      <a:prstGeom prst="rect">
                        <a:avLst/>
                      </a:prstGeom>
                    </p:spPr>
                  </p:pic>
                </p:oleObj>
              </mc:Fallback>
            </mc:AlternateContent>
          </a:graphicData>
        </a:graphic>
      </p:graphicFrame>
    </p:spTree>
    <p:extLst>
      <p:ext uri="{BB962C8B-B14F-4D97-AF65-F5344CB8AC3E}">
        <p14:creationId xmlns:p14="http://schemas.microsoft.com/office/powerpoint/2010/main" val="107149141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457200"/>
            <a:ext cx="8382000" cy="5262979"/>
          </a:xfrm>
          <a:prstGeom prst="rect">
            <a:avLst/>
          </a:prstGeom>
          <a:noFill/>
        </p:spPr>
        <p:txBody>
          <a:bodyPr wrap="square" rtlCol="0">
            <a:spAutoFit/>
          </a:bodyPr>
          <a:lstStyle/>
          <a:p>
            <a:pPr algn="ctr"/>
            <a:r>
              <a:rPr lang="en-US" sz="2400" dirty="0"/>
              <a:t>Questions????</a:t>
            </a:r>
          </a:p>
          <a:p>
            <a:pPr algn="ctr"/>
            <a:endParaRPr lang="en-US" sz="2400" dirty="0"/>
          </a:p>
          <a:p>
            <a:pPr algn="ctr"/>
            <a:r>
              <a:rPr lang="en-US" sz="2400" dirty="0"/>
              <a:t>Questions for you….</a:t>
            </a:r>
          </a:p>
          <a:p>
            <a:pPr algn="ctr"/>
            <a:endParaRPr lang="en-US" sz="2400" dirty="0"/>
          </a:p>
          <a:p>
            <a:pPr algn="ctr"/>
            <a:r>
              <a:rPr lang="en-US" sz="2400" dirty="0"/>
              <a:t>Are you prepared to offer a High Deductible Health Plan with an H S A account to your employees?</a:t>
            </a:r>
          </a:p>
          <a:p>
            <a:pPr algn="ctr"/>
            <a:endParaRPr lang="en-US" sz="2400" dirty="0"/>
          </a:p>
          <a:p>
            <a:pPr algn="ctr"/>
            <a:r>
              <a:rPr lang="en-US" sz="2400" dirty="0"/>
              <a:t>Can you convince the finance and or budget department to make the investment?</a:t>
            </a:r>
          </a:p>
          <a:p>
            <a:pPr algn="ctr"/>
            <a:endParaRPr lang="en-US" sz="2400" dirty="0"/>
          </a:p>
          <a:p>
            <a:pPr algn="ctr"/>
            <a:r>
              <a:rPr lang="en-US" sz="2400" dirty="0"/>
              <a:t>How much would you contribute to the H S A?</a:t>
            </a:r>
          </a:p>
          <a:p>
            <a:pPr algn="ctr"/>
            <a:endParaRPr lang="en-US" sz="2400" dirty="0"/>
          </a:p>
          <a:p>
            <a:pPr algn="ctr"/>
            <a:r>
              <a:rPr lang="en-US" sz="2400" dirty="0"/>
              <a:t>Do you think this is an easy sell to the police and fire union?  (I think so)</a:t>
            </a:r>
          </a:p>
        </p:txBody>
      </p:sp>
    </p:spTree>
    <p:extLst>
      <p:ext uri="{BB962C8B-B14F-4D97-AF65-F5344CB8AC3E}">
        <p14:creationId xmlns:p14="http://schemas.microsoft.com/office/powerpoint/2010/main" val="20657572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Flexible Spending Accounts – Eligible Expenses</a:t>
            </a:r>
          </a:p>
        </p:txBody>
      </p:sp>
      <p:sp>
        <p:nvSpPr>
          <p:cNvPr id="3" name="TextBox 2"/>
          <p:cNvSpPr txBox="1"/>
          <p:nvPr/>
        </p:nvSpPr>
        <p:spPr>
          <a:xfrm>
            <a:off x="304800" y="609600"/>
            <a:ext cx="8001000" cy="5632311"/>
          </a:xfrm>
          <a:prstGeom prst="rect">
            <a:avLst/>
          </a:prstGeom>
          <a:noFill/>
        </p:spPr>
        <p:txBody>
          <a:bodyPr wrap="square" rtlCol="0">
            <a:spAutoFit/>
          </a:bodyPr>
          <a:lstStyle/>
          <a:p>
            <a:pPr fontAlgn="base"/>
            <a:r>
              <a:rPr lang="en-US" b="1" dirty="0"/>
              <a:t>What expenses are covered under a health FSA? </a:t>
            </a:r>
          </a:p>
          <a:p>
            <a:pPr fontAlgn="base"/>
            <a:r>
              <a:rPr lang="en-US" b="1" dirty="0"/>
              <a:t>See IRS Publication 502 (2015), Medical and Dental Expenses</a:t>
            </a:r>
          </a:p>
          <a:p>
            <a:pPr fontAlgn="base"/>
            <a:r>
              <a:rPr lang="en-US" dirty="0"/>
              <a:t/>
            </a:r>
            <a:br>
              <a:rPr lang="en-US" dirty="0"/>
            </a:br>
            <a:r>
              <a:rPr lang="en-US" dirty="0"/>
              <a:t>Only eligible expenses can be reimbursed under the FSA. These expenses are defined by IRS rules and your employer’s plan as defined in the SPD.</a:t>
            </a:r>
          </a:p>
          <a:p>
            <a:pPr fontAlgn="base"/>
            <a:endParaRPr lang="en-US" dirty="0"/>
          </a:p>
          <a:p>
            <a:pPr marL="285750" indent="-285750" fontAlgn="base">
              <a:buFont typeface="Arial" panose="020B0604020202020204" pitchFamily="34" charset="0"/>
              <a:buChar char="•"/>
            </a:pPr>
            <a:r>
              <a:rPr lang="en-US" dirty="0"/>
              <a:t>Eligible health FSA expenses are those that you pay for out of your pocket for medical care that covers you, your spouse, and eligible dependents. Generally, IRS rules state that medical care includes items and services that are meant to diagnose, cure, mitigate, treat, or prevent illness or disease. Transportation that is primarily for medical care is also included. </a:t>
            </a:r>
          </a:p>
          <a:p>
            <a:pPr marL="285750" indent="-285750" fontAlgn="base">
              <a:buFont typeface="Arial" panose="020B0604020202020204" pitchFamily="34" charset="0"/>
              <a:buChar char="•"/>
            </a:pPr>
            <a:endParaRPr lang="en-US" dirty="0"/>
          </a:p>
          <a:p>
            <a:pPr fontAlgn="base"/>
            <a:r>
              <a:rPr lang="en-US" dirty="0"/>
              <a:t>Common Expenses</a:t>
            </a:r>
          </a:p>
          <a:p>
            <a:pPr fontAlgn="base"/>
            <a:endParaRPr lang="en-US" dirty="0"/>
          </a:p>
          <a:p>
            <a:pPr marL="285750" indent="-285750" fontAlgn="base">
              <a:buFont typeface="Arial" panose="020B0604020202020204" pitchFamily="34" charset="0"/>
              <a:buChar char="•"/>
            </a:pPr>
            <a:r>
              <a:rPr lang="en-US" dirty="0"/>
              <a:t>Health plan deductible (the amount you pay before your plan starts paying a share of your costs)</a:t>
            </a:r>
          </a:p>
          <a:p>
            <a:pPr marL="285750" lvl="0" indent="-285750" fontAlgn="base">
              <a:buFont typeface="Arial" panose="020B0604020202020204" pitchFamily="34" charset="0"/>
              <a:buChar char="•"/>
            </a:pPr>
            <a:r>
              <a:rPr lang="en-US" dirty="0"/>
              <a:t>Cost for doctor’s office visits and prescription drugs</a:t>
            </a:r>
          </a:p>
          <a:p>
            <a:pPr marL="285750" lvl="0" indent="-285750" fontAlgn="base">
              <a:buFont typeface="Arial" panose="020B0604020202020204" pitchFamily="34" charset="0"/>
              <a:buChar char="•"/>
            </a:pPr>
            <a:r>
              <a:rPr lang="en-US" dirty="0"/>
              <a:t>Eligible dental care, including exams, X-rays, and cleanings</a:t>
            </a:r>
          </a:p>
          <a:p>
            <a:pPr marL="285750" lvl="0" indent="-285750" fontAlgn="base">
              <a:buFont typeface="Arial" panose="020B0604020202020204" pitchFamily="34" charset="0"/>
              <a:buChar char="•"/>
            </a:pPr>
            <a:r>
              <a:rPr lang="en-US" dirty="0"/>
              <a:t>Eligible vision care, including exams, eyeglasses, contact lenses, and laser eye surgery</a:t>
            </a:r>
          </a:p>
        </p:txBody>
      </p:sp>
      <p:pic>
        <p:nvPicPr>
          <p:cNvPr id="14338" name="Picture 2" descr="http://blogs-images.forbes.com/steveforbes/files/2014/07/670px-us-internalrevenueservice-sea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4786313"/>
            <a:ext cx="1309687" cy="130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05814"/>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0" y="2133600"/>
            <a:ext cx="3200400" cy="2554545"/>
          </a:xfrm>
          <a:prstGeom prst="rect">
            <a:avLst/>
          </a:prstGeom>
          <a:noFill/>
        </p:spPr>
        <p:txBody>
          <a:bodyPr wrap="square" rtlCol="0">
            <a:spAutoFit/>
          </a:bodyPr>
          <a:lstStyle/>
          <a:p>
            <a:pPr algn="ctr"/>
            <a:r>
              <a:rPr lang="en-US" sz="4000" b="1" dirty="0"/>
              <a:t>Thanks for your time and attention!!!</a:t>
            </a:r>
          </a:p>
        </p:txBody>
      </p:sp>
      <p:sp>
        <p:nvSpPr>
          <p:cNvPr id="4" name="TextBox 3"/>
          <p:cNvSpPr txBox="1"/>
          <p:nvPr/>
        </p:nvSpPr>
        <p:spPr>
          <a:xfrm>
            <a:off x="2743200" y="5105400"/>
            <a:ext cx="4114800" cy="461665"/>
          </a:xfrm>
          <a:prstGeom prst="rect">
            <a:avLst/>
          </a:prstGeom>
          <a:noFill/>
        </p:spPr>
        <p:txBody>
          <a:bodyPr wrap="square" rtlCol="0">
            <a:spAutoFit/>
          </a:bodyPr>
          <a:lstStyle/>
          <a:p>
            <a:pPr algn="ctr"/>
            <a:r>
              <a:rPr lang="en-US" sz="2400" b="1" dirty="0"/>
              <a:t>Mike Gelin, CEBS</a:t>
            </a:r>
          </a:p>
        </p:txBody>
      </p:sp>
    </p:spTree>
    <p:extLst>
      <p:ext uri="{BB962C8B-B14F-4D97-AF65-F5344CB8AC3E}">
        <p14:creationId xmlns:p14="http://schemas.microsoft.com/office/powerpoint/2010/main" val="98949816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Flexible Spending Accounts – Contribution</a:t>
            </a:r>
          </a:p>
        </p:txBody>
      </p:sp>
      <p:sp>
        <p:nvSpPr>
          <p:cNvPr id="3" name="TextBox 2"/>
          <p:cNvSpPr txBox="1"/>
          <p:nvPr/>
        </p:nvSpPr>
        <p:spPr>
          <a:xfrm>
            <a:off x="457200" y="762000"/>
            <a:ext cx="8153400" cy="4524315"/>
          </a:xfrm>
          <a:prstGeom prst="rect">
            <a:avLst/>
          </a:prstGeom>
          <a:noFill/>
        </p:spPr>
        <p:txBody>
          <a:bodyPr wrap="square" rtlCol="0">
            <a:spAutoFit/>
          </a:bodyPr>
          <a:lstStyle/>
          <a:p>
            <a:pPr fontAlgn="base"/>
            <a:r>
              <a:rPr lang="en-US" b="1" dirty="0"/>
              <a:t>What is the maximum amount employees can contribute to the FSA?</a:t>
            </a:r>
          </a:p>
          <a:p>
            <a:pPr fontAlgn="base"/>
            <a:endParaRPr lang="en-US" dirty="0"/>
          </a:p>
          <a:p>
            <a:pPr fontAlgn="base"/>
            <a:r>
              <a:rPr lang="en-US" dirty="0"/>
              <a:t>As a result of the Affordable Care Act, employee contributions have been capped for health FSA plans. The annual limit is $2,550, and you cannot contribute more than this amount. However, your plan may have an annual limit that is less.</a:t>
            </a:r>
          </a:p>
          <a:p>
            <a:pPr fontAlgn="base"/>
            <a:endParaRPr lang="en-US" dirty="0"/>
          </a:p>
          <a:p>
            <a:pPr lvl="0" fontAlgn="base"/>
            <a:r>
              <a:rPr lang="en-US" b="1" dirty="0"/>
              <a:t>Can my spouse also contribute to an FSA?</a:t>
            </a:r>
          </a:p>
          <a:p>
            <a:pPr lvl="0" fontAlgn="base"/>
            <a:endParaRPr lang="en-US" b="1" dirty="0"/>
          </a:p>
          <a:p>
            <a:pPr lvl="0" fontAlgn="base"/>
            <a:r>
              <a:rPr lang="en-US" dirty="0"/>
              <a:t>Yes, if your spouse is eligible to make contributions to a health FSA. Each spouse may contribute up to the $2,550 maximum limit to their own health FSA. This applies even if both spouses participate in the same health FSA plan sponsored by the same employer.</a:t>
            </a:r>
          </a:p>
          <a:p>
            <a:pPr fontAlgn="base"/>
            <a:endParaRPr lang="en-US" dirty="0"/>
          </a:p>
          <a:p>
            <a:pPr fontAlgn="base"/>
            <a:endParaRPr lang="en-US" dirty="0"/>
          </a:p>
          <a:p>
            <a:pPr fontAlgn="base"/>
            <a:endParaRPr lang="en-US" dirty="0"/>
          </a:p>
        </p:txBody>
      </p:sp>
      <p:pic>
        <p:nvPicPr>
          <p:cNvPr id="13315" name="Picture 3" descr="http://www.fiscalliteracy.com/wp-content/uploads/2011/03/pile-of-cash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138107"/>
            <a:ext cx="2549915" cy="19151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0310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3"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52400"/>
            <a:ext cx="8534400" cy="523220"/>
          </a:xfrm>
          <a:prstGeom prst="rect">
            <a:avLst/>
          </a:prstGeom>
          <a:noFill/>
        </p:spPr>
        <p:txBody>
          <a:bodyPr wrap="square" rtlCol="0">
            <a:spAutoFit/>
          </a:bodyPr>
          <a:lstStyle/>
          <a:p>
            <a:r>
              <a:rPr lang="en-US" sz="2800" b="1" dirty="0"/>
              <a:t>Flexible Spending Accounts – Limited Purpose</a:t>
            </a:r>
          </a:p>
        </p:txBody>
      </p:sp>
      <p:sp>
        <p:nvSpPr>
          <p:cNvPr id="3" name="TextBox 2"/>
          <p:cNvSpPr txBox="1"/>
          <p:nvPr/>
        </p:nvSpPr>
        <p:spPr>
          <a:xfrm>
            <a:off x="457200" y="762000"/>
            <a:ext cx="8458200" cy="3693319"/>
          </a:xfrm>
          <a:prstGeom prst="rect">
            <a:avLst/>
          </a:prstGeom>
          <a:noFill/>
        </p:spPr>
        <p:txBody>
          <a:bodyPr wrap="square" rtlCol="0">
            <a:spAutoFit/>
          </a:bodyPr>
          <a:lstStyle/>
          <a:p>
            <a:pPr fontAlgn="base"/>
            <a:r>
              <a:rPr lang="en-US" dirty="0"/>
              <a:t>The limited purpose FSA works just like the standard FSA plan.   However, eligible expenses are limited to qualifying </a:t>
            </a:r>
            <a:r>
              <a:rPr lang="en-US" b="1" dirty="0"/>
              <a:t>dental and vision expenses </a:t>
            </a:r>
            <a:r>
              <a:rPr lang="en-US" dirty="0"/>
              <a:t>for you, your spouse, and your eligible dependents.</a:t>
            </a:r>
          </a:p>
          <a:p>
            <a:pPr fontAlgn="base"/>
            <a:endParaRPr lang="en-US" dirty="0"/>
          </a:p>
          <a:p>
            <a:pPr fontAlgn="base"/>
            <a:r>
              <a:rPr lang="en-US" dirty="0"/>
              <a:t>Employees enrolled in a qualified High Deductible Health plan with an H S A can contribute up to $2,550 to a limited purpose FSA for dental and vision expenses.</a:t>
            </a:r>
          </a:p>
          <a:p>
            <a:pPr fontAlgn="base"/>
            <a:endParaRPr lang="en-US" dirty="0"/>
          </a:p>
          <a:p>
            <a:pPr fontAlgn="base"/>
            <a:r>
              <a:rPr lang="en-US" dirty="0"/>
              <a:t>Dental and vision expenses can be paid with and H S A</a:t>
            </a:r>
          </a:p>
          <a:p>
            <a:pPr fontAlgn="base"/>
            <a:endParaRPr lang="en-US" dirty="0"/>
          </a:p>
          <a:p>
            <a:pPr fontAlgn="base"/>
            <a:r>
              <a:rPr lang="en-US" dirty="0"/>
              <a:t>Employees enrolled in a qualified HDHP plan cannot pay for medical expenses with a limited purpose flexible spending account.</a:t>
            </a:r>
          </a:p>
          <a:p>
            <a:pPr fontAlgn="base"/>
            <a:endParaRPr lang="en-US" dirty="0"/>
          </a:p>
          <a:p>
            <a:pPr fontAlgn="base"/>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112" y="4038600"/>
            <a:ext cx="2690888" cy="19284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038600"/>
            <a:ext cx="2895600" cy="1928470"/>
          </a:xfrm>
          <a:prstGeom prst="rect">
            <a:avLst/>
          </a:prstGeom>
        </p:spPr>
      </p:pic>
    </p:spTree>
    <p:extLst>
      <p:ext uri="{BB962C8B-B14F-4D97-AF65-F5344CB8AC3E}">
        <p14:creationId xmlns:p14="http://schemas.microsoft.com/office/powerpoint/2010/main" val="39675136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5.08.28"/>
  <p:tag name="AS_TITLE" val="Aspose.Slides for .NET 4.0 Client Profile"/>
  <p:tag name="AS_VERSION" val="15.7.0.0"/>
</p:tagLst>
</file>

<file path=ppt/tags/tag10.xml><?xml version="1.0" encoding="utf-8"?>
<p:tagLst xmlns:a="http://schemas.openxmlformats.org/drawingml/2006/main" xmlns:r="http://schemas.openxmlformats.org/officeDocument/2006/relationships" xmlns:p="http://schemas.openxmlformats.org/presentationml/2006/main">
  <p:tag name="AS_UNIQUEID" val="337"/>
</p:tagLst>
</file>

<file path=ppt/tags/tag100.xml><?xml version="1.0" encoding="utf-8"?>
<p:tagLst xmlns:a="http://schemas.openxmlformats.org/drawingml/2006/main" xmlns:r="http://schemas.openxmlformats.org/officeDocument/2006/relationships" xmlns:p="http://schemas.openxmlformats.org/presentationml/2006/main">
  <p:tag name="AS_UNIQUEID" val="348"/>
</p:tagLst>
</file>

<file path=ppt/tags/tag101.xml><?xml version="1.0" encoding="utf-8"?>
<p:tagLst xmlns:a="http://schemas.openxmlformats.org/drawingml/2006/main" xmlns:r="http://schemas.openxmlformats.org/officeDocument/2006/relationships" xmlns:p="http://schemas.openxmlformats.org/presentationml/2006/main">
  <p:tag name="AS_UNIQUEID" val="349"/>
</p:tagLst>
</file>

<file path=ppt/tags/tag102.xml><?xml version="1.0" encoding="utf-8"?>
<p:tagLst xmlns:a="http://schemas.openxmlformats.org/drawingml/2006/main" xmlns:r="http://schemas.openxmlformats.org/officeDocument/2006/relationships" xmlns:p="http://schemas.openxmlformats.org/presentationml/2006/main">
  <p:tag name="AS_UNIQUEID" val="348"/>
</p:tagLst>
</file>

<file path=ppt/tags/tag103.xml><?xml version="1.0" encoding="utf-8"?>
<p:tagLst xmlns:a="http://schemas.openxmlformats.org/drawingml/2006/main" xmlns:r="http://schemas.openxmlformats.org/officeDocument/2006/relationships" xmlns:p="http://schemas.openxmlformats.org/presentationml/2006/main">
  <p:tag name="AS_UNIQUEID" val="349"/>
</p:tagLst>
</file>

<file path=ppt/tags/tag104.xml><?xml version="1.0" encoding="utf-8"?>
<p:tagLst xmlns:a="http://schemas.openxmlformats.org/drawingml/2006/main" xmlns:r="http://schemas.openxmlformats.org/officeDocument/2006/relationships" xmlns:p="http://schemas.openxmlformats.org/presentationml/2006/main">
  <p:tag name="AS_UNIQUEID" val="348"/>
</p:tagLst>
</file>

<file path=ppt/tags/tag105.xml><?xml version="1.0" encoding="utf-8"?>
<p:tagLst xmlns:a="http://schemas.openxmlformats.org/drawingml/2006/main" xmlns:r="http://schemas.openxmlformats.org/officeDocument/2006/relationships" xmlns:p="http://schemas.openxmlformats.org/presentationml/2006/main">
  <p:tag name="AS_UNIQUEID" val="349"/>
</p:tagLst>
</file>

<file path=ppt/tags/tag106.xml><?xml version="1.0" encoding="utf-8"?>
<p:tagLst xmlns:a="http://schemas.openxmlformats.org/drawingml/2006/main" xmlns:r="http://schemas.openxmlformats.org/officeDocument/2006/relationships" xmlns:p="http://schemas.openxmlformats.org/presentationml/2006/main">
  <p:tag name="AS_UNIQUEID" val="348"/>
</p:tagLst>
</file>

<file path=ppt/tags/tag107.xml><?xml version="1.0" encoding="utf-8"?>
<p:tagLst xmlns:a="http://schemas.openxmlformats.org/drawingml/2006/main" xmlns:r="http://schemas.openxmlformats.org/officeDocument/2006/relationships" xmlns:p="http://schemas.openxmlformats.org/presentationml/2006/main">
  <p:tag name="AS_UNIQUEID" val="349"/>
</p:tagLst>
</file>

<file path=ppt/tags/tag108.xml><?xml version="1.0" encoding="utf-8"?>
<p:tagLst xmlns:a="http://schemas.openxmlformats.org/drawingml/2006/main" xmlns:r="http://schemas.openxmlformats.org/officeDocument/2006/relationships" xmlns:p="http://schemas.openxmlformats.org/presentationml/2006/main">
  <p:tag name="AS_UNIQUEID" val="348"/>
</p:tagLst>
</file>

<file path=ppt/tags/tag109.xml><?xml version="1.0" encoding="utf-8"?>
<p:tagLst xmlns:a="http://schemas.openxmlformats.org/drawingml/2006/main" xmlns:r="http://schemas.openxmlformats.org/officeDocument/2006/relationships" xmlns:p="http://schemas.openxmlformats.org/presentationml/2006/main">
  <p:tag name="AS_UNIQUEID" val="349"/>
</p:tagLst>
</file>

<file path=ppt/tags/tag11.xml><?xml version="1.0" encoding="utf-8"?>
<p:tagLst xmlns:a="http://schemas.openxmlformats.org/drawingml/2006/main" xmlns:r="http://schemas.openxmlformats.org/officeDocument/2006/relationships" xmlns:p="http://schemas.openxmlformats.org/presentationml/2006/main">
  <p:tag name="AS_UNIQUEID" val="339"/>
</p:tagLst>
</file>

<file path=ppt/tags/tag110.xml><?xml version="1.0" encoding="utf-8"?>
<p:tagLst xmlns:a="http://schemas.openxmlformats.org/drawingml/2006/main" xmlns:r="http://schemas.openxmlformats.org/officeDocument/2006/relationships" xmlns:p="http://schemas.openxmlformats.org/presentationml/2006/main">
  <p:tag name="AS_UNIQUEID" val="348"/>
</p:tagLst>
</file>

<file path=ppt/tags/tag111.xml><?xml version="1.0" encoding="utf-8"?>
<p:tagLst xmlns:a="http://schemas.openxmlformats.org/drawingml/2006/main" xmlns:r="http://schemas.openxmlformats.org/officeDocument/2006/relationships" xmlns:p="http://schemas.openxmlformats.org/presentationml/2006/main">
  <p:tag name="AS_UNIQUEID" val="349"/>
</p:tagLst>
</file>

<file path=ppt/tags/tag112.xml><?xml version="1.0" encoding="utf-8"?>
<p:tagLst xmlns:a="http://schemas.openxmlformats.org/drawingml/2006/main" xmlns:r="http://schemas.openxmlformats.org/officeDocument/2006/relationships" xmlns:p="http://schemas.openxmlformats.org/presentationml/2006/main">
  <p:tag name="AS_UNIQUEID" val="348"/>
</p:tagLst>
</file>

<file path=ppt/tags/tag113.xml><?xml version="1.0" encoding="utf-8"?>
<p:tagLst xmlns:a="http://schemas.openxmlformats.org/drawingml/2006/main" xmlns:r="http://schemas.openxmlformats.org/officeDocument/2006/relationships" xmlns:p="http://schemas.openxmlformats.org/presentationml/2006/main">
  <p:tag name="AS_UNIQUEID" val="349"/>
</p:tagLst>
</file>

<file path=ppt/tags/tag114.xml><?xml version="1.0" encoding="utf-8"?>
<p:tagLst xmlns:a="http://schemas.openxmlformats.org/drawingml/2006/main" xmlns:r="http://schemas.openxmlformats.org/officeDocument/2006/relationships" xmlns:p="http://schemas.openxmlformats.org/presentationml/2006/main">
  <p:tag name="AS_UNIQUEID" val="348"/>
</p:tagLst>
</file>

<file path=ppt/tags/tag115.xml><?xml version="1.0" encoding="utf-8"?>
<p:tagLst xmlns:a="http://schemas.openxmlformats.org/drawingml/2006/main" xmlns:r="http://schemas.openxmlformats.org/officeDocument/2006/relationships" xmlns:p="http://schemas.openxmlformats.org/presentationml/2006/main">
  <p:tag name="AS_UNIQUEID" val="349"/>
</p:tagLst>
</file>

<file path=ppt/tags/tag116.xml><?xml version="1.0" encoding="utf-8"?>
<p:tagLst xmlns:a="http://schemas.openxmlformats.org/drawingml/2006/main" xmlns:r="http://schemas.openxmlformats.org/officeDocument/2006/relationships" xmlns:p="http://schemas.openxmlformats.org/presentationml/2006/main">
  <p:tag name="AS_UNIQUEID" val="348"/>
</p:tagLst>
</file>

<file path=ppt/tags/tag117.xml><?xml version="1.0" encoding="utf-8"?>
<p:tagLst xmlns:a="http://schemas.openxmlformats.org/drawingml/2006/main" xmlns:r="http://schemas.openxmlformats.org/officeDocument/2006/relationships" xmlns:p="http://schemas.openxmlformats.org/presentationml/2006/main">
  <p:tag name="AS_UNIQUEID" val="349"/>
</p:tagLst>
</file>

<file path=ppt/tags/tag118.xml><?xml version="1.0" encoding="utf-8"?>
<p:tagLst xmlns:a="http://schemas.openxmlformats.org/drawingml/2006/main" xmlns:r="http://schemas.openxmlformats.org/officeDocument/2006/relationships" xmlns:p="http://schemas.openxmlformats.org/presentationml/2006/main">
  <p:tag name="AS_UNIQUEID" val="348"/>
</p:tagLst>
</file>

<file path=ppt/tags/tag119.xml><?xml version="1.0" encoding="utf-8"?>
<p:tagLst xmlns:a="http://schemas.openxmlformats.org/drawingml/2006/main" xmlns:r="http://schemas.openxmlformats.org/officeDocument/2006/relationships" xmlns:p="http://schemas.openxmlformats.org/presentationml/2006/main">
  <p:tag name="AS_UNIQUEID" val="349"/>
</p:tagLst>
</file>

<file path=ppt/tags/tag12.xml><?xml version="1.0" encoding="utf-8"?>
<p:tagLst xmlns:a="http://schemas.openxmlformats.org/drawingml/2006/main" xmlns:r="http://schemas.openxmlformats.org/officeDocument/2006/relationships" xmlns:p="http://schemas.openxmlformats.org/presentationml/2006/main">
  <p:tag name="AS_UNIQUEID" val="340"/>
</p:tagLst>
</file>

<file path=ppt/tags/tag120.xml><?xml version="1.0" encoding="utf-8"?>
<p:tagLst xmlns:a="http://schemas.openxmlformats.org/drawingml/2006/main" xmlns:r="http://schemas.openxmlformats.org/officeDocument/2006/relationships" xmlns:p="http://schemas.openxmlformats.org/presentationml/2006/main">
  <p:tag name="AS_UNIQUEID" val="348"/>
</p:tagLst>
</file>

<file path=ppt/tags/tag121.xml><?xml version="1.0" encoding="utf-8"?>
<p:tagLst xmlns:a="http://schemas.openxmlformats.org/drawingml/2006/main" xmlns:r="http://schemas.openxmlformats.org/officeDocument/2006/relationships" xmlns:p="http://schemas.openxmlformats.org/presentationml/2006/main">
  <p:tag name="AS_UNIQUEID" val="349"/>
</p:tagLst>
</file>

<file path=ppt/tags/tag122.xml><?xml version="1.0" encoding="utf-8"?>
<p:tagLst xmlns:a="http://schemas.openxmlformats.org/drawingml/2006/main" xmlns:r="http://schemas.openxmlformats.org/officeDocument/2006/relationships" xmlns:p="http://schemas.openxmlformats.org/presentationml/2006/main">
  <p:tag name="AS_UNIQUEID" val="348"/>
</p:tagLst>
</file>

<file path=ppt/tags/tag123.xml><?xml version="1.0" encoding="utf-8"?>
<p:tagLst xmlns:a="http://schemas.openxmlformats.org/drawingml/2006/main" xmlns:r="http://schemas.openxmlformats.org/officeDocument/2006/relationships" xmlns:p="http://schemas.openxmlformats.org/presentationml/2006/main">
  <p:tag name="AS_UNIQUEID" val="349"/>
</p:tagLst>
</file>

<file path=ppt/tags/tag124.xml><?xml version="1.0" encoding="utf-8"?>
<p:tagLst xmlns:a="http://schemas.openxmlformats.org/drawingml/2006/main" xmlns:r="http://schemas.openxmlformats.org/officeDocument/2006/relationships" xmlns:p="http://schemas.openxmlformats.org/presentationml/2006/main">
  <p:tag name="AS_UNIQUEID" val="348"/>
</p:tagLst>
</file>

<file path=ppt/tags/tag125.xml><?xml version="1.0" encoding="utf-8"?>
<p:tagLst xmlns:a="http://schemas.openxmlformats.org/drawingml/2006/main" xmlns:r="http://schemas.openxmlformats.org/officeDocument/2006/relationships" xmlns:p="http://schemas.openxmlformats.org/presentationml/2006/main">
  <p:tag name="AS_UNIQUEID" val="349"/>
</p:tagLst>
</file>

<file path=ppt/tags/tag126.xml><?xml version="1.0" encoding="utf-8"?>
<p:tagLst xmlns:a="http://schemas.openxmlformats.org/drawingml/2006/main" xmlns:r="http://schemas.openxmlformats.org/officeDocument/2006/relationships" xmlns:p="http://schemas.openxmlformats.org/presentationml/2006/main">
  <p:tag name="AS_UNIQUEID" val="348"/>
</p:tagLst>
</file>

<file path=ppt/tags/tag127.xml><?xml version="1.0" encoding="utf-8"?>
<p:tagLst xmlns:a="http://schemas.openxmlformats.org/drawingml/2006/main" xmlns:r="http://schemas.openxmlformats.org/officeDocument/2006/relationships" xmlns:p="http://schemas.openxmlformats.org/presentationml/2006/main">
  <p:tag name="AS_UNIQUEID" val="349"/>
</p:tagLst>
</file>

<file path=ppt/tags/tag128.xml><?xml version="1.0" encoding="utf-8"?>
<p:tagLst xmlns:a="http://schemas.openxmlformats.org/drawingml/2006/main" xmlns:r="http://schemas.openxmlformats.org/officeDocument/2006/relationships" xmlns:p="http://schemas.openxmlformats.org/presentationml/2006/main">
  <p:tag name="AS_UNIQUEID" val="348"/>
</p:tagLst>
</file>

<file path=ppt/tags/tag129.xml><?xml version="1.0" encoding="utf-8"?>
<p:tagLst xmlns:a="http://schemas.openxmlformats.org/drawingml/2006/main" xmlns:r="http://schemas.openxmlformats.org/officeDocument/2006/relationships" xmlns:p="http://schemas.openxmlformats.org/presentationml/2006/main">
  <p:tag name="AS_UNIQUEID" val="349"/>
</p:tagLst>
</file>

<file path=ppt/tags/tag13.xml><?xml version="1.0" encoding="utf-8"?>
<p:tagLst xmlns:a="http://schemas.openxmlformats.org/drawingml/2006/main" xmlns:r="http://schemas.openxmlformats.org/officeDocument/2006/relationships" xmlns:p="http://schemas.openxmlformats.org/presentationml/2006/main">
  <p:tag name="AS_UNIQUEID" val="341"/>
</p:tagLst>
</file>

<file path=ppt/tags/tag130.xml><?xml version="1.0" encoding="utf-8"?>
<p:tagLst xmlns:a="http://schemas.openxmlformats.org/drawingml/2006/main" xmlns:r="http://schemas.openxmlformats.org/officeDocument/2006/relationships" xmlns:p="http://schemas.openxmlformats.org/presentationml/2006/main">
  <p:tag name="AS_UNIQUEID" val="343"/>
</p:tagLst>
</file>

<file path=ppt/tags/tag131.xml><?xml version="1.0" encoding="utf-8"?>
<p:tagLst xmlns:a="http://schemas.openxmlformats.org/drawingml/2006/main" xmlns:r="http://schemas.openxmlformats.org/officeDocument/2006/relationships" xmlns:p="http://schemas.openxmlformats.org/presentationml/2006/main">
  <p:tag name="AS_UNIQUEID" val="339"/>
</p:tagLst>
</file>

<file path=ppt/tags/tag132.xml><?xml version="1.0" encoding="utf-8"?>
<p:tagLst xmlns:a="http://schemas.openxmlformats.org/drawingml/2006/main" xmlns:r="http://schemas.openxmlformats.org/officeDocument/2006/relationships" xmlns:p="http://schemas.openxmlformats.org/presentationml/2006/main">
  <p:tag name="AS_UNIQUEID" val="340"/>
</p:tagLst>
</file>

<file path=ppt/tags/tag133.xml><?xml version="1.0" encoding="utf-8"?>
<p:tagLst xmlns:a="http://schemas.openxmlformats.org/drawingml/2006/main" xmlns:r="http://schemas.openxmlformats.org/officeDocument/2006/relationships" xmlns:p="http://schemas.openxmlformats.org/presentationml/2006/main">
  <p:tag name="AS_UNIQUEID" val="341"/>
</p:tagLst>
</file>

<file path=ppt/tags/tag134.xml><?xml version="1.0" encoding="utf-8"?>
<p:tagLst xmlns:a="http://schemas.openxmlformats.org/drawingml/2006/main" xmlns:r="http://schemas.openxmlformats.org/officeDocument/2006/relationships" xmlns:p="http://schemas.openxmlformats.org/presentationml/2006/main">
  <p:tag name="AS_UNIQUEID" val="348"/>
</p:tagLst>
</file>

<file path=ppt/tags/tag135.xml><?xml version="1.0" encoding="utf-8"?>
<p:tagLst xmlns:a="http://schemas.openxmlformats.org/drawingml/2006/main" xmlns:r="http://schemas.openxmlformats.org/officeDocument/2006/relationships" xmlns:p="http://schemas.openxmlformats.org/presentationml/2006/main">
  <p:tag name="AS_UNIQUEID" val="349"/>
</p:tagLst>
</file>

<file path=ppt/tags/tag136.xml><?xml version="1.0" encoding="utf-8"?>
<p:tagLst xmlns:a="http://schemas.openxmlformats.org/drawingml/2006/main" xmlns:r="http://schemas.openxmlformats.org/officeDocument/2006/relationships" xmlns:p="http://schemas.openxmlformats.org/presentationml/2006/main">
  <p:tag name="AS_UNIQUEID" val="348"/>
</p:tagLst>
</file>

<file path=ppt/tags/tag137.xml><?xml version="1.0" encoding="utf-8"?>
<p:tagLst xmlns:a="http://schemas.openxmlformats.org/drawingml/2006/main" xmlns:r="http://schemas.openxmlformats.org/officeDocument/2006/relationships" xmlns:p="http://schemas.openxmlformats.org/presentationml/2006/main">
  <p:tag name="AS_UNIQUEID" val="349"/>
</p:tagLst>
</file>

<file path=ppt/tags/tag138.xml><?xml version="1.0" encoding="utf-8"?>
<p:tagLst xmlns:a="http://schemas.openxmlformats.org/drawingml/2006/main" xmlns:r="http://schemas.openxmlformats.org/officeDocument/2006/relationships" xmlns:p="http://schemas.openxmlformats.org/presentationml/2006/main">
  <p:tag name="AS_UNIQUEID" val="348"/>
</p:tagLst>
</file>

<file path=ppt/tags/tag139.xml><?xml version="1.0" encoding="utf-8"?>
<p:tagLst xmlns:a="http://schemas.openxmlformats.org/drawingml/2006/main" xmlns:r="http://schemas.openxmlformats.org/officeDocument/2006/relationships" xmlns:p="http://schemas.openxmlformats.org/presentationml/2006/main">
  <p:tag name="AS_UNIQUEID" val="349"/>
</p:tagLst>
</file>

<file path=ppt/tags/tag14.xml><?xml version="1.0" encoding="utf-8"?>
<p:tagLst xmlns:a="http://schemas.openxmlformats.org/drawingml/2006/main" xmlns:r="http://schemas.openxmlformats.org/officeDocument/2006/relationships" xmlns:p="http://schemas.openxmlformats.org/presentationml/2006/main">
  <p:tag name="AS_UNIQUEID" val="348"/>
</p:tagLst>
</file>

<file path=ppt/tags/tag140.xml><?xml version="1.0" encoding="utf-8"?>
<p:tagLst xmlns:a="http://schemas.openxmlformats.org/drawingml/2006/main" xmlns:r="http://schemas.openxmlformats.org/officeDocument/2006/relationships" xmlns:p="http://schemas.openxmlformats.org/presentationml/2006/main">
  <p:tag name="AS_UNIQUEID" val="348"/>
</p:tagLst>
</file>

<file path=ppt/tags/tag141.xml><?xml version="1.0" encoding="utf-8"?>
<p:tagLst xmlns:a="http://schemas.openxmlformats.org/drawingml/2006/main" xmlns:r="http://schemas.openxmlformats.org/officeDocument/2006/relationships" xmlns:p="http://schemas.openxmlformats.org/presentationml/2006/main">
  <p:tag name="AS_UNIQUEID" val="349"/>
</p:tagLst>
</file>

<file path=ppt/tags/tag142.xml><?xml version="1.0" encoding="utf-8"?>
<p:tagLst xmlns:a="http://schemas.openxmlformats.org/drawingml/2006/main" xmlns:r="http://schemas.openxmlformats.org/officeDocument/2006/relationships" xmlns:p="http://schemas.openxmlformats.org/presentationml/2006/main">
  <p:tag name="AS_UNIQUEID" val="348"/>
</p:tagLst>
</file>

<file path=ppt/tags/tag143.xml><?xml version="1.0" encoding="utf-8"?>
<p:tagLst xmlns:a="http://schemas.openxmlformats.org/drawingml/2006/main" xmlns:r="http://schemas.openxmlformats.org/officeDocument/2006/relationships" xmlns:p="http://schemas.openxmlformats.org/presentationml/2006/main">
  <p:tag name="AS_UNIQUEID" val="349"/>
</p:tagLst>
</file>

<file path=ppt/tags/tag144.xml><?xml version="1.0" encoding="utf-8"?>
<p:tagLst xmlns:a="http://schemas.openxmlformats.org/drawingml/2006/main" xmlns:r="http://schemas.openxmlformats.org/officeDocument/2006/relationships" xmlns:p="http://schemas.openxmlformats.org/presentationml/2006/main">
  <p:tag name="AS_UNIQUEID" val="348"/>
</p:tagLst>
</file>

<file path=ppt/tags/tag145.xml><?xml version="1.0" encoding="utf-8"?>
<p:tagLst xmlns:a="http://schemas.openxmlformats.org/drawingml/2006/main" xmlns:r="http://schemas.openxmlformats.org/officeDocument/2006/relationships" xmlns:p="http://schemas.openxmlformats.org/presentationml/2006/main">
  <p:tag name="AS_UNIQUEID" val="349"/>
</p:tagLst>
</file>

<file path=ppt/tags/tag146.xml><?xml version="1.0" encoding="utf-8"?>
<p:tagLst xmlns:a="http://schemas.openxmlformats.org/drawingml/2006/main" xmlns:r="http://schemas.openxmlformats.org/officeDocument/2006/relationships" xmlns:p="http://schemas.openxmlformats.org/presentationml/2006/main">
  <p:tag name="AS_UNIQUEID" val="348"/>
</p:tagLst>
</file>

<file path=ppt/tags/tag147.xml><?xml version="1.0" encoding="utf-8"?>
<p:tagLst xmlns:a="http://schemas.openxmlformats.org/drawingml/2006/main" xmlns:r="http://schemas.openxmlformats.org/officeDocument/2006/relationships" xmlns:p="http://schemas.openxmlformats.org/presentationml/2006/main">
  <p:tag name="AS_UNIQUEID" val="349"/>
</p:tagLst>
</file>

<file path=ppt/tags/tag148.xml><?xml version="1.0" encoding="utf-8"?>
<p:tagLst xmlns:a="http://schemas.openxmlformats.org/drawingml/2006/main" xmlns:r="http://schemas.openxmlformats.org/officeDocument/2006/relationships" xmlns:p="http://schemas.openxmlformats.org/presentationml/2006/main">
  <p:tag name="AS_UNIQUEID" val="348"/>
</p:tagLst>
</file>

<file path=ppt/tags/tag149.xml><?xml version="1.0" encoding="utf-8"?>
<p:tagLst xmlns:a="http://schemas.openxmlformats.org/drawingml/2006/main" xmlns:r="http://schemas.openxmlformats.org/officeDocument/2006/relationships" xmlns:p="http://schemas.openxmlformats.org/presentationml/2006/main">
  <p:tag name="AS_UNIQUEID" val="349"/>
</p:tagLst>
</file>

<file path=ppt/tags/tag15.xml><?xml version="1.0" encoding="utf-8"?>
<p:tagLst xmlns:a="http://schemas.openxmlformats.org/drawingml/2006/main" xmlns:r="http://schemas.openxmlformats.org/officeDocument/2006/relationships" xmlns:p="http://schemas.openxmlformats.org/presentationml/2006/main">
  <p:tag name="AS_UNIQUEID" val="349"/>
</p:tagLst>
</file>

<file path=ppt/tags/tag150.xml><?xml version="1.0" encoding="utf-8"?>
<p:tagLst xmlns:a="http://schemas.openxmlformats.org/drawingml/2006/main" xmlns:r="http://schemas.openxmlformats.org/officeDocument/2006/relationships" xmlns:p="http://schemas.openxmlformats.org/presentationml/2006/main">
  <p:tag name="AS_UNIQUEID" val="348"/>
</p:tagLst>
</file>

<file path=ppt/tags/tag151.xml><?xml version="1.0" encoding="utf-8"?>
<p:tagLst xmlns:a="http://schemas.openxmlformats.org/drawingml/2006/main" xmlns:r="http://schemas.openxmlformats.org/officeDocument/2006/relationships" xmlns:p="http://schemas.openxmlformats.org/presentationml/2006/main">
  <p:tag name="AS_UNIQUEID" val="349"/>
</p:tagLst>
</file>

<file path=ppt/tags/tag152.xml><?xml version="1.0" encoding="utf-8"?>
<p:tagLst xmlns:a="http://schemas.openxmlformats.org/drawingml/2006/main" xmlns:r="http://schemas.openxmlformats.org/officeDocument/2006/relationships" xmlns:p="http://schemas.openxmlformats.org/presentationml/2006/main">
  <p:tag name="AS_UNIQUEID" val="348"/>
</p:tagLst>
</file>

<file path=ppt/tags/tag153.xml><?xml version="1.0" encoding="utf-8"?>
<p:tagLst xmlns:a="http://schemas.openxmlformats.org/drawingml/2006/main" xmlns:r="http://schemas.openxmlformats.org/officeDocument/2006/relationships" xmlns:p="http://schemas.openxmlformats.org/presentationml/2006/main">
  <p:tag name="AS_UNIQUEID" val="349"/>
</p:tagLst>
</file>

<file path=ppt/tags/tag154.xml><?xml version="1.0" encoding="utf-8"?>
<p:tagLst xmlns:a="http://schemas.openxmlformats.org/drawingml/2006/main" xmlns:r="http://schemas.openxmlformats.org/officeDocument/2006/relationships" xmlns:p="http://schemas.openxmlformats.org/presentationml/2006/main">
  <p:tag name="AS_UNIQUEID" val="348"/>
</p:tagLst>
</file>

<file path=ppt/tags/tag155.xml><?xml version="1.0" encoding="utf-8"?>
<p:tagLst xmlns:a="http://schemas.openxmlformats.org/drawingml/2006/main" xmlns:r="http://schemas.openxmlformats.org/officeDocument/2006/relationships" xmlns:p="http://schemas.openxmlformats.org/presentationml/2006/main">
  <p:tag name="AS_UNIQUEID" val="349"/>
</p:tagLst>
</file>

<file path=ppt/tags/tag156.xml><?xml version="1.0" encoding="utf-8"?>
<p:tagLst xmlns:a="http://schemas.openxmlformats.org/drawingml/2006/main" xmlns:r="http://schemas.openxmlformats.org/officeDocument/2006/relationships" xmlns:p="http://schemas.openxmlformats.org/presentationml/2006/main">
  <p:tag name="AS_UNIQUEID" val="348"/>
</p:tagLst>
</file>

<file path=ppt/tags/tag157.xml><?xml version="1.0" encoding="utf-8"?>
<p:tagLst xmlns:a="http://schemas.openxmlformats.org/drawingml/2006/main" xmlns:r="http://schemas.openxmlformats.org/officeDocument/2006/relationships" xmlns:p="http://schemas.openxmlformats.org/presentationml/2006/main">
  <p:tag name="AS_UNIQUEID" val="349"/>
</p:tagLst>
</file>

<file path=ppt/tags/tag158.xml><?xml version="1.0" encoding="utf-8"?>
<p:tagLst xmlns:a="http://schemas.openxmlformats.org/drawingml/2006/main" xmlns:r="http://schemas.openxmlformats.org/officeDocument/2006/relationships" xmlns:p="http://schemas.openxmlformats.org/presentationml/2006/main">
  <p:tag name="AS_UNIQUEID" val="348"/>
</p:tagLst>
</file>

<file path=ppt/tags/tag159.xml><?xml version="1.0" encoding="utf-8"?>
<p:tagLst xmlns:a="http://schemas.openxmlformats.org/drawingml/2006/main" xmlns:r="http://schemas.openxmlformats.org/officeDocument/2006/relationships" xmlns:p="http://schemas.openxmlformats.org/presentationml/2006/main">
  <p:tag name="AS_UNIQUEID" val="349"/>
</p:tagLst>
</file>

<file path=ppt/tags/tag16.xml><?xml version="1.0" encoding="utf-8"?>
<p:tagLst xmlns:a="http://schemas.openxmlformats.org/drawingml/2006/main" xmlns:r="http://schemas.openxmlformats.org/officeDocument/2006/relationships" xmlns:p="http://schemas.openxmlformats.org/presentationml/2006/main">
  <p:tag name="AS_UNIQUEID" val="348"/>
</p:tagLst>
</file>

<file path=ppt/tags/tag17.xml><?xml version="1.0" encoding="utf-8"?>
<p:tagLst xmlns:a="http://schemas.openxmlformats.org/drawingml/2006/main" xmlns:r="http://schemas.openxmlformats.org/officeDocument/2006/relationships" xmlns:p="http://schemas.openxmlformats.org/presentationml/2006/main">
  <p:tag name="AS_UNIQUEID" val="349"/>
</p:tagLst>
</file>

<file path=ppt/tags/tag18.xml><?xml version="1.0" encoding="utf-8"?>
<p:tagLst xmlns:a="http://schemas.openxmlformats.org/drawingml/2006/main" xmlns:r="http://schemas.openxmlformats.org/officeDocument/2006/relationships" xmlns:p="http://schemas.openxmlformats.org/presentationml/2006/main">
  <p:tag name="AS_UNIQUEID" val="348"/>
</p:tagLst>
</file>

<file path=ppt/tags/tag19.xml><?xml version="1.0" encoding="utf-8"?>
<p:tagLst xmlns:a="http://schemas.openxmlformats.org/drawingml/2006/main" xmlns:r="http://schemas.openxmlformats.org/officeDocument/2006/relationships" xmlns:p="http://schemas.openxmlformats.org/presentationml/2006/main">
  <p:tag name="AS_UNIQUEID" val="349"/>
</p:tagLst>
</file>

<file path=ppt/tags/tag2.xml><?xml version="1.0" encoding="utf-8"?>
<p:tagLst xmlns:a="http://schemas.openxmlformats.org/drawingml/2006/main" xmlns:r="http://schemas.openxmlformats.org/officeDocument/2006/relationships" xmlns:p="http://schemas.openxmlformats.org/presentationml/2006/main">
  <p:tag name="AS_UNIQUEID" val="318"/>
</p:tagLst>
</file>

<file path=ppt/tags/tag20.xml><?xml version="1.0" encoding="utf-8"?>
<p:tagLst xmlns:a="http://schemas.openxmlformats.org/drawingml/2006/main" xmlns:r="http://schemas.openxmlformats.org/officeDocument/2006/relationships" xmlns:p="http://schemas.openxmlformats.org/presentationml/2006/main">
  <p:tag name="AS_UNIQUEID" val="348"/>
</p:tagLst>
</file>

<file path=ppt/tags/tag21.xml><?xml version="1.0" encoding="utf-8"?>
<p:tagLst xmlns:a="http://schemas.openxmlformats.org/drawingml/2006/main" xmlns:r="http://schemas.openxmlformats.org/officeDocument/2006/relationships" xmlns:p="http://schemas.openxmlformats.org/presentationml/2006/main">
  <p:tag name="AS_UNIQUEID" val="349"/>
</p:tagLst>
</file>

<file path=ppt/tags/tag22.xml><?xml version="1.0" encoding="utf-8"?>
<p:tagLst xmlns:a="http://schemas.openxmlformats.org/drawingml/2006/main" xmlns:r="http://schemas.openxmlformats.org/officeDocument/2006/relationships" xmlns:p="http://schemas.openxmlformats.org/presentationml/2006/main">
  <p:tag name="AS_UNIQUEID" val="348"/>
</p:tagLst>
</file>

<file path=ppt/tags/tag23.xml><?xml version="1.0" encoding="utf-8"?>
<p:tagLst xmlns:a="http://schemas.openxmlformats.org/drawingml/2006/main" xmlns:r="http://schemas.openxmlformats.org/officeDocument/2006/relationships" xmlns:p="http://schemas.openxmlformats.org/presentationml/2006/main">
  <p:tag name="AS_UNIQUEID" val="349"/>
</p:tagLst>
</file>

<file path=ppt/tags/tag24.xml><?xml version="1.0" encoding="utf-8"?>
<p:tagLst xmlns:a="http://schemas.openxmlformats.org/drawingml/2006/main" xmlns:r="http://schemas.openxmlformats.org/officeDocument/2006/relationships" xmlns:p="http://schemas.openxmlformats.org/presentationml/2006/main">
  <p:tag name="AS_UNIQUEID" val="348"/>
</p:tagLst>
</file>

<file path=ppt/tags/tag25.xml><?xml version="1.0" encoding="utf-8"?>
<p:tagLst xmlns:a="http://schemas.openxmlformats.org/drawingml/2006/main" xmlns:r="http://schemas.openxmlformats.org/officeDocument/2006/relationships" xmlns:p="http://schemas.openxmlformats.org/presentationml/2006/main">
  <p:tag name="AS_UNIQUEID" val="349"/>
</p:tagLst>
</file>

<file path=ppt/tags/tag26.xml><?xml version="1.0" encoding="utf-8"?>
<p:tagLst xmlns:a="http://schemas.openxmlformats.org/drawingml/2006/main" xmlns:r="http://schemas.openxmlformats.org/officeDocument/2006/relationships" xmlns:p="http://schemas.openxmlformats.org/presentationml/2006/main">
  <p:tag name="AS_UNIQUEID" val="348"/>
</p:tagLst>
</file>

<file path=ppt/tags/tag27.xml><?xml version="1.0" encoding="utf-8"?>
<p:tagLst xmlns:a="http://schemas.openxmlformats.org/drawingml/2006/main" xmlns:r="http://schemas.openxmlformats.org/officeDocument/2006/relationships" xmlns:p="http://schemas.openxmlformats.org/presentationml/2006/main">
  <p:tag name="AS_UNIQUEID" val="349"/>
</p:tagLst>
</file>

<file path=ppt/tags/tag28.xml><?xml version="1.0" encoding="utf-8"?>
<p:tagLst xmlns:a="http://schemas.openxmlformats.org/drawingml/2006/main" xmlns:r="http://schemas.openxmlformats.org/officeDocument/2006/relationships" xmlns:p="http://schemas.openxmlformats.org/presentationml/2006/main">
  <p:tag name="AS_UNIQUEID" val="348"/>
</p:tagLst>
</file>

<file path=ppt/tags/tag29.xml><?xml version="1.0" encoding="utf-8"?>
<p:tagLst xmlns:a="http://schemas.openxmlformats.org/drawingml/2006/main" xmlns:r="http://schemas.openxmlformats.org/officeDocument/2006/relationships" xmlns:p="http://schemas.openxmlformats.org/presentationml/2006/main">
  <p:tag name="AS_UNIQUEID" val="349"/>
</p:tagLst>
</file>

<file path=ppt/tags/tag3.xml><?xml version="1.0" encoding="utf-8"?>
<p:tagLst xmlns:a="http://schemas.openxmlformats.org/drawingml/2006/main" xmlns:r="http://schemas.openxmlformats.org/officeDocument/2006/relationships" xmlns:p="http://schemas.openxmlformats.org/presentationml/2006/main">
  <p:tag name="AS_UNIQUEID" val="319"/>
</p:tagLst>
</file>

<file path=ppt/tags/tag30.xml><?xml version="1.0" encoding="utf-8"?>
<p:tagLst xmlns:a="http://schemas.openxmlformats.org/drawingml/2006/main" xmlns:r="http://schemas.openxmlformats.org/officeDocument/2006/relationships" xmlns:p="http://schemas.openxmlformats.org/presentationml/2006/main">
  <p:tag name="AS_UNIQUEID" val="348"/>
</p:tagLst>
</file>

<file path=ppt/tags/tag31.xml><?xml version="1.0" encoding="utf-8"?>
<p:tagLst xmlns:a="http://schemas.openxmlformats.org/drawingml/2006/main" xmlns:r="http://schemas.openxmlformats.org/officeDocument/2006/relationships" xmlns:p="http://schemas.openxmlformats.org/presentationml/2006/main">
  <p:tag name="AS_UNIQUEID" val="349"/>
</p:tagLst>
</file>

<file path=ppt/tags/tag32.xml><?xml version="1.0" encoding="utf-8"?>
<p:tagLst xmlns:a="http://schemas.openxmlformats.org/drawingml/2006/main" xmlns:r="http://schemas.openxmlformats.org/officeDocument/2006/relationships" xmlns:p="http://schemas.openxmlformats.org/presentationml/2006/main">
  <p:tag name="AS_UNIQUEID" val="348"/>
</p:tagLst>
</file>

<file path=ppt/tags/tag33.xml><?xml version="1.0" encoding="utf-8"?>
<p:tagLst xmlns:a="http://schemas.openxmlformats.org/drawingml/2006/main" xmlns:r="http://schemas.openxmlformats.org/officeDocument/2006/relationships" xmlns:p="http://schemas.openxmlformats.org/presentationml/2006/main">
  <p:tag name="AS_UNIQUEID" val="349"/>
</p:tagLst>
</file>

<file path=ppt/tags/tag34.xml><?xml version="1.0" encoding="utf-8"?>
<p:tagLst xmlns:a="http://schemas.openxmlformats.org/drawingml/2006/main" xmlns:r="http://schemas.openxmlformats.org/officeDocument/2006/relationships" xmlns:p="http://schemas.openxmlformats.org/presentationml/2006/main">
  <p:tag name="AS_UNIQUEID" val="343"/>
</p:tagLst>
</file>

<file path=ppt/tags/tag35.xml><?xml version="1.0" encoding="utf-8"?>
<p:tagLst xmlns:a="http://schemas.openxmlformats.org/drawingml/2006/main" xmlns:r="http://schemas.openxmlformats.org/officeDocument/2006/relationships" xmlns:p="http://schemas.openxmlformats.org/presentationml/2006/main">
  <p:tag name="AS_UNIQUEID" val="339"/>
</p:tagLst>
</file>

<file path=ppt/tags/tag36.xml><?xml version="1.0" encoding="utf-8"?>
<p:tagLst xmlns:a="http://schemas.openxmlformats.org/drawingml/2006/main" xmlns:r="http://schemas.openxmlformats.org/officeDocument/2006/relationships" xmlns:p="http://schemas.openxmlformats.org/presentationml/2006/main">
  <p:tag name="AS_UNIQUEID" val="340"/>
</p:tagLst>
</file>

<file path=ppt/tags/tag37.xml><?xml version="1.0" encoding="utf-8"?>
<p:tagLst xmlns:a="http://schemas.openxmlformats.org/drawingml/2006/main" xmlns:r="http://schemas.openxmlformats.org/officeDocument/2006/relationships" xmlns:p="http://schemas.openxmlformats.org/presentationml/2006/main">
  <p:tag name="AS_UNIQUEID" val="341"/>
</p:tagLst>
</file>

<file path=ppt/tags/tag38.xml><?xml version="1.0" encoding="utf-8"?>
<p:tagLst xmlns:a="http://schemas.openxmlformats.org/drawingml/2006/main" xmlns:r="http://schemas.openxmlformats.org/officeDocument/2006/relationships" xmlns:p="http://schemas.openxmlformats.org/presentationml/2006/main">
  <p:tag name="AS_UNIQUEID" val="348"/>
</p:tagLst>
</file>

<file path=ppt/tags/tag39.xml><?xml version="1.0" encoding="utf-8"?>
<p:tagLst xmlns:a="http://schemas.openxmlformats.org/drawingml/2006/main" xmlns:r="http://schemas.openxmlformats.org/officeDocument/2006/relationships" xmlns:p="http://schemas.openxmlformats.org/presentationml/2006/main">
  <p:tag name="AS_UNIQUEID" val="349"/>
</p:tagLst>
</file>

<file path=ppt/tags/tag4.xml><?xml version="1.0" encoding="utf-8"?>
<p:tagLst xmlns:a="http://schemas.openxmlformats.org/drawingml/2006/main" xmlns:r="http://schemas.openxmlformats.org/officeDocument/2006/relationships" xmlns:p="http://schemas.openxmlformats.org/presentationml/2006/main">
  <p:tag name="AS_UNIQUEID" val="320"/>
</p:tagLst>
</file>

<file path=ppt/tags/tag40.xml><?xml version="1.0" encoding="utf-8"?>
<p:tagLst xmlns:a="http://schemas.openxmlformats.org/drawingml/2006/main" xmlns:r="http://schemas.openxmlformats.org/officeDocument/2006/relationships" xmlns:p="http://schemas.openxmlformats.org/presentationml/2006/main">
  <p:tag name="AS_UNIQUEID" val="348"/>
</p:tagLst>
</file>

<file path=ppt/tags/tag41.xml><?xml version="1.0" encoding="utf-8"?>
<p:tagLst xmlns:a="http://schemas.openxmlformats.org/drawingml/2006/main" xmlns:r="http://schemas.openxmlformats.org/officeDocument/2006/relationships" xmlns:p="http://schemas.openxmlformats.org/presentationml/2006/main">
  <p:tag name="AS_UNIQUEID" val="349"/>
</p:tagLst>
</file>

<file path=ppt/tags/tag42.xml><?xml version="1.0" encoding="utf-8"?>
<p:tagLst xmlns:a="http://schemas.openxmlformats.org/drawingml/2006/main" xmlns:r="http://schemas.openxmlformats.org/officeDocument/2006/relationships" xmlns:p="http://schemas.openxmlformats.org/presentationml/2006/main">
  <p:tag name="AS_UNIQUEID" val="348"/>
</p:tagLst>
</file>

<file path=ppt/tags/tag43.xml><?xml version="1.0" encoding="utf-8"?>
<p:tagLst xmlns:a="http://schemas.openxmlformats.org/drawingml/2006/main" xmlns:r="http://schemas.openxmlformats.org/officeDocument/2006/relationships" xmlns:p="http://schemas.openxmlformats.org/presentationml/2006/main">
  <p:tag name="AS_UNIQUEID" val="349"/>
</p:tagLst>
</file>

<file path=ppt/tags/tag44.xml><?xml version="1.0" encoding="utf-8"?>
<p:tagLst xmlns:a="http://schemas.openxmlformats.org/drawingml/2006/main" xmlns:r="http://schemas.openxmlformats.org/officeDocument/2006/relationships" xmlns:p="http://schemas.openxmlformats.org/presentationml/2006/main">
  <p:tag name="AS_UNIQUEID" val="348"/>
</p:tagLst>
</file>

<file path=ppt/tags/tag45.xml><?xml version="1.0" encoding="utf-8"?>
<p:tagLst xmlns:a="http://schemas.openxmlformats.org/drawingml/2006/main" xmlns:r="http://schemas.openxmlformats.org/officeDocument/2006/relationships" xmlns:p="http://schemas.openxmlformats.org/presentationml/2006/main">
  <p:tag name="AS_UNIQUEID" val="349"/>
</p:tagLst>
</file>

<file path=ppt/tags/tag46.xml><?xml version="1.0" encoding="utf-8"?>
<p:tagLst xmlns:a="http://schemas.openxmlformats.org/drawingml/2006/main" xmlns:r="http://schemas.openxmlformats.org/officeDocument/2006/relationships" xmlns:p="http://schemas.openxmlformats.org/presentationml/2006/main">
  <p:tag name="AS_UNIQUEID" val="348"/>
</p:tagLst>
</file>

<file path=ppt/tags/tag47.xml><?xml version="1.0" encoding="utf-8"?>
<p:tagLst xmlns:a="http://schemas.openxmlformats.org/drawingml/2006/main" xmlns:r="http://schemas.openxmlformats.org/officeDocument/2006/relationships" xmlns:p="http://schemas.openxmlformats.org/presentationml/2006/main">
  <p:tag name="AS_UNIQUEID" val="349"/>
</p:tagLst>
</file>

<file path=ppt/tags/tag48.xml><?xml version="1.0" encoding="utf-8"?>
<p:tagLst xmlns:a="http://schemas.openxmlformats.org/drawingml/2006/main" xmlns:r="http://schemas.openxmlformats.org/officeDocument/2006/relationships" xmlns:p="http://schemas.openxmlformats.org/presentationml/2006/main">
  <p:tag name="AS_UNIQUEID" val="348"/>
</p:tagLst>
</file>

<file path=ppt/tags/tag49.xml><?xml version="1.0" encoding="utf-8"?>
<p:tagLst xmlns:a="http://schemas.openxmlformats.org/drawingml/2006/main" xmlns:r="http://schemas.openxmlformats.org/officeDocument/2006/relationships" xmlns:p="http://schemas.openxmlformats.org/presentationml/2006/main">
  <p:tag name="AS_UNIQUEID" val="349"/>
</p:tagLst>
</file>

<file path=ppt/tags/tag5.xml><?xml version="1.0" encoding="utf-8"?>
<p:tagLst xmlns:a="http://schemas.openxmlformats.org/drawingml/2006/main" xmlns:r="http://schemas.openxmlformats.org/officeDocument/2006/relationships" xmlns:p="http://schemas.openxmlformats.org/presentationml/2006/main">
  <p:tag name="AS_UNIQUEID" val="332"/>
</p:tagLst>
</file>

<file path=ppt/tags/tag50.xml><?xml version="1.0" encoding="utf-8"?>
<p:tagLst xmlns:a="http://schemas.openxmlformats.org/drawingml/2006/main" xmlns:r="http://schemas.openxmlformats.org/officeDocument/2006/relationships" xmlns:p="http://schemas.openxmlformats.org/presentationml/2006/main">
  <p:tag name="AS_UNIQUEID" val="343"/>
</p:tagLst>
</file>

<file path=ppt/tags/tag51.xml><?xml version="1.0" encoding="utf-8"?>
<p:tagLst xmlns:a="http://schemas.openxmlformats.org/drawingml/2006/main" xmlns:r="http://schemas.openxmlformats.org/officeDocument/2006/relationships" xmlns:p="http://schemas.openxmlformats.org/presentationml/2006/main">
  <p:tag name="AS_UNIQUEID" val="339"/>
</p:tagLst>
</file>

<file path=ppt/tags/tag52.xml><?xml version="1.0" encoding="utf-8"?>
<p:tagLst xmlns:a="http://schemas.openxmlformats.org/drawingml/2006/main" xmlns:r="http://schemas.openxmlformats.org/officeDocument/2006/relationships" xmlns:p="http://schemas.openxmlformats.org/presentationml/2006/main">
  <p:tag name="AS_UNIQUEID" val="340"/>
</p:tagLst>
</file>

<file path=ppt/tags/tag53.xml><?xml version="1.0" encoding="utf-8"?>
<p:tagLst xmlns:a="http://schemas.openxmlformats.org/drawingml/2006/main" xmlns:r="http://schemas.openxmlformats.org/officeDocument/2006/relationships" xmlns:p="http://schemas.openxmlformats.org/presentationml/2006/main">
  <p:tag name="AS_UNIQUEID" val="341"/>
</p:tagLst>
</file>

<file path=ppt/tags/tag54.xml><?xml version="1.0" encoding="utf-8"?>
<p:tagLst xmlns:a="http://schemas.openxmlformats.org/drawingml/2006/main" xmlns:r="http://schemas.openxmlformats.org/officeDocument/2006/relationships" xmlns:p="http://schemas.openxmlformats.org/presentationml/2006/main">
  <p:tag name="AS_UNIQUEID" val="348"/>
</p:tagLst>
</file>

<file path=ppt/tags/tag55.xml><?xml version="1.0" encoding="utf-8"?>
<p:tagLst xmlns:a="http://schemas.openxmlformats.org/drawingml/2006/main" xmlns:r="http://schemas.openxmlformats.org/officeDocument/2006/relationships" xmlns:p="http://schemas.openxmlformats.org/presentationml/2006/main">
  <p:tag name="AS_UNIQUEID" val="349"/>
</p:tagLst>
</file>

<file path=ppt/tags/tag56.xml><?xml version="1.0" encoding="utf-8"?>
<p:tagLst xmlns:a="http://schemas.openxmlformats.org/drawingml/2006/main" xmlns:r="http://schemas.openxmlformats.org/officeDocument/2006/relationships" xmlns:p="http://schemas.openxmlformats.org/presentationml/2006/main">
  <p:tag name="AS_UNIQUEID" val="348"/>
</p:tagLst>
</file>

<file path=ppt/tags/tag57.xml><?xml version="1.0" encoding="utf-8"?>
<p:tagLst xmlns:a="http://schemas.openxmlformats.org/drawingml/2006/main" xmlns:r="http://schemas.openxmlformats.org/officeDocument/2006/relationships" xmlns:p="http://schemas.openxmlformats.org/presentationml/2006/main">
  <p:tag name="AS_UNIQUEID" val="349"/>
</p:tagLst>
</file>

<file path=ppt/tags/tag58.xml><?xml version="1.0" encoding="utf-8"?>
<p:tagLst xmlns:a="http://schemas.openxmlformats.org/drawingml/2006/main" xmlns:r="http://schemas.openxmlformats.org/officeDocument/2006/relationships" xmlns:p="http://schemas.openxmlformats.org/presentationml/2006/main">
  <p:tag name="AS_UNIQUEID" val="348"/>
</p:tagLst>
</file>

<file path=ppt/tags/tag59.xml><?xml version="1.0" encoding="utf-8"?>
<p:tagLst xmlns:a="http://schemas.openxmlformats.org/drawingml/2006/main" xmlns:r="http://schemas.openxmlformats.org/officeDocument/2006/relationships" xmlns:p="http://schemas.openxmlformats.org/presentationml/2006/main">
  <p:tag name="AS_UNIQUEID" val="349"/>
</p:tagLst>
</file>

<file path=ppt/tags/tag6.xml><?xml version="1.0" encoding="utf-8"?>
<p:tagLst xmlns:a="http://schemas.openxmlformats.org/drawingml/2006/main" xmlns:r="http://schemas.openxmlformats.org/officeDocument/2006/relationships" xmlns:p="http://schemas.openxmlformats.org/presentationml/2006/main">
  <p:tag name="AS_UNIQUEID" val="333"/>
</p:tagLst>
</file>

<file path=ppt/tags/tag60.xml><?xml version="1.0" encoding="utf-8"?>
<p:tagLst xmlns:a="http://schemas.openxmlformats.org/drawingml/2006/main" xmlns:r="http://schemas.openxmlformats.org/officeDocument/2006/relationships" xmlns:p="http://schemas.openxmlformats.org/presentationml/2006/main">
  <p:tag name="AS_UNIQUEID" val="343"/>
</p:tagLst>
</file>

<file path=ppt/tags/tag61.xml><?xml version="1.0" encoding="utf-8"?>
<p:tagLst xmlns:a="http://schemas.openxmlformats.org/drawingml/2006/main" xmlns:r="http://schemas.openxmlformats.org/officeDocument/2006/relationships" xmlns:p="http://schemas.openxmlformats.org/presentationml/2006/main">
  <p:tag name="AS_UNIQUEID" val="339"/>
</p:tagLst>
</file>

<file path=ppt/tags/tag62.xml><?xml version="1.0" encoding="utf-8"?>
<p:tagLst xmlns:a="http://schemas.openxmlformats.org/drawingml/2006/main" xmlns:r="http://schemas.openxmlformats.org/officeDocument/2006/relationships" xmlns:p="http://schemas.openxmlformats.org/presentationml/2006/main">
  <p:tag name="AS_UNIQUEID" val="340"/>
</p:tagLst>
</file>

<file path=ppt/tags/tag63.xml><?xml version="1.0" encoding="utf-8"?>
<p:tagLst xmlns:a="http://schemas.openxmlformats.org/drawingml/2006/main" xmlns:r="http://schemas.openxmlformats.org/officeDocument/2006/relationships" xmlns:p="http://schemas.openxmlformats.org/presentationml/2006/main">
  <p:tag name="AS_UNIQUEID" val="341"/>
</p:tagLst>
</file>

<file path=ppt/tags/tag64.xml><?xml version="1.0" encoding="utf-8"?>
<p:tagLst xmlns:a="http://schemas.openxmlformats.org/drawingml/2006/main" xmlns:r="http://schemas.openxmlformats.org/officeDocument/2006/relationships" xmlns:p="http://schemas.openxmlformats.org/presentationml/2006/main">
  <p:tag name="AS_UNIQUEID" val="348"/>
</p:tagLst>
</file>

<file path=ppt/tags/tag65.xml><?xml version="1.0" encoding="utf-8"?>
<p:tagLst xmlns:a="http://schemas.openxmlformats.org/drawingml/2006/main" xmlns:r="http://schemas.openxmlformats.org/officeDocument/2006/relationships" xmlns:p="http://schemas.openxmlformats.org/presentationml/2006/main">
  <p:tag name="AS_UNIQUEID" val="349"/>
</p:tagLst>
</file>

<file path=ppt/tags/tag66.xml><?xml version="1.0" encoding="utf-8"?>
<p:tagLst xmlns:a="http://schemas.openxmlformats.org/drawingml/2006/main" xmlns:r="http://schemas.openxmlformats.org/officeDocument/2006/relationships" xmlns:p="http://schemas.openxmlformats.org/presentationml/2006/main">
  <p:tag name="AS_UNIQUEID" val="348"/>
</p:tagLst>
</file>

<file path=ppt/tags/tag67.xml><?xml version="1.0" encoding="utf-8"?>
<p:tagLst xmlns:a="http://schemas.openxmlformats.org/drawingml/2006/main" xmlns:r="http://schemas.openxmlformats.org/officeDocument/2006/relationships" xmlns:p="http://schemas.openxmlformats.org/presentationml/2006/main">
  <p:tag name="AS_UNIQUEID" val="349"/>
</p:tagLst>
</file>

<file path=ppt/tags/tag68.xml><?xml version="1.0" encoding="utf-8"?>
<p:tagLst xmlns:a="http://schemas.openxmlformats.org/drawingml/2006/main" xmlns:r="http://schemas.openxmlformats.org/officeDocument/2006/relationships" xmlns:p="http://schemas.openxmlformats.org/presentationml/2006/main">
  <p:tag name="AS_UNIQUEID" val="348"/>
</p:tagLst>
</file>

<file path=ppt/tags/tag69.xml><?xml version="1.0" encoding="utf-8"?>
<p:tagLst xmlns:a="http://schemas.openxmlformats.org/drawingml/2006/main" xmlns:r="http://schemas.openxmlformats.org/officeDocument/2006/relationships" xmlns:p="http://schemas.openxmlformats.org/presentationml/2006/main">
  <p:tag name="AS_UNIQUEID" val="349"/>
</p:tagLst>
</file>

<file path=ppt/tags/tag7.xml><?xml version="1.0" encoding="utf-8"?>
<p:tagLst xmlns:a="http://schemas.openxmlformats.org/drawingml/2006/main" xmlns:r="http://schemas.openxmlformats.org/officeDocument/2006/relationships" xmlns:p="http://schemas.openxmlformats.org/presentationml/2006/main">
  <p:tag name="AS_UNIQUEID" val="334"/>
</p:tagLst>
</file>

<file path=ppt/tags/tag70.xml><?xml version="1.0" encoding="utf-8"?>
<p:tagLst xmlns:a="http://schemas.openxmlformats.org/drawingml/2006/main" xmlns:r="http://schemas.openxmlformats.org/officeDocument/2006/relationships" xmlns:p="http://schemas.openxmlformats.org/presentationml/2006/main">
  <p:tag name="AS_UNIQUEID" val="348"/>
</p:tagLst>
</file>

<file path=ppt/tags/tag71.xml><?xml version="1.0" encoding="utf-8"?>
<p:tagLst xmlns:a="http://schemas.openxmlformats.org/drawingml/2006/main" xmlns:r="http://schemas.openxmlformats.org/officeDocument/2006/relationships" xmlns:p="http://schemas.openxmlformats.org/presentationml/2006/main">
  <p:tag name="AS_UNIQUEID" val="349"/>
</p:tagLst>
</file>

<file path=ppt/tags/tag72.xml><?xml version="1.0" encoding="utf-8"?>
<p:tagLst xmlns:a="http://schemas.openxmlformats.org/drawingml/2006/main" xmlns:r="http://schemas.openxmlformats.org/officeDocument/2006/relationships" xmlns:p="http://schemas.openxmlformats.org/presentationml/2006/main">
  <p:tag name="AS_UNIQUEID" val="348"/>
</p:tagLst>
</file>

<file path=ppt/tags/tag73.xml><?xml version="1.0" encoding="utf-8"?>
<p:tagLst xmlns:a="http://schemas.openxmlformats.org/drawingml/2006/main" xmlns:r="http://schemas.openxmlformats.org/officeDocument/2006/relationships" xmlns:p="http://schemas.openxmlformats.org/presentationml/2006/main">
  <p:tag name="AS_UNIQUEID" val="349"/>
</p:tagLst>
</file>

<file path=ppt/tags/tag74.xml><?xml version="1.0" encoding="utf-8"?>
<p:tagLst xmlns:a="http://schemas.openxmlformats.org/drawingml/2006/main" xmlns:r="http://schemas.openxmlformats.org/officeDocument/2006/relationships" xmlns:p="http://schemas.openxmlformats.org/presentationml/2006/main">
  <p:tag name="AS_UNIQUEID" val="348"/>
</p:tagLst>
</file>

<file path=ppt/tags/tag75.xml><?xml version="1.0" encoding="utf-8"?>
<p:tagLst xmlns:a="http://schemas.openxmlformats.org/drawingml/2006/main" xmlns:r="http://schemas.openxmlformats.org/officeDocument/2006/relationships" xmlns:p="http://schemas.openxmlformats.org/presentationml/2006/main">
  <p:tag name="AS_UNIQUEID" val="349"/>
</p:tagLst>
</file>

<file path=ppt/tags/tag76.xml><?xml version="1.0" encoding="utf-8"?>
<p:tagLst xmlns:a="http://schemas.openxmlformats.org/drawingml/2006/main" xmlns:r="http://schemas.openxmlformats.org/officeDocument/2006/relationships" xmlns:p="http://schemas.openxmlformats.org/presentationml/2006/main">
  <p:tag name="AS_UNIQUEID" val="348"/>
</p:tagLst>
</file>

<file path=ppt/tags/tag77.xml><?xml version="1.0" encoding="utf-8"?>
<p:tagLst xmlns:a="http://schemas.openxmlformats.org/drawingml/2006/main" xmlns:r="http://schemas.openxmlformats.org/officeDocument/2006/relationships" xmlns:p="http://schemas.openxmlformats.org/presentationml/2006/main">
  <p:tag name="AS_UNIQUEID" val="349"/>
</p:tagLst>
</file>

<file path=ppt/tags/tag78.xml><?xml version="1.0" encoding="utf-8"?>
<p:tagLst xmlns:a="http://schemas.openxmlformats.org/drawingml/2006/main" xmlns:r="http://schemas.openxmlformats.org/officeDocument/2006/relationships" xmlns:p="http://schemas.openxmlformats.org/presentationml/2006/main">
  <p:tag name="AS_UNIQUEID" val="348"/>
</p:tagLst>
</file>

<file path=ppt/tags/tag79.xml><?xml version="1.0" encoding="utf-8"?>
<p:tagLst xmlns:a="http://schemas.openxmlformats.org/drawingml/2006/main" xmlns:r="http://schemas.openxmlformats.org/officeDocument/2006/relationships" xmlns:p="http://schemas.openxmlformats.org/presentationml/2006/main">
  <p:tag name="AS_UNIQUEID" val="349"/>
</p:tagLst>
</file>

<file path=ppt/tags/tag8.xml><?xml version="1.0" encoding="utf-8"?>
<p:tagLst xmlns:a="http://schemas.openxmlformats.org/drawingml/2006/main" xmlns:r="http://schemas.openxmlformats.org/officeDocument/2006/relationships" xmlns:p="http://schemas.openxmlformats.org/presentationml/2006/main">
  <p:tag name="AS_UNIQUEID" val="335"/>
</p:tagLst>
</file>

<file path=ppt/tags/tag80.xml><?xml version="1.0" encoding="utf-8"?>
<p:tagLst xmlns:a="http://schemas.openxmlformats.org/drawingml/2006/main" xmlns:r="http://schemas.openxmlformats.org/officeDocument/2006/relationships" xmlns:p="http://schemas.openxmlformats.org/presentationml/2006/main">
  <p:tag name="AS_UNIQUEID" val="348"/>
</p:tagLst>
</file>

<file path=ppt/tags/tag81.xml><?xml version="1.0" encoding="utf-8"?>
<p:tagLst xmlns:a="http://schemas.openxmlformats.org/drawingml/2006/main" xmlns:r="http://schemas.openxmlformats.org/officeDocument/2006/relationships" xmlns:p="http://schemas.openxmlformats.org/presentationml/2006/main">
  <p:tag name="AS_UNIQUEID" val="349"/>
</p:tagLst>
</file>

<file path=ppt/tags/tag82.xml><?xml version="1.0" encoding="utf-8"?>
<p:tagLst xmlns:a="http://schemas.openxmlformats.org/drawingml/2006/main" xmlns:r="http://schemas.openxmlformats.org/officeDocument/2006/relationships" xmlns:p="http://schemas.openxmlformats.org/presentationml/2006/main">
  <p:tag name="AS_UNIQUEID" val="348"/>
</p:tagLst>
</file>

<file path=ppt/tags/tag83.xml><?xml version="1.0" encoding="utf-8"?>
<p:tagLst xmlns:a="http://schemas.openxmlformats.org/drawingml/2006/main" xmlns:r="http://schemas.openxmlformats.org/officeDocument/2006/relationships" xmlns:p="http://schemas.openxmlformats.org/presentationml/2006/main">
  <p:tag name="AS_UNIQUEID" val="349"/>
</p:tagLst>
</file>

<file path=ppt/tags/tag84.xml><?xml version="1.0" encoding="utf-8"?>
<p:tagLst xmlns:a="http://schemas.openxmlformats.org/drawingml/2006/main" xmlns:r="http://schemas.openxmlformats.org/officeDocument/2006/relationships" xmlns:p="http://schemas.openxmlformats.org/presentationml/2006/main">
  <p:tag name="AS_UNIQUEID" val="348"/>
</p:tagLst>
</file>

<file path=ppt/tags/tag85.xml><?xml version="1.0" encoding="utf-8"?>
<p:tagLst xmlns:a="http://schemas.openxmlformats.org/drawingml/2006/main" xmlns:r="http://schemas.openxmlformats.org/officeDocument/2006/relationships" xmlns:p="http://schemas.openxmlformats.org/presentationml/2006/main">
  <p:tag name="AS_UNIQUEID" val="349"/>
</p:tagLst>
</file>

<file path=ppt/tags/tag86.xml><?xml version="1.0" encoding="utf-8"?>
<p:tagLst xmlns:a="http://schemas.openxmlformats.org/drawingml/2006/main" xmlns:r="http://schemas.openxmlformats.org/officeDocument/2006/relationships" xmlns:p="http://schemas.openxmlformats.org/presentationml/2006/main">
  <p:tag name="AS_UNIQUEID" val="348"/>
</p:tagLst>
</file>

<file path=ppt/tags/tag87.xml><?xml version="1.0" encoding="utf-8"?>
<p:tagLst xmlns:a="http://schemas.openxmlformats.org/drawingml/2006/main" xmlns:r="http://schemas.openxmlformats.org/officeDocument/2006/relationships" xmlns:p="http://schemas.openxmlformats.org/presentationml/2006/main">
  <p:tag name="AS_UNIQUEID" val="349"/>
</p:tagLst>
</file>

<file path=ppt/tags/tag88.xml><?xml version="1.0" encoding="utf-8"?>
<p:tagLst xmlns:a="http://schemas.openxmlformats.org/drawingml/2006/main" xmlns:r="http://schemas.openxmlformats.org/officeDocument/2006/relationships" xmlns:p="http://schemas.openxmlformats.org/presentationml/2006/main">
  <p:tag name="AS_UNIQUEID" val="348"/>
</p:tagLst>
</file>

<file path=ppt/tags/tag89.xml><?xml version="1.0" encoding="utf-8"?>
<p:tagLst xmlns:a="http://schemas.openxmlformats.org/drawingml/2006/main" xmlns:r="http://schemas.openxmlformats.org/officeDocument/2006/relationships" xmlns:p="http://schemas.openxmlformats.org/presentationml/2006/main">
  <p:tag name="AS_UNIQUEID" val="349"/>
</p:tagLst>
</file>

<file path=ppt/tags/tag9.xml><?xml version="1.0" encoding="utf-8"?>
<p:tagLst xmlns:a="http://schemas.openxmlformats.org/drawingml/2006/main" xmlns:r="http://schemas.openxmlformats.org/officeDocument/2006/relationships" xmlns:p="http://schemas.openxmlformats.org/presentationml/2006/main">
  <p:tag name="AS_UNIQUEID" val="336"/>
</p:tagLst>
</file>

<file path=ppt/tags/tag90.xml><?xml version="1.0" encoding="utf-8"?>
<p:tagLst xmlns:a="http://schemas.openxmlformats.org/drawingml/2006/main" xmlns:r="http://schemas.openxmlformats.org/officeDocument/2006/relationships" xmlns:p="http://schemas.openxmlformats.org/presentationml/2006/main">
  <p:tag name="AS_UNIQUEID" val="348"/>
</p:tagLst>
</file>

<file path=ppt/tags/tag91.xml><?xml version="1.0" encoding="utf-8"?>
<p:tagLst xmlns:a="http://schemas.openxmlformats.org/drawingml/2006/main" xmlns:r="http://schemas.openxmlformats.org/officeDocument/2006/relationships" xmlns:p="http://schemas.openxmlformats.org/presentationml/2006/main">
  <p:tag name="AS_UNIQUEID" val="349"/>
</p:tagLst>
</file>

<file path=ppt/tags/tag92.xml><?xml version="1.0" encoding="utf-8"?>
<p:tagLst xmlns:a="http://schemas.openxmlformats.org/drawingml/2006/main" xmlns:r="http://schemas.openxmlformats.org/officeDocument/2006/relationships" xmlns:p="http://schemas.openxmlformats.org/presentationml/2006/main">
  <p:tag name="AS_UNIQUEID" val="348"/>
</p:tagLst>
</file>

<file path=ppt/tags/tag93.xml><?xml version="1.0" encoding="utf-8"?>
<p:tagLst xmlns:a="http://schemas.openxmlformats.org/drawingml/2006/main" xmlns:r="http://schemas.openxmlformats.org/officeDocument/2006/relationships" xmlns:p="http://schemas.openxmlformats.org/presentationml/2006/main">
  <p:tag name="AS_UNIQUEID" val="349"/>
</p:tagLst>
</file>

<file path=ppt/tags/tag94.xml><?xml version="1.0" encoding="utf-8"?>
<p:tagLst xmlns:a="http://schemas.openxmlformats.org/drawingml/2006/main" xmlns:r="http://schemas.openxmlformats.org/officeDocument/2006/relationships" xmlns:p="http://schemas.openxmlformats.org/presentationml/2006/main">
  <p:tag name="AS_UNIQUEID" val="348"/>
</p:tagLst>
</file>

<file path=ppt/tags/tag95.xml><?xml version="1.0" encoding="utf-8"?>
<p:tagLst xmlns:a="http://schemas.openxmlformats.org/drawingml/2006/main" xmlns:r="http://schemas.openxmlformats.org/officeDocument/2006/relationships" xmlns:p="http://schemas.openxmlformats.org/presentationml/2006/main">
  <p:tag name="AS_UNIQUEID" val="349"/>
</p:tagLst>
</file>

<file path=ppt/tags/tag96.xml><?xml version="1.0" encoding="utf-8"?>
<p:tagLst xmlns:a="http://schemas.openxmlformats.org/drawingml/2006/main" xmlns:r="http://schemas.openxmlformats.org/officeDocument/2006/relationships" xmlns:p="http://schemas.openxmlformats.org/presentationml/2006/main">
  <p:tag name="AS_UNIQUEID" val="348"/>
</p:tagLst>
</file>

<file path=ppt/tags/tag97.xml><?xml version="1.0" encoding="utf-8"?>
<p:tagLst xmlns:a="http://schemas.openxmlformats.org/drawingml/2006/main" xmlns:r="http://schemas.openxmlformats.org/officeDocument/2006/relationships" xmlns:p="http://schemas.openxmlformats.org/presentationml/2006/main">
  <p:tag name="AS_UNIQUEID" val="349"/>
</p:tagLst>
</file>

<file path=ppt/tags/tag98.xml><?xml version="1.0" encoding="utf-8"?>
<p:tagLst xmlns:a="http://schemas.openxmlformats.org/drawingml/2006/main" xmlns:r="http://schemas.openxmlformats.org/officeDocument/2006/relationships" xmlns:p="http://schemas.openxmlformats.org/presentationml/2006/main">
  <p:tag name="AS_UNIQUEID" val="348"/>
</p:tagLst>
</file>

<file path=ppt/tags/tag99.xml><?xml version="1.0" encoding="utf-8"?>
<p:tagLst xmlns:a="http://schemas.openxmlformats.org/drawingml/2006/main" xmlns:r="http://schemas.openxmlformats.org/officeDocument/2006/relationships" xmlns:p="http://schemas.openxmlformats.org/presentationml/2006/main">
  <p:tag name="AS_UNIQUEID" val="349"/>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Arial"/>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Weißer Hintergrund">
  <a:themeElements>
    <a:clrScheme name="1_Weißer Hintergrund 1">
      <a:dk1>
        <a:srgbClr val="000000"/>
      </a:dk1>
      <a:lt1>
        <a:srgbClr val="EAEAEA"/>
      </a:lt1>
      <a:dk2>
        <a:srgbClr val="FEA501"/>
      </a:dk2>
      <a:lt2>
        <a:srgbClr val="C40505"/>
      </a:lt2>
      <a:accent1>
        <a:srgbClr val="0061B2"/>
      </a:accent1>
      <a:accent2>
        <a:srgbClr val="2A79D0"/>
      </a:accent2>
      <a:accent3>
        <a:srgbClr val="F3F3F3"/>
      </a:accent3>
      <a:accent4>
        <a:srgbClr val="000000"/>
      </a:accent4>
      <a:accent5>
        <a:srgbClr val="AAB7D5"/>
      </a:accent5>
      <a:accent6>
        <a:srgbClr val="256DBC"/>
      </a:accent6>
      <a:hlink>
        <a:srgbClr val="69A2E1"/>
      </a:hlink>
      <a:folHlink>
        <a:srgbClr val="9DC2EB"/>
      </a:folHlink>
    </a:clrScheme>
    <a:fontScheme name="1_Weißer Hintergrund">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auto">
        <a:xfrm>
          <a:off x="0" y="0"/>
          <a:ext cx="1" cy="1"/>
        </a:xfrm>
        <a:custGeom>
          <a:avLst/>
          <a:gdLst/>
          <a:ahLst/>
          <a:cxnLst/>
          <a:rect l="0" t="0" r="0" b="0"/>
          <a:pathLst/>
        </a:custGeom>
        <a:solidFill>
          <a:srgbClr val="DDDD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DDDD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Weißer Hintergrund 1">
        <a:dk1>
          <a:srgbClr val="000000"/>
        </a:dk1>
        <a:lt1>
          <a:srgbClr val="EAEAEA"/>
        </a:lt1>
        <a:dk2>
          <a:srgbClr val="FEA501"/>
        </a:dk2>
        <a:lt2>
          <a:srgbClr val="C40505"/>
        </a:lt2>
        <a:accent1>
          <a:srgbClr val="0061B2"/>
        </a:accent1>
        <a:accent2>
          <a:srgbClr val="2A79D0"/>
        </a:accent2>
        <a:accent3>
          <a:srgbClr val="F3F3F3"/>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
      <a:clrScheme name="1_Weißer Hintergrund 2">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Arial"/>
        <a:cs typeface="Arial"/>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7463</TotalTime>
  <Words>4096</Words>
  <Application>Microsoft Office PowerPoint</Application>
  <PresentationFormat>On-screen Show (4:3)</PresentationFormat>
  <Paragraphs>452</Paragraphs>
  <Slides>70</Slides>
  <Notes>70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80" baseType="lpstr">
      <vt:lpstr>Arial</vt:lpstr>
      <vt:lpstr>Calibri</vt:lpstr>
      <vt:lpstr>Calibri Light</vt:lpstr>
      <vt:lpstr>Georgia</vt:lpstr>
      <vt:lpstr>Times New Roman</vt:lpstr>
      <vt:lpstr>Trajan Pro</vt:lpstr>
      <vt:lpstr>Wingdings</vt:lpstr>
      <vt:lpstr>2_Office Theme</vt:lpstr>
      <vt:lpstr>1_Weißer Hintergrund</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dc:creator>
  <cp:lastModifiedBy>Meg Weiss</cp:lastModifiedBy>
  <cp:revision>176</cp:revision>
  <cp:lastPrinted>2016-05-23T13:48:12Z</cp:lastPrinted>
  <dcterms:created xsi:type="dcterms:W3CDTF">2016-02-16T19:00:42Z</dcterms:created>
  <dcterms:modified xsi:type="dcterms:W3CDTF">2016-08-05T12:34:26Z</dcterms:modified>
</cp:coreProperties>
</file>