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9" r:id="rId2"/>
  </p:sldMasterIdLst>
  <p:notesMasterIdLst>
    <p:notesMasterId r:id="rId67"/>
  </p:notesMasterIdLst>
  <p:handoutMasterIdLst>
    <p:handoutMasterId r:id="rId68"/>
  </p:handoutMasterIdLst>
  <p:sldIdLst>
    <p:sldId id="256" r:id="rId3"/>
    <p:sldId id="442" r:id="rId4"/>
    <p:sldId id="443" r:id="rId5"/>
    <p:sldId id="598" r:id="rId6"/>
    <p:sldId id="448" r:id="rId7"/>
    <p:sldId id="585" r:id="rId8"/>
    <p:sldId id="356" r:id="rId9"/>
    <p:sldId id="349" r:id="rId10"/>
    <p:sldId id="288" r:id="rId11"/>
    <p:sldId id="285" r:id="rId12"/>
    <p:sldId id="283" r:id="rId13"/>
    <p:sldId id="559" r:id="rId14"/>
    <p:sldId id="543" r:id="rId15"/>
    <p:sldId id="567" r:id="rId16"/>
    <p:sldId id="430" r:id="rId17"/>
    <p:sldId id="560" r:id="rId18"/>
    <p:sldId id="561" r:id="rId19"/>
    <p:sldId id="569" r:id="rId20"/>
    <p:sldId id="570" r:id="rId21"/>
    <p:sldId id="545" r:id="rId22"/>
    <p:sldId id="573" r:id="rId23"/>
    <p:sldId id="458" r:id="rId24"/>
    <p:sldId id="574" r:id="rId25"/>
    <p:sldId id="528" r:id="rId26"/>
    <p:sldId id="434" r:id="rId27"/>
    <p:sldId id="571" r:id="rId28"/>
    <p:sldId id="547" r:id="rId29"/>
    <p:sldId id="527" r:id="rId30"/>
    <p:sldId id="548" r:id="rId31"/>
    <p:sldId id="572" r:id="rId32"/>
    <p:sldId id="549" r:id="rId33"/>
    <p:sldId id="550" r:id="rId34"/>
    <p:sldId id="586" r:id="rId35"/>
    <p:sldId id="485" r:id="rId36"/>
    <p:sldId id="439" r:id="rId37"/>
    <p:sldId id="440" r:id="rId38"/>
    <p:sldId id="486" r:id="rId39"/>
    <p:sldId id="529" r:id="rId40"/>
    <p:sldId id="530" r:id="rId41"/>
    <p:sldId id="531" r:id="rId42"/>
    <p:sldId id="533" r:id="rId43"/>
    <p:sldId id="595" r:id="rId44"/>
    <p:sldId id="535" r:id="rId45"/>
    <p:sldId id="536" r:id="rId46"/>
    <p:sldId id="537" r:id="rId47"/>
    <p:sldId id="584" r:id="rId48"/>
    <p:sldId id="408" r:id="rId49"/>
    <p:sldId id="410" r:id="rId50"/>
    <p:sldId id="577" r:id="rId51"/>
    <p:sldId id="583" r:id="rId52"/>
    <p:sldId id="411" r:id="rId53"/>
    <p:sldId id="419" r:id="rId54"/>
    <p:sldId id="552" r:id="rId55"/>
    <p:sldId id="420" r:id="rId56"/>
    <p:sldId id="587" r:id="rId57"/>
    <p:sldId id="588" r:id="rId58"/>
    <p:sldId id="589" r:id="rId59"/>
    <p:sldId id="590" r:id="rId60"/>
    <p:sldId id="597" r:id="rId61"/>
    <p:sldId id="591" r:id="rId62"/>
    <p:sldId id="592" r:id="rId63"/>
    <p:sldId id="593" r:id="rId64"/>
    <p:sldId id="553" r:id="rId65"/>
    <p:sldId id="338" r:id="rId66"/>
  </p:sldIdLst>
  <p:sldSz cx="9144000" cy="6858000" type="screen4x3"/>
  <p:notesSz cx="6858000" cy="9247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2"/>
    <a:srgbClr val="0099CC"/>
    <a:srgbClr val="003399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4" autoAdjust="0"/>
    <p:restoredTop sz="86905" autoAdjust="0"/>
  </p:normalViewPr>
  <p:slideViewPr>
    <p:cSldViewPr>
      <p:cViewPr varScale="1">
        <p:scale>
          <a:sx n="77" d="100"/>
          <a:sy n="77" d="100"/>
        </p:scale>
        <p:origin x="19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2" y="-72"/>
      </p:cViewPr>
      <p:guideLst>
        <p:guide orient="horz" pos="291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FF50E-4B93-47A9-BDE9-0B022E3B5890}" type="doc">
      <dgm:prSet loTypeId="urn:microsoft.com/office/officeart/2005/8/layout/venn1" loCatId="relationship" qsTypeId="urn:microsoft.com/office/officeart/2005/8/quickstyle/simple1" qsCatId="simple" csTypeId="urn:microsoft.com/office/officeart/2005/8/colors/accent1_3" csCatId="accent1" phldr="1"/>
      <dgm:spPr/>
    </dgm:pt>
    <dgm:pt modelId="{8A03EF82-C8A5-4C03-B8FF-2E42CB3D0545}">
      <dgm:prSet phldrT="[Text]" custT="1"/>
      <dgm:spPr/>
      <dgm:t>
        <a:bodyPr/>
        <a:lstStyle/>
        <a:p>
          <a:r>
            <a:rPr lang="en-US" sz="1800" dirty="0" smtClean="0"/>
            <a:t>Health Plan</a:t>
          </a:r>
          <a:endParaRPr lang="en-US" sz="1800" dirty="0"/>
        </a:p>
      </dgm:t>
    </dgm:pt>
    <dgm:pt modelId="{6CB46523-D833-4C27-8249-D87B4D4C0490}" type="parTrans" cxnId="{1D6AF882-8293-411F-B70D-7AA1BE0C98BA}">
      <dgm:prSet/>
      <dgm:spPr/>
      <dgm:t>
        <a:bodyPr/>
        <a:lstStyle/>
        <a:p>
          <a:endParaRPr lang="en-US"/>
        </a:p>
      </dgm:t>
    </dgm:pt>
    <dgm:pt modelId="{6756D6EF-3BC0-4571-8F99-657C8E1B368A}" type="sibTrans" cxnId="{1D6AF882-8293-411F-B70D-7AA1BE0C98BA}">
      <dgm:prSet/>
      <dgm:spPr/>
      <dgm:t>
        <a:bodyPr/>
        <a:lstStyle/>
        <a:p>
          <a:endParaRPr lang="en-US"/>
        </a:p>
      </dgm:t>
    </dgm:pt>
    <dgm:pt modelId="{DB5590DB-3F53-4EE5-B1F4-01CFC10C38B5}">
      <dgm:prSet phldrT="[Text]" custT="1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en-US" sz="1800" dirty="0" smtClean="0"/>
            <a:t>Risk Management</a:t>
          </a:r>
          <a:endParaRPr lang="en-US" sz="1800" dirty="0"/>
        </a:p>
      </dgm:t>
    </dgm:pt>
    <dgm:pt modelId="{75D38285-A7E5-4328-AD26-C33B0E56E67F}" type="parTrans" cxnId="{F9278B1A-4048-4332-9AB5-821D05DE2004}">
      <dgm:prSet/>
      <dgm:spPr/>
      <dgm:t>
        <a:bodyPr/>
        <a:lstStyle/>
        <a:p>
          <a:endParaRPr lang="en-US"/>
        </a:p>
      </dgm:t>
    </dgm:pt>
    <dgm:pt modelId="{10D3CEA7-2AA7-445A-A6C9-44A724C87B36}" type="sibTrans" cxnId="{F9278B1A-4048-4332-9AB5-821D05DE2004}">
      <dgm:prSet/>
      <dgm:spPr/>
      <dgm:t>
        <a:bodyPr/>
        <a:lstStyle/>
        <a:p>
          <a:endParaRPr lang="en-US"/>
        </a:p>
      </dgm:t>
    </dgm:pt>
    <dgm:pt modelId="{2A6AC145-C8E5-4C8D-86F0-80E82140ED6B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800" dirty="0" smtClean="0"/>
            <a:t>Payroll</a:t>
          </a:r>
          <a:endParaRPr lang="en-US" sz="1800" dirty="0"/>
        </a:p>
      </dgm:t>
    </dgm:pt>
    <dgm:pt modelId="{ED0FC280-FAF8-4306-B2E5-D98BBBF388B6}" type="parTrans" cxnId="{510FF7BD-7977-40C1-8B35-5C5F444E4571}">
      <dgm:prSet/>
      <dgm:spPr/>
      <dgm:t>
        <a:bodyPr/>
        <a:lstStyle/>
        <a:p>
          <a:endParaRPr lang="en-US"/>
        </a:p>
      </dgm:t>
    </dgm:pt>
    <dgm:pt modelId="{C4709E4B-A3FA-4290-B7E9-D45357778297}" type="sibTrans" cxnId="{510FF7BD-7977-40C1-8B35-5C5F444E4571}">
      <dgm:prSet/>
      <dgm:spPr/>
      <dgm:t>
        <a:bodyPr/>
        <a:lstStyle/>
        <a:p>
          <a:endParaRPr lang="en-US"/>
        </a:p>
      </dgm:t>
    </dgm:pt>
    <dgm:pt modelId="{51626F14-AE6B-4626-AFAC-57EBADA8F5A7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sz="1800" dirty="0" smtClean="0"/>
            <a:t>Comp/ Benefits/HR</a:t>
          </a:r>
          <a:endParaRPr lang="en-US" sz="1800" dirty="0"/>
        </a:p>
      </dgm:t>
    </dgm:pt>
    <dgm:pt modelId="{CC242B98-492C-4A8F-8368-D88814293664}" type="parTrans" cxnId="{35F62C50-B25E-4F8F-8AED-02D7C270AFB4}">
      <dgm:prSet/>
      <dgm:spPr/>
      <dgm:t>
        <a:bodyPr/>
        <a:lstStyle/>
        <a:p>
          <a:endParaRPr lang="en-US"/>
        </a:p>
      </dgm:t>
    </dgm:pt>
    <dgm:pt modelId="{9F5EB0E5-1581-4180-B223-6A1D3CC646FA}" type="sibTrans" cxnId="{35F62C50-B25E-4F8F-8AED-02D7C270AFB4}">
      <dgm:prSet/>
      <dgm:spPr/>
      <dgm:t>
        <a:bodyPr/>
        <a:lstStyle/>
        <a:p>
          <a:endParaRPr lang="en-US"/>
        </a:p>
      </dgm:t>
    </dgm:pt>
    <dgm:pt modelId="{732C3D12-980D-4568-85A8-E1D9C1325F11}">
      <dgm:prSet phldrT="[Text]" custT="1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en-US" sz="1800" dirty="0" smtClean="0"/>
            <a:t>Legal</a:t>
          </a:r>
          <a:endParaRPr lang="en-US" sz="1800" dirty="0"/>
        </a:p>
      </dgm:t>
    </dgm:pt>
    <dgm:pt modelId="{7EC2D50A-8D62-40DD-B22D-B757745DDDDA}" type="parTrans" cxnId="{B313116E-3B51-4111-942D-7087A0632958}">
      <dgm:prSet/>
      <dgm:spPr/>
      <dgm:t>
        <a:bodyPr/>
        <a:lstStyle/>
        <a:p>
          <a:endParaRPr lang="en-US"/>
        </a:p>
      </dgm:t>
    </dgm:pt>
    <dgm:pt modelId="{7A96048C-CAA4-487F-9196-7FACFE4A8A7F}" type="sibTrans" cxnId="{B313116E-3B51-4111-942D-7087A0632958}">
      <dgm:prSet/>
      <dgm:spPr/>
      <dgm:t>
        <a:bodyPr/>
        <a:lstStyle/>
        <a:p>
          <a:endParaRPr lang="en-US"/>
        </a:p>
      </dgm:t>
    </dgm:pt>
    <dgm:pt modelId="{530EE572-BD72-4F75-B970-498AAB3041CC}" type="pres">
      <dgm:prSet presAssocID="{C30FF50E-4B93-47A9-BDE9-0B022E3B5890}" presName="compositeShape" presStyleCnt="0">
        <dgm:presLayoutVars>
          <dgm:chMax val="7"/>
          <dgm:dir/>
          <dgm:resizeHandles val="exact"/>
        </dgm:presLayoutVars>
      </dgm:prSet>
      <dgm:spPr/>
    </dgm:pt>
    <dgm:pt modelId="{BAEFB2CD-5A44-413C-A2FB-8BEBA427454F}" type="pres">
      <dgm:prSet presAssocID="{8A03EF82-C8A5-4C03-B8FF-2E42CB3D0545}" presName="circ1" presStyleLbl="vennNode1" presStyleIdx="0" presStyleCnt="5" custScaleX="140189" custScaleY="144898" custLinFactNeighborX="-8870" custLinFactNeighborY="24223"/>
      <dgm:spPr/>
      <dgm:t>
        <a:bodyPr/>
        <a:lstStyle/>
        <a:p>
          <a:endParaRPr lang="en-US"/>
        </a:p>
      </dgm:t>
    </dgm:pt>
    <dgm:pt modelId="{521082BF-A89E-416C-A8CD-982211B5F44F}" type="pres">
      <dgm:prSet presAssocID="{8A03EF82-C8A5-4C03-B8FF-2E42CB3D0545}" presName="circ1Tx" presStyleLbl="revTx" presStyleIdx="0" presStyleCnt="0" custLinFactY="82371" custLinFactNeighborX="-737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A89E9-62EC-40A2-A9A5-F708BB5F6522}" type="pres">
      <dgm:prSet presAssocID="{DB5590DB-3F53-4EE5-B1F4-01CFC10C38B5}" presName="circ2" presStyleLbl="vennNode1" presStyleIdx="1" presStyleCnt="5" custLinFactNeighborX="35508" custLinFactNeighborY="-57252"/>
      <dgm:spPr>
        <a:blipFill rotWithShape="0">
          <a:blip xmlns:r="http://schemas.openxmlformats.org/officeDocument/2006/relationships" r:embed="rId1">
            <a:duotone>
              <a:schemeClr val="accent1">
                <a:alpha val="50000"/>
                <a:hueOff val="126716"/>
                <a:satOff val="-1590"/>
                <a:lumOff val="8521"/>
                <a:alphaOff val="0"/>
                <a:shade val="20000"/>
                <a:satMod val="200000"/>
              </a:schemeClr>
              <a:schemeClr val="accent1">
                <a:alpha val="50000"/>
                <a:hueOff val="126716"/>
                <a:satOff val="-1590"/>
                <a:lumOff val="8521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1BD8DF2-EE0F-4D4B-9686-58100AF5589B}" type="pres">
      <dgm:prSet presAssocID="{DB5590DB-3F53-4EE5-B1F4-01CFC10C38B5}" presName="circ2Tx" presStyleLbl="revTx" presStyleIdx="0" presStyleCnt="0" custLinFactNeighborX="-69665" custLinFactNeighborY="-37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4C005-EE29-431F-B874-0CA2858EA509}" type="pres">
      <dgm:prSet presAssocID="{732C3D12-980D-4568-85A8-E1D9C1325F11}" presName="circ3" presStyleLbl="vennNode1" presStyleIdx="2" presStyleCnt="5" custLinFactNeighborX="47124" custLinFactNeighborY="1852"/>
      <dgm:spPr/>
    </dgm:pt>
    <dgm:pt modelId="{3244D5E4-B816-4B09-A90D-DF8A9E706A28}" type="pres">
      <dgm:prSet presAssocID="{732C3D12-980D-4568-85A8-E1D9C1325F11}" presName="circ3Tx" presStyleLbl="revTx" presStyleIdx="0" presStyleCnt="0" custScaleX="70244" custLinFactNeighborX="-51045" custLinFactNeighborY="-52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EE701-3642-4AE6-BDC4-4FD05A776A70}" type="pres">
      <dgm:prSet presAssocID="{2A6AC145-C8E5-4C8D-86F0-80E82140ED6B}" presName="circ4" presStyleLbl="vennNode1" presStyleIdx="3" presStyleCnt="5" custLinFactNeighborX="-68081" custLinFactNeighborY="3421"/>
      <dgm:spPr>
        <a:blipFill rotWithShape="0">
          <a:blip xmlns:r="http://schemas.openxmlformats.org/officeDocument/2006/relationships" r:embed="rId2">
            <a:duotone>
              <a:schemeClr val="accent1">
                <a:alpha val="50000"/>
                <a:hueOff val="380149"/>
                <a:satOff val="-4771"/>
                <a:lumOff val="25564"/>
                <a:alphaOff val="0"/>
                <a:shade val="20000"/>
                <a:satMod val="200000"/>
              </a:schemeClr>
              <a:schemeClr val="accent1">
                <a:alpha val="50000"/>
                <a:hueOff val="380149"/>
                <a:satOff val="-4771"/>
                <a:lumOff val="25564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8803608-D8E5-4DE0-B182-5F230CA6B6D2}" type="pres">
      <dgm:prSet presAssocID="{2A6AC145-C8E5-4C8D-86F0-80E82140ED6B}" presName="circ4Tx" presStyleLbl="revTx" presStyleIdx="0" presStyleCnt="0" custLinFactNeighborX="29374" custLinFactNeighborY="-52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CE73C-926B-4977-ACE2-02F8DE1B2184}" type="pres">
      <dgm:prSet presAssocID="{51626F14-AE6B-4626-AFAC-57EBADA8F5A7}" presName="circ5" presStyleLbl="vennNode1" presStyleIdx="4" presStyleCnt="5" custScaleX="111205" custScaleY="100001" custLinFactNeighborX="-47645" custLinFactNeighborY="-58821"/>
      <dgm:spPr>
        <a:blipFill rotWithShape="0">
          <a:blip xmlns:r="http://schemas.openxmlformats.org/officeDocument/2006/relationships" r:embed="rId3">
            <a:duotone>
              <a:schemeClr val="accent1">
                <a:alpha val="50000"/>
                <a:hueOff val="506865"/>
                <a:satOff val="-6361"/>
                <a:lumOff val="34085"/>
                <a:alphaOff val="0"/>
                <a:shade val="20000"/>
                <a:satMod val="200000"/>
              </a:schemeClr>
              <a:schemeClr val="accent1">
                <a:alpha val="50000"/>
                <a:hueOff val="506865"/>
                <a:satOff val="-6361"/>
                <a:lumOff val="34085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57074C4-A59F-4072-BE10-6C8A5F708EFC}" type="pres">
      <dgm:prSet presAssocID="{51626F14-AE6B-4626-AFAC-57EBADA8F5A7}" presName="circ5Tx" presStyleLbl="revTx" presStyleIdx="0" presStyleCnt="0" custLinFactNeighborX="56267" custLinFactNeighborY="-37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606EEA-CDD4-4DB4-BE66-857C8806A61E}" type="presOf" srcId="{8A03EF82-C8A5-4C03-B8FF-2E42CB3D0545}" destId="{521082BF-A89E-416C-A8CD-982211B5F44F}" srcOrd="0" destOrd="0" presId="urn:microsoft.com/office/officeart/2005/8/layout/venn1"/>
    <dgm:cxn modelId="{B313116E-3B51-4111-942D-7087A0632958}" srcId="{C30FF50E-4B93-47A9-BDE9-0B022E3B5890}" destId="{732C3D12-980D-4568-85A8-E1D9C1325F11}" srcOrd="2" destOrd="0" parTransId="{7EC2D50A-8D62-40DD-B22D-B757745DDDDA}" sibTransId="{7A96048C-CAA4-487F-9196-7FACFE4A8A7F}"/>
    <dgm:cxn modelId="{510FF7BD-7977-40C1-8B35-5C5F444E4571}" srcId="{C30FF50E-4B93-47A9-BDE9-0B022E3B5890}" destId="{2A6AC145-C8E5-4C8D-86F0-80E82140ED6B}" srcOrd="3" destOrd="0" parTransId="{ED0FC280-FAF8-4306-B2E5-D98BBBF388B6}" sibTransId="{C4709E4B-A3FA-4290-B7E9-D45357778297}"/>
    <dgm:cxn modelId="{44504676-DFF5-4061-9664-1EAAA4CB1213}" type="presOf" srcId="{2A6AC145-C8E5-4C8D-86F0-80E82140ED6B}" destId="{38803608-D8E5-4DE0-B182-5F230CA6B6D2}" srcOrd="0" destOrd="0" presId="urn:microsoft.com/office/officeart/2005/8/layout/venn1"/>
    <dgm:cxn modelId="{DE085758-8ADC-4337-9A12-EC22DE1600E0}" type="presOf" srcId="{51626F14-AE6B-4626-AFAC-57EBADA8F5A7}" destId="{B57074C4-A59F-4072-BE10-6C8A5F708EFC}" srcOrd="0" destOrd="0" presId="urn:microsoft.com/office/officeart/2005/8/layout/venn1"/>
    <dgm:cxn modelId="{F9278B1A-4048-4332-9AB5-821D05DE2004}" srcId="{C30FF50E-4B93-47A9-BDE9-0B022E3B5890}" destId="{DB5590DB-3F53-4EE5-B1F4-01CFC10C38B5}" srcOrd="1" destOrd="0" parTransId="{75D38285-A7E5-4328-AD26-C33B0E56E67F}" sibTransId="{10D3CEA7-2AA7-445A-A6C9-44A724C87B36}"/>
    <dgm:cxn modelId="{2F3CD5CB-C700-42C5-8E3D-B74AA84DF3FD}" type="presOf" srcId="{DB5590DB-3F53-4EE5-B1F4-01CFC10C38B5}" destId="{81BD8DF2-EE0F-4D4B-9686-58100AF5589B}" srcOrd="0" destOrd="0" presId="urn:microsoft.com/office/officeart/2005/8/layout/venn1"/>
    <dgm:cxn modelId="{329F9281-3FE5-41F0-931B-B8EB94FB5F80}" type="presOf" srcId="{732C3D12-980D-4568-85A8-E1D9C1325F11}" destId="{3244D5E4-B816-4B09-A90D-DF8A9E706A28}" srcOrd="0" destOrd="0" presId="urn:microsoft.com/office/officeart/2005/8/layout/venn1"/>
    <dgm:cxn modelId="{35F62C50-B25E-4F8F-8AED-02D7C270AFB4}" srcId="{C30FF50E-4B93-47A9-BDE9-0B022E3B5890}" destId="{51626F14-AE6B-4626-AFAC-57EBADA8F5A7}" srcOrd="4" destOrd="0" parTransId="{CC242B98-492C-4A8F-8368-D88814293664}" sibTransId="{9F5EB0E5-1581-4180-B223-6A1D3CC646FA}"/>
    <dgm:cxn modelId="{427F1BC9-B5BF-4792-93CE-7CDC2085AA09}" type="presOf" srcId="{C30FF50E-4B93-47A9-BDE9-0B022E3B5890}" destId="{530EE572-BD72-4F75-B970-498AAB3041CC}" srcOrd="0" destOrd="0" presId="urn:microsoft.com/office/officeart/2005/8/layout/venn1"/>
    <dgm:cxn modelId="{1D6AF882-8293-411F-B70D-7AA1BE0C98BA}" srcId="{C30FF50E-4B93-47A9-BDE9-0B022E3B5890}" destId="{8A03EF82-C8A5-4C03-B8FF-2E42CB3D0545}" srcOrd="0" destOrd="0" parTransId="{6CB46523-D833-4C27-8249-D87B4D4C0490}" sibTransId="{6756D6EF-3BC0-4571-8F99-657C8E1B368A}"/>
    <dgm:cxn modelId="{8242A9EC-2266-44AB-9E02-D9FED5A875DA}" type="presParOf" srcId="{530EE572-BD72-4F75-B970-498AAB3041CC}" destId="{BAEFB2CD-5A44-413C-A2FB-8BEBA427454F}" srcOrd="0" destOrd="0" presId="urn:microsoft.com/office/officeart/2005/8/layout/venn1"/>
    <dgm:cxn modelId="{CA8B43F6-1A36-4DA5-A97B-51830BD9A623}" type="presParOf" srcId="{530EE572-BD72-4F75-B970-498AAB3041CC}" destId="{521082BF-A89E-416C-A8CD-982211B5F44F}" srcOrd="1" destOrd="0" presId="urn:microsoft.com/office/officeart/2005/8/layout/venn1"/>
    <dgm:cxn modelId="{92C6927D-8DF8-42CD-836E-C5397F81DFA5}" type="presParOf" srcId="{530EE572-BD72-4F75-B970-498AAB3041CC}" destId="{A05A89E9-62EC-40A2-A9A5-F708BB5F6522}" srcOrd="2" destOrd="0" presId="urn:microsoft.com/office/officeart/2005/8/layout/venn1"/>
    <dgm:cxn modelId="{7C9AA10A-DBB2-495E-BCFB-7B61D0F1A08E}" type="presParOf" srcId="{530EE572-BD72-4F75-B970-498AAB3041CC}" destId="{81BD8DF2-EE0F-4D4B-9686-58100AF5589B}" srcOrd="3" destOrd="0" presId="urn:microsoft.com/office/officeart/2005/8/layout/venn1"/>
    <dgm:cxn modelId="{2414C474-9E51-4CD5-BD08-A12FE58D2CB9}" type="presParOf" srcId="{530EE572-BD72-4F75-B970-498AAB3041CC}" destId="{6DD4C005-EE29-431F-B874-0CA2858EA509}" srcOrd="4" destOrd="0" presId="urn:microsoft.com/office/officeart/2005/8/layout/venn1"/>
    <dgm:cxn modelId="{7115BF71-90FE-4E80-97C3-E3C4354D1A36}" type="presParOf" srcId="{530EE572-BD72-4F75-B970-498AAB3041CC}" destId="{3244D5E4-B816-4B09-A90D-DF8A9E706A28}" srcOrd="5" destOrd="0" presId="urn:microsoft.com/office/officeart/2005/8/layout/venn1"/>
    <dgm:cxn modelId="{DCD25A06-0102-42D2-8E2F-17D458DCD33F}" type="presParOf" srcId="{530EE572-BD72-4F75-B970-498AAB3041CC}" destId="{D31EE701-3642-4AE6-BDC4-4FD05A776A70}" srcOrd="6" destOrd="0" presId="urn:microsoft.com/office/officeart/2005/8/layout/venn1"/>
    <dgm:cxn modelId="{456B80A8-C9A4-4524-B080-8C2080542A21}" type="presParOf" srcId="{530EE572-BD72-4F75-B970-498AAB3041CC}" destId="{38803608-D8E5-4DE0-B182-5F230CA6B6D2}" srcOrd="7" destOrd="0" presId="urn:microsoft.com/office/officeart/2005/8/layout/venn1"/>
    <dgm:cxn modelId="{859D8863-96D2-43D6-86CC-4C208AF1E79E}" type="presParOf" srcId="{530EE572-BD72-4F75-B970-498AAB3041CC}" destId="{44ECE73C-926B-4977-ACE2-02F8DE1B2184}" srcOrd="8" destOrd="0" presId="urn:microsoft.com/office/officeart/2005/8/layout/venn1"/>
    <dgm:cxn modelId="{7653D960-F191-407F-96B5-F3973F60959E}" type="presParOf" srcId="{530EE572-BD72-4F75-B970-498AAB3041CC}" destId="{B57074C4-A59F-4072-BE10-6C8A5F708EFC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CDF6E-B748-4941-A84F-0D92E7BA514F}" type="doc">
      <dgm:prSet loTypeId="urn:microsoft.com/office/officeart/2005/8/layout/radial5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0D5D0A-1E10-45AC-AED4-BB0E8570190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Identifying Information</a:t>
          </a:r>
          <a:endParaRPr lang="en-US" dirty="0">
            <a:solidFill>
              <a:schemeClr val="bg2"/>
            </a:solidFill>
          </a:endParaRPr>
        </a:p>
      </dgm:t>
    </dgm:pt>
    <dgm:pt modelId="{ED9A2D14-7555-4C06-AA3A-B9174F7FEEC5}" type="parTrans" cxnId="{16EDD0ED-8493-40EE-89E6-E7D7426ACF47}">
      <dgm:prSet/>
      <dgm:spPr/>
      <dgm:t>
        <a:bodyPr/>
        <a:lstStyle/>
        <a:p>
          <a:endParaRPr lang="en-US"/>
        </a:p>
      </dgm:t>
    </dgm:pt>
    <dgm:pt modelId="{CB76D2BD-CDE8-4212-8D0A-EC61021DC764}" type="sibTrans" cxnId="{16EDD0ED-8493-40EE-89E6-E7D7426ACF47}">
      <dgm:prSet/>
      <dgm:spPr/>
      <dgm:t>
        <a:bodyPr/>
        <a:lstStyle/>
        <a:p>
          <a:endParaRPr lang="en-US"/>
        </a:p>
      </dgm:t>
    </dgm:pt>
    <dgm:pt modelId="{60D7D230-2FDE-40CF-905D-BBE5CACFE07C}">
      <dgm:prSet phldrT="[Text]"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Name</a:t>
          </a:r>
          <a:endParaRPr lang="en-US" dirty="0">
            <a:solidFill>
              <a:schemeClr val="bg2"/>
            </a:solidFill>
          </a:endParaRPr>
        </a:p>
      </dgm:t>
    </dgm:pt>
    <dgm:pt modelId="{1D2E44FB-CE92-4A44-80C5-789FFFA870EB}" type="parTrans" cxnId="{78FC1D50-D11B-4D1F-BF66-30E3EBBC3049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4A73A7BA-797C-4FAC-8AFA-0A33982C09C8}" type="sibTrans" cxnId="{78FC1D50-D11B-4D1F-BF66-30E3EBBC3049}">
      <dgm:prSet/>
      <dgm:spPr/>
      <dgm:t>
        <a:bodyPr/>
        <a:lstStyle/>
        <a:p>
          <a:endParaRPr lang="en-US"/>
        </a:p>
      </dgm:t>
    </dgm:pt>
    <dgm:pt modelId="{41F42279-89AB-444A-87FF-3382EE3AD2E8}">
      <dgm:prSet phldrT="[Text]"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SSN</a:t>
          </a:r>
          <a:endParaRPr lang="en-US" dirty="0">
            <a:solidFill>
              <a:schemeClr val="bg2"/>
            </a:solidFill>
          </a:endParaRPr>
        </a:p>
      </dgm:t>
    </dgm:pt>
    <dgm:pt modelId="{7127C610-E3A5-4A96-8EC1-C35EE091B0E5}" type="parTrans" cxnId="{F319BECD-9A10-4AE9-A1EA-002733493AF3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7A112D6D-A578-4312-991F-D66C9ECB366D}" type="sibTrans" cxnId="{F319BECD-9A10-4AE9-A1EA-002733493AF3}">
      <dgm:prSet/>
      <dgm:spPr/>
      <dgm:t>
        <a:bodyPr/>
        <a:lstStyle/>
        <a:p>
          <a:endParaRPr lang="en-US"/>
        </a:p>
      </dgm:t>
    </dgm:pt>
    <dgm:pt modelId="{77365303-1BC8-4606-B322-A5B75E6D9359}">
      <dgm:prSet phldrT="[Text]"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Address</a:t>
          </a:r>
          <a:endParaRPr lang="en-US" dirty="0">
            <a:solidFill>
              <a:schemeClr val="bg2"/>
            </a:solidFill>
          </a:endParaRPr>
        </a:p>
      </dgm:t>
    </dgm:pt>
    <dgm:pt modelId="{9F8C1CF7-1DF9-4A67-A02F-1C04BFF54F7D}" type="parTrans" cxnId="{51DE9F25-640A-456D-97B2-BD7D6F747828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9335E81A-D20B-410D-8169-55650D0D28C7}" type="sibTrans" cxnId="{51DE9F25-640A-456D-97B2-BD7D6F747828}">
      <dgm:prSet/>
      <dgm:spPr/>
      <dgm:t>
        <a:bodyPr/>
        <a:lstStyle/>
        <a:p>
          <a:endParaRPr lang="en-US"/>
        </a:p>
      </dgm:t>
    </dgm:pt>
    <dgm:pt modelId="{14B28CA6-3513-4E67-BC0D-14122AB052FC}">
      <dgm:prSet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Phone #</a:t>
          </a:r>
          <a:endParaRPr lang="en-US" dirty="0">
            <a:solidFill>
              <a:schemeClr val="bg2"/>
            </a:solidFill>
          </a:endParaRPr>
        </a:p>
      </dgm:t>
    </dgm:pt>
    <dgm:pt modelId="{CAA986D6-648C-43CD-A5D4-1F31AD6C4895}" type="parTrans" cxnId="{3BFB104C-B4FE-4FF8-920B-F64640D7F16A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02038BA8-B34F-4CBB-85C7-267766966C70}" type="sibTrans" cxnId="{3BFB104C-B4FE-4FF8-920B-F64640D7F16A}">
      <dgm:prSet/>
      <dgm:spPr/>
      <dgm:t>
        <a:bodyPr/>
        <a:lstStyle/>
        <a:p>
          <a:endParaRPr lang="en-US"/>
        </a:p>
      </dgm:t>
    </dgm:pt>
    <dgm:pt modelId="{5E198D93-7367-458E-B8AA-E50EFF87A275}">
      <dgm:prSet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Biometric Identifiers</a:t>
          </a:r>
          <a:endParaRPr lang="en-US" dirty="0">
            <a:solidFill>
              <a:schemeClr val="bg2"/>
            </a:solidFill>
          </a:endParaRPr>
        </a:p>
      </dgm:t>
    </dgm:pt>
    <dgm:pt modelId="{9A9F641E-1ADE-442A-AD2D-13102F4057FE}" type="parTrans" cxnId="{9F61E01B-F663-4068-92B1-AB3E0CA67BE4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9099B8E2-93EA-4AB8-9BA7-95F52554FB22}" type="sibTrans" cxnId="{9F61E01B-F663-4068-92B1-AB3E0CA67BE4}">
      <dgm:prSet/>
      <dgm:spPr/>
      <dgm:t>
        <a:bodyPr/>
        <a:lstStyle/>
        <a:p>
          <a:endParaRPr lang="en-US"/>
        </a:p>
      </dgm:t>
    </dgm:pt>
    <dgm:pt modelId="{77AFE975-6FE8-4DAE-8F59-804247A4850E}">
      <dgm:prSet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Medical records #s</a:t>
          </a:r>
          <a:endParaRPr lang="en-US" dirty="0">
            <a:solidFill>
              <a:schemeClr val="bg2"/>
            </a:solidFill>
          </a:endParaRPr>
        </a:p>
      </dgm:t>
    </dgm:pt>
    <dgm:pt modelId="{6F5CD300-7EA0-4C4B-B530-DE23F0B67032}" type="parTrans" cxnId="{62533638-1810-4AAC-9C34-10F846E68EDF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96D532EB-B6A3-4624-9661-2303024C866D}" type="sibTrans" cxnId="{62533638-1810-4AAC-9C34-10F846E68EDF}">
      <dgm:prSet/>
      <dgm:spPr/>
      <dgm:t>
        <a:bodyPr/>
        <a:lstStyle/>
        <a:p>
          <a:endParaRPr lang="en-US"/>
        </a:p>
      </dgm:t>
    </dgm:pt>
    <dgm:pt modelId="{ABE18686-5046-438A-B211-0067B3B7C1F9}">
      <dgm:prSet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Email Address</a:t>
          </a:r>
          <a:endParaRPr lang="en-US" dirty="0">
            <a:solidFill>
              <a:schemeClr val="bg2"/>
            </a:solidFill>
          </a:endParaRPr>
        </a:p>
      </dgm:t>
    </dgm:pt>
    <dgm:pt modelId="{85DF977B-BD87-4223-9019-466207805783}" type="parTrans" cxnId="{0E635A20-7CC0-4C90-8F68-E4F42655326D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9588D63A-36D4-4179-A75A-9503A78C2575}" type="sibTrans" cxnId="{0E635A20-7CC0-4C90-8F68-E4F42655326D}">
      <dgm:prSet/>
      <dgm:spPr/>
      <dgm:t>
        <a:bodyPr/>
        <a:lstStyle/>
        <a:p>
          <a:endParaRPr lang="en-US"/>
        </a:p>
      </dgm:t>
    </dgm:pt>
    <dgm:pt modelId="{04DCEAD4-4C63-4F04-B5D5-C2F2736131FD}">
      <dgm:prSet/>
      <dgm:spPr>
        <a:solidFill>
          <a:srgbClr val="004992"/>
        </a:solidFill>
      </dgm:spPr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Dates (birth, admission, discharge) </a:t>
          </a:r>
          <a:endParaRPr lang="en-US" dirty="0">
            <a:solidFill>
              <a:schemeClr val="bg2"/>
            </a:solidFill>
          </a:endParaRPr>
        </a:p>
      </dgm:t>
    </dgm:pt>
    <dgm:pt modelId="{C1230510-A66B-42FA-9D3F-4D5533E2869B}" type="parTrans" cxnId="{FCA4A376-8AFB-40A3-807D-A3BD00874F00}">
      <dgm:prSet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07C1482F-C669-4ACD-89E9-A58B14BEDC20}" type="sibTrans" cxnId="{FCA4A376-8AFB-40A3-807D-A3BD00874F00}">
      <dgm:prSet/>
      <dgm:spPr/>
      <dgm:t>
        <a:bodyPr/>
        <a:lstStyle/>
        <a:p>
          <a:endParaRPr lang="en-US"/>
        </a:p>
      </dgm:t>
    </dgm:pt>
    <dgm:pt modelId="{491A13A0-D9D2-4192-8665-9750A7CECE5B}" type="pres">
      <dgm:prSet presAssocID="{049CDF6E-B748-4941-A84F-0D92E7BA514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B5D3B5-5920-4E7C-A8BC-571EA99A4100}" type="pres">
      <dgm:prSet presAssocID="{4D0D5D0A-1E10-45AC-AED4-BB0E8570190B}" presName="centerShape" presStyleLbl="node0" presStyleIdx="0" presStyleCnt="1"/>
      <dgm:spPr/>
      <dgm:t>
        <a:bodyPr/>
        <a:lstStyle/>
        <a:p>
          <a:endParaRPr lang="en-US"/>
        </a:p>
      </dgm:t>
    </dgm:pt>
    <dgm:pt modelId="{74477C8C-6676-484A-8F5B-118245F87526}" type="pres">
      <dgm:prSet presAssocID="{1D2E44FB-CE92-4A44-80C5-789FFFA870EB}" presName="parTrans" presStyleLbl="sibTrans2D1" presStyleIdx="0" presStyleCnt="8" custLinFactNeighborX="11896" custLinFactNeighborY="5971"/>
      <dgm:spPr/>
      <dgm:t>
        <a:bodyPr/>
        <a:lstStyle/>
        <a:p>
          <a:endParaRPr lang="en-US"/>
        </a:p>
      </dgm:t>
    </dgm:pt>
    <dgm:pt modelId="{70A93AEB-4B4D-4B59-8BE7-10BE07CC9BD9}" type="pres">
      <dgm:prSet presAssocID="{1D2E44FB-CE92-4A44-80C5-789FFFA870E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21189B6-4E70-4176-A075-6AF81D620B0A}" type="pres">
      <dgm:prSet presAssocID="{60D7D230-2FDE-40CF-905D-BBE5CACFE07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EC4F8-1FF2-4CC0-906F-7186633E2040}" type="pres">
      <dgm:prSet presAssocID="{7127C610-E3A5-4A96-8EC1-C35EE091B0E5}" presName="parTrans" presStyleLbl="sibTrans2D1" presStyleIdx="1" presStyleCnt="8"/>
      <dgm:spPr/>
      <dgm:t>
        <a:bodyPr/>
        <a:lstStyle/>
        <a:p>
          <a:endParaRPr lang="en-US"/>
        </a:p>
      </dgm:t>
    </dgm:pt>
    <dgm:pt modelId="{A713CAA4-04F4-4FF9-B434-CC79968E5FA3}" type="pres">
      <dgm:prSet presAssocID="{7127C610-E3A5-4A96-8EC1-C35EE091B0E5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9512E24-6433-4080-80F2-91A440F2E940}" type="pres">
      <dgm:prSet presAssocID="{41F42279-89AB-444A-87FF-3382EE3AD2E8}" presName="node" presStyleLbl="node1" presStyleIdx="1" presStyleCnt="8" custRadScaleRad="178257" custRadScaleInc="69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14E8D-B882-49DB-BA0E-32BB5CF6E8E2}" type="pres">
      <dgm:prSet presAssocID="{9F8C1CF7-1DF9-4A67-A02F-1C04BFF54F7D}" presName="parTrans" presStyleLbl="sibTrans2D1" presStyleIdx="2" presStyleCnt="8"/>
      <dgm:spPr/>
      <dgm:t>
        <a:bodyPr/>
        <a:lstStyle/>
        <a:p>
          <a:endParaRPr lang="en-US"/>
        </a:p>
      </dgm:t>
    </dgm:pt>
    <dgm:pt modelId="{F67484C6-4F7D-412E-9D61-3DEE66176804}" type="pres">
      <dgm:prSet presAssocID="{9F8C1CF7-1DF9-4A67-A02F-1C04BFF54F7D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2308AE5-64CF-4AB7-86A8-55EC9599B0E8}" type="pres">
      <dgm:prSet presAssocID="{77365303-1BC8-4606-B322-A5B75E6D9359}" presName="node" presStyleLbl="node1" presStyleIdx="2" presStyleCnt="8" custRadScaleRad="168914" custRadScaleInc="-9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FE5FF-0F3C-4D2C-B1D0-335C62C43BE2}" type="pres">
      <dgm:prSet presAssocID="{CAA986D6-648C-43CD-A5D4-1F31AD6C4895}" presName="parTrans" presStyleLbl="sibTrans2D1" presStyleIdx="3" presStyleCnt="8"/>
      <dgm:spPr/>
      <dgm:t>
        <a:bodyPr/>
        <a:lstStyle/>
        <a:p>
          <a:endParaRPr lang="en-US"/>
        </a:p>
      </dgm:t>
    </dgm:pt>
    <dgm:pt modelId="{C0B767B7-C0F6-40EC-83F1-27CCA25060EC}" type="pres">
      <dgm:prSet presAssocID="{CAA986D6-648C-43CD-A5D4-1F31AD6C4895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B51B05A-B63D-4154-83B4-CFBC76E7DAD9}" type="pres">
      <dgm:prSet presAssocID="{14B28CA6-3513-4E67-BC0D-14122AB052FC}" presName="node" presStyleLbl="node1" presStyleIdx="3" presStyleCnt="8" custRadScaleRad="148174" custRadScaleInc="-3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77FC6-7B94-46F3-85B7-CC88C4558FC8}" type="pres">
      <dgm:prSet presAssocID="{9A9F641E-1ADE-442A-AD2D-13102F4057FE}" presName="parTrans" presStyleLbl="sibTrans2D1" presStyleIdx="4" presStyleCnt="8" custLinFactNeighborX="11896" custLinFactNeighborY="-1953"/>
      <dgm:spPr/>
      <dgm:t>
        <a:bodyPr/>
        <a:lstStyle/>
        <a:p>
          <a:endParaRPr lang="en-US"/>
        </a:p>
      </dgm:t>
    </dgm:pt>
    <dgm:pt modelId="{64EDD95F-D37A-474F-8619-B7B4451E9D23}" type="pres">
      <dgm:prSet presAssocID="{9A9F641E-1ADE-442A-AD2D-13102F4057FE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09AF0E5F-0C4E-401F-8C9F-94686A8A32A9}" type="pres">
      <dgm:prSet presAssocID="{5E198D93-7367-458E-B8AA-E50EFF87A27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6B1A2-0C35-4675-BB27-863E92D991FD}" type="pres">
      <dgm:prSet presAssocID="{6F5CD300-7EA0-4C4B-B530-DE23F0B67032}" presName="parTrans" presStyleLbl="sibTrans2D1" presStyleIdx="5" presStyleCnt="8" custLinFactNeighborX="11363" custLinFactNeighborY="-1953"/>
      <dgm:spPr/>
      <dgm:t>
        <a:bodyPr/>
        <a:lstStyle/>
        <a:p>
          <a:endParaRPr lang="en-US"/>
        </a:p>
      </dgm:t>
    </dgm:pt>
    <dgm:pt modelId="{4909BC93-45B6-4E7D-B2F4-691BF7D54558}" type="pres">
      <dgm:prSet presAssocID="{6F5CD300-7EA0-4C4B-B530-DE23F0B67032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97943AB-B871-4BE3-AFA0-3D836A184F07}" type="pres">
      <dgm:prSet presAssocID="{77AFE975-6FE8-4DAE-8F59-804247A4850E}" presName="node" presStyleLbl="node1" presStyleIdx="5" presStyleCnt="8" custRadScaleRad="174233" custRadScaleInc="65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42476-D6DE-48AB-8DE1-7D91648C0BC2}" type="pres">
      <dgm:prSet presAssocID="{85DF977B-BD87-4223-9019-466207805783}" presName="parTrans" presStyleLbl="sibTrans2D1" presStyleIdx="6" presStyleCnt="8" custLinFactNeighborX="11459" custLinFactNeighborY="-1953"/>
      <dgm:spPr/>
      <dgm:t>
        <a:bodyPr/>
        <a:lstStyle/>
        <a:p>
          <a:endParaRPr lang="en-US"/>
        </a:p>
      </dgm:t>
    </dgm:pt>
    <dgm:pt modelId="{AFA377D9-154A-4511-93A8-CAD1888F1A27}" type="pres">
      <dgm:prSet presAssocID="{85DF977B-BD87-4223-9019-466207805783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EB5F3009-D298-43CA-9D36-5E70FAE9F950}" type="pres">
      <dgm:prSet presAssocID="{ABE18686-5046-438A-B211-0067B3B7C1F9}" presName="node" presStyleLbl="node1" presStyleIdx="6" presStyleCnt="8" custRadScaleRad="173301" custRadScaleInc="162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E57E7-C810-4BBB-9FC4-F82845115051}" type="pres">
      <dgm:prSet presAssocID="{C1230510-A66B-42FA-9D3F-4D5533E2869B}" presName="parTrans" presStyleLbl="sibTrans2D1" presStyleIdx="7" presStyleCnt="8" custLinFactNeighborX="11947" custLinFactNeighborY="-1953"/>
      <dgm:spPr/>
      <dgm:t>
        <a:bodyPr/>
        <a:lstStyle/>
        <a:p>
          <a:endParaRPr lang="en-US"/>
        </a:p>
      </dgm:t>
    </dgm:pt>
    <dgm:pt modelId="{20B35B47-2672-4872-93BF-DAEEF591BF32}" type="pres">
      <dgm:prSet presAssocID="{C1230510-A66B-42FA-9D3F-4D5533E2869B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C7734115-486B-46A2-B90F-5839E05EDECA}" type="pres">
      <dgm:prSet presAssocID="{04DCEAD4-4C63-4F04-B5D5-C2F2736131FD}" presName="node" presStyleLbl="node1" presStyleIdx="7" presStyleCnt="8" custRadScaleRad="168760" custRadScaleInc="-53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2AE57-21CC-4AF6-BE75-04B3A3EBD24B}" type="presOf" srcId="{5E198D93-7367-458E-B8AA-E50EFF87A275}" destId="{09AF0E5F-0C4E-401F-8C9F-94686A8A32A9}" srcOrd="0" destOrd="0" presId="urn:microsoft.com/office/officeart/2005/8/layout/radial5"/>
    <dgm:cxn modelId="{3FDFCA7F-49F0-45BB-9493-65C0E134233B}" type="presOf" srcId="{9A9F641E-1ADE-442A-AD2D-13102F4057FE}" destId="{5DC77FC6-7B94-46F3-85B7-CC88C4558FC8}" srcOrd="0" destOrd="0" presId="urn:microsoft.com/office/officeart/2005/8/layout/radial5"/>
    <dgm:cxn modelId="{9F61E01B-F663-4068-92B1-AB3E0CA67BE4}" srcId="{4D0D5D0A-1E10-45AC-AED4-BB0E8570190B}" destId="{5E198D93-7367-458E-B8AA-E50EFF87A275}" srcOrd="4" destOrd="0" parTransId="{9A9F641E-1ADE-442A-AD2D-13102F4057FE}" sibTransId="{9099B8E2-93EA-4AB8-9BA7-95F52554FB22}"/>
    <dgm:cxn modelId="{3AA3095E-0A86-4818-B3E3-988C5C7434D4}" type="presOf" srcId="{9F8C1CF7-1DF9-4A67-A02F-1C04BFF54F7D}" destId="{38314E8D-B882-49DB-BA0E-32BB5CF6E8E2}" srcOrd="0" destOrd="0" presId="urn:microsoft.com/office/officeart/2005/8/layout/radial5"/>
    <dgm:cxn modelId="{62533638-1810-4AAC-9C34-10F846E68EDF}" srcId="{4D0D5D0A-1E10-45AC-AED4-BB0E8570190B}" destId="{77AFE975-6FE8-4DAE-8F59-804247A4850E}" srcOrd="5" destOrd="0" parTransId="{6F5CD300-7EA0-4C4B-B530-DE23F0B67032}" sibTransId="{96D532EB-B6A3-4624-9661-2303024C866D}"/>
    <dgm:cxn modelId="{2D384439-103B-44B2-9DC3-3A8F9D96D6E9}" type="presOf" srcId="{6F5CD300-7EA0-4C4B-B530-DE23F0B67032}" destId="{7CA6B1A2-0C35-4675-BB27-863E92D991FD}" srcOrd="0" destOrd="0" presId="urn:microsoft.com/office/officeart/2005/8/layout/radial5"/>
    <dgm:cxn modelId="{FCA4A376-8AFB-40A3-807D-A3BD00874F00}" srcId="{4D0D5D0A-1E10-45AC-AED4-BB0E8570190B}" destId="{04DCEAD4-4C63-4F04-B5D5-C2F2736131FD}" srcOrd="7" destOrd="0" parTransId="{C1230510-A66B-42FA-9D3F-4D5533E2869B}" sibTransId="{07C1482F-C669-4ACD-89E9-A58B14BEDC20}"/>
    <dgm:cxn modelId="{A7DDED86-111B-41C5-91D0-4CB524092B3A}" type="presOf" srcId="{049CDF6E-B748-4941-A84F-0D92E7BA514F}" destId="{491A13A0-D9D2-4192-8665-9750A7CECE5B}" srcOrd="0" destOrd="0" presId="urn:microsoft.com/office/officeart/2005/8/layout/radial5"/>
    <dgm:cxn modelId="{AF54B35B-2073-45BF-9101-179065F582BA}" type="presOf" srcId="{77AFE975-6FE8-4DAE-8F59-804247A4850E}" destId="{097943AB-B871-4BE3-AFA0-3D836A184F07}" srcOrd="0" destOrd="0" presId="urn:microsoft.com/office/officeart/2005/8/layout/radial5"/>
    <dgm:cxn modelId="{F784206C-176F-4795-A069-9CF3278F0E64}" type="presOf" srcId="{C1230510-A66B-42FA-9D3F-4D5533E2869B}" destId="{F11E57E7-C810-4BBB-9FC4-F82845115051}" srcOrd="0" destOrd="0" presId="urn:microsoft.com/office/officeart/2005/8/layout/radial5"/>
    <dgm:cxn modelId="{D5128A42-606F-43D2-BDF4-C6325FB7ECF1}" type="presOf" srcId="{CAA986D6-648C-43CD-A5D4-1F31AD6C4895}" destId="{853FE5FF-0F3C-4D2C-B1D0-335C62C43BE2}" srcOrd="0" destOrd="0" presId="urn:microsoft.com/office/officeart/2005/8/layout/radial5"/>
    <dgm:cxn modelId="{59A9A2EC-CB5E-4CB5-9BFA-94D4E7B1924F}" type="presOf" srcId="{9F8C1CF7-1DF9-4A67-A02F-1C04BFF54F7D}" destId="{F67484C6-4F7D-412E-9D61-3DEE66176804}" srcOrd="1" destOrd="0" presId="urn:microsoft.com/office/officeart/2005/8/layout/radial5"/>
    <dgm:cxn modelId="{16EDD0ED-8493-40EE-89E6-E7D7426ACF47}" srcId="{049CDF6E-B748-4941-A84F-0D92E7BA514F}" destId="{4D0D5D0A-1E10-45AC-AED4-BB0E8570190B}" srcOrd="0" destOrd="0" parTransId="{ED9A2D14-7555-4C06-AA3A-B9174F7FEEC5}" sibTransId="{CB76D2BD-CDE8-4212-8D0A-EC61021DC764}"/>
    <dgm:cxn modelId="{51DE9F25-640A-456D-97B2-BD7D6F747828}" srcId="{4D0D5D0A-1E10-45AC-AED4-BB0E8570190B}" destId="{77365303-1BC8-4606-B322-A5B75E6D9359}" srcOrd="2" destOrd="0" parTransId="{9F8C1CF7-1DF9-4A67-A02F-1C04BFF54F7D}" sibTransId="{9335E81A-D20B-410D-8169-55650D0D28C7}"/>
    <dgm:cxn modelId="{78FC1D50-D11B-4D1F-BF66-30E3EBBC3049}" srcId="{4D0D5D0A-1E10-45AC-AED4-BB0E8570190B}" destId="{60D7D230-2FDE-40CF-905D-BBE5CACFE07C}" srcOrd="0" destOrd="0" parTransId="{1D2E44FB-CE92-4A44-80C5-789FFFA870EB}" sibTransId="{4A73A7BA-797C-4FAC-8AFA-0A33982C09C8}"/>
    <dgm:cxn modelId="{298AE448-200A-481E-8013-F4CC3B0BCF25}" type="presOf" srcId="{CAA986D6-648C-43CD-A5D4-1F31AD6C4895}" destId="{C0B767B7-C0F6-40EC-83F1-27CCA25060EC}" srcOrd="1" destOrd="0" presId="urn:microsoft.com/office/officeart/2005/8/layout/radial5"/>
    <dgm:cxn modelId="{841569DF-00FF-460B-8347-6AF136D81098}" type="presOf" srcId="{85DF977B-BD87-4223-9019-466207805783}" destId="{AFA377D9-154A-4511-93A8-CAD1888F1A27}" srcOrd="1" destOrd="0" presId="urn:microsoft.com/office/officeart/2005/8/layout/radial5"/>
    <dgm:cxn modelId="{DA00CF90-1E8F-4AAA-BEC4-19D501A662CA}" type="presOf" srcId="{04DCEAD4-4C63-4F04-B5D5-C2F2736131FD}" destId="{C7734115-486B-46A2-B90F-5839E05EDECA}" srcOrd="0" destOrd="0" presId="urn:microsoft.com/office/officeart/2005/8/layout/radial5"/>
    <dgm:cxn modelId="{F319BECD-9A10-4AE9-A1EA-002733493AF3}" srcId="{4D0D5D0A-1E10-45AC-AED4-BB0E8570190B}" destId="{41F42279-89AB-444A-87FF-3382EE3AD2E8}" srcOrd="1" destOrd="0" parTransId="{7127C610-E3A5-4A96-8EC1-C35EE091B0E5}" sibTransId="{7A112D6D-A578-4312-991F-D66C9ECB366D}"/>
    <dgm:cxn modelId="{63A11099-3131-4ECC-AAAD-C484B70DE112}" type="presOf" srcId="{7127C610-E3A5-4A96-8EC1-C35EE091B0E5}" destId="{DC1EC4F8-1FF2-4CC0-906F-7186633E2040}" srcOrd="0" destOrd="0" presId="urn:microsoft.com/office/officeart/2005/8/layout/radial5"/>
    <dgm:cxn modelId="{3BFB104C-B4FE-4FF8-920B-F64640D7F16A}" srcId="{4D0D5D0A-1E10-45AC-AED4-BB0E8570190B}" destId="{14B28CA6-3513-4E67-BC0D-14122AB052FC}" srcOrd="3" destOrd="0" parTransId="{CAA986D6-648C-43CD-A5D4-1F31AD6C4895}" sibTransId="{02038BA8-B34F-4CBB-85C7-267766966C70}"/>
    <dgm:cxn modelId="{0E635A20-7CC0-4C90-8F68-E4F42655326D}" srcId="{4D0D5D0A-1E10-45AC-AED4-BB0E8570190B}" destId="{ABE18686-5046-438A-B211-0067B3B7C1F9}" srcOrd="6" destOrd="0" parTransId="{85DF977B-BD87-4223-9019-466207805783}" sibTransId="{9588D63A-36D4-4179-A75A-9503A78C2575}"/>
    <dgm:cxn modelId="{41C69778-7DA3-4994-8385-9046A24C3AC1}" type="presOf" srcId="{C1230510-A66B-42FA-9D3F-4D5533E2869B}" destId="{20B35B47-2672-4872-93BF-DAEEF591BF32}" srcOrd="1" destOrd="0" presId="urn:microsoft.com/office/officeart/2005/8/layout/radial5"/>
    <dgm:cxn modelId="{80F0F6CF-0135-44BD-BB33-BA38C37DB5D1}" type="presOf" srcId="{1D2E44FB-CE92-4A44-80C5-789FFFA870EB}" destId="{74477C8C-6676-484A-8F5B-118245F87526}" srcOrd="0" destOrd="0" presId="urn:microsoft.com/office/officeart/2005/8/layout/radial5"/>
    <dgm:cxn modelId="{463F44FE-2AD4-4577-BDB6-7E74C1B92E18}" type="presOf" srcId="{77365303-1BC8-4606-B322-A5B75E6D9359}" destId="{42308AE5-64CF-4AB7-86A8-55EC9599B0E8}" srcOrd="0" destOrd="0" presId="urn:microsoft.com/office/officeart/2005/8/layout/radial5"/>
    <dgm:cxn modelId="{DB8025CD-CE28-4B75-A9C3-206E4252E1CB}" type="presOf" srcId="{85DF977B-BD87-4223-9019-466207805783}" destId="{3B342476-D6DE-48AB-8DE1-7D91648C0BC2}" srcOrd="0" destOrd="0" presId="urn:microsoft.com/office/officeart/2005/8/layout/radial5"/>
    <dgm:cxn modelId="{105CE852-B174-4588-99D3-A8B79F5B82E3}" type="presOf" srcId="{ABE18686-5046-438A-B211-0067B3B7C1F9}" destId="{EB5F3009-D298-43CA-9D36-5E70FAE9F950}" srcOrd="0" destOrd="0" presId="urn:microsoft.com/office/officeart/2005/8/layout/radial5"/>
    <dgm:cxn modelId="{D7413247-E873-44F9-8678-9ABBEAC306AF}" type="presOf" srcId="{14B28CA6-3513-4E67-BC0D-14122AB052FC}" destId="{BB51B05A-B63D-4154-83B4-CFBC76E7DAD9}" srcOrd="0" destOrd="0" presId="urn:microsoft.com/office/officeart/2005/8/layout/radial5"/>
    <dgm:cxn modelId="{A74F6888-470F-4AEF-B74A-7D09883A32B7}" type="presOf" srcId="{1D2E44FB-CE92-4A44-80C5-789FFFA870EB}" destId="{70A93AEB-4B4D-4B59-8BE7-10BE07CC9BD9}" srcOrd="1" destOrd="0" presId="urn:microsoft.com/office/officeart/2005/8/layout/radial5"/>
    <dgm:cxn modelId="{003DB495-C461-447E-A89F-3189F1029825}" type="presOf" srcId="{9A9F641E-1ADE-442A-AD2D-13102F4057FE}" destId="{64EDD95F-D37A-474F-8619-B7B4451E9D23}" srcOrd="1" destOrd="0" presId="urn:microsoft.com/office/officeart/2005/8/layout/radial5"/>
    <dgm:cxn modelId="{693E4D30-152A-46A3-838F-8842627A4C16}" type="presOf" srcId="{6F5CD300-7EA0-4C4B-B530-DE23F0B67032}" destId="{4909BC93-45B6-4E7D-B2F4-691BF7D54558}" srcOrd="1" destOrd="0" presId="urn:microsoft.com/office/officeart/2005/8/layout/radial5"/>
    <dgm:cxn modelId="{8C220852-D9C4-4775-B51A-2ED6353DCCE1}" type="presOf" srcId="{4D0D5D0A-1E10-45AC-AED4-BB0E8570190B}" destId="{BBB5D3B5-5920-4E7C-A8BC-571EA99A4100}" srcOrd="0" destOrd="0" presId="urn:microsoft.com/office/officeart/2005/8/layout/radial5"/>
    <dgm:cxn modelId="{5DF37D85-8543-47A5-AEEB-E93E9D28322E}" type="presOf" srcId="{7127C610-E3A5-4A96-8EC1-C35EE091B0E5}" destId="{A713CAA4-04F4-4FF9-B434-CC79968E5FA3}" srcOrd="1" destOrd="0" presId="urn:microsoft.com/office/officeart/2005/8/layout/radial5"/>
    <dgm:cxn modelId="{B7FDE27F-C161-4053-AD13-4B49DBBFD934}" type="presOf" srcId="{41F42279-89AB-444A-87FF-3382EE3AD2E8}" destId="{39512E24-6433-4080-80F2-91A440F2E940}" srcOrd="0" destOrd="0" presId="urn:microsoft.com/office/officeart/2005/8/layout/radial5"/>
    <dgm:cxn modelId="{D5AA8E33-B595-4311-BDA4-E42C62561D8A}" type="presOf" srcId="{60D7D230-2FDE-40CF-905D-BBE5CACFE07C}" destId="{921189B6-4E70-4176-A075-6AF81D620B0A}" srcOrd="0" destOrd="0" presId="urn:microsoft.com/office/officeart/2005/8/layout/radial5"/>
    <dgm:cxn modelId="{EF207CE4-8250-4B6C-86CC-6C492600ADBB}" type="presParOf" srcId="{491A13A0-D9D2-4192-8665-9750A7CECE5B}" destId="{BBB5D3B5-5920-4E7C-A8BC-571EA99A4100}" srcOrd="0" destOrd="0" presId="urn:microsoft.com/office/officeart/2005/8/layout/radial5"/>
    <dgm:cxn modelId="{FC1F08A4-010C-403D-A668-84252A00E5F1}" type="presParOf" srcId="{491A13A0-D9D2-4192-8665-9750A7CECE5B}" destId="{74477C8C-6676-484A-8F5B-118245F87526}" srcOrd="1" destOrd="0" presId="urn:microsoft.com/office/officeart/2005/8/layout/radial5"/>
    <dgm:cxn modelId="{FB1F4F83-BD24-4A48-A320-20067C9F1CBE}" type="presParOf" srcId="{74477C8C-6676-484A-8F5B-118245F87526}" destId="{70A93AEB-4B4D-4B59-8BE7-10BE07CC9BD9}" srcOrd="0" destOrd="0" presId="urn:microsoft.com/office/officeart/2005/8/layout/radial5"/>
    <dgm:cxn modelId="{C087B018-8584-42C3-BCCE-57427BC7739C}" type="presParOf" srcId="{491A13A0-D9D2-4192-8665-9750A7CECE5B}" destId="{921189B6-4E70-4176-A075-6AF81D620B0A}" srcOrd="2" destOrd="0" presId="urn:microsoft.com/office/officeart/2005/8/layout/radial5"/>
    <dgm:cxn modelId="{30F426E7-E7C9-4E6D-8399-309999B6F742}" type="presParOf" srcId="{491A13A0-D9D2-4192-8665-9750A7CECE5B}" destId="{DC1EC4F8-1FF2-4CC0-906F-7186633E2040}" srcOrd="3" destOrd="0" presId="urn:microsoft.com/office/officeart/2005/8/layout/radial5"/>
    <dgm:cxn modelId="{59092AFE-7211-43B0-82FB-594893909326}" type="presParOf" srcId="{DC1EC4F8-1FF2-4CC0-906F-7186633E2040}" destId="{A713CAA4-04F4-4FF9-B434-CC79968E5FA3}" srcOrd="0" destOrd="0" presId="urn:microsoft.com/office/officeart/2005/8/layout/radial5"/>
    <dgm:cxn modelId="{0E974CE4-CA82-485E-AEC7-447054EB410E}" type="presParOf" srcId="{491A13A0-D9D2-4192-8665-9750A7CECE5B}" destId="{39512E24-6433-4080-80F2-91A440F2E940}" srcOrd="4" destOrd="0" presId="urn:microsoft.com/office/officeart/2005/8/layout/radial5"/>
    <dgm:cxn modelId="{7EE585F4-D948-44B1-A530-6C4602BD5652}" type="presParOf" srcId="{491A13A0-D9D2-4192-8665-9750A7CECE5B}" destId="{38314E8D-B882-49DB-BA0E-32BB5CF6E8E2}" srcOrd="5" destOrd="0" presId="urn:microsoft.com/office/officeart/2005/8/layout/radial5"/>
    <dgm:cxn modelId="{963EDF14-281D-4B0E-A78F-29842B6237D8}" type="presParOf" srcId="{38314E8D-B882-49DB-BA0E-32BB5CF6E8E2}" destId="{F67484C6-4F7D-412E-9D61-3DEE66176804}" srcOrd="0" destOrd="0" presId="urn:microsoft.com/office/officeart/2005/8/layout/radial5"/>
    <dgm:cxn modelId="{04B37F49-8B95-4961-ABA2-64B1C54AFC82}" type="presParOf" srcId="{491A13A0-D9D2-4192-8665-9750A7CECE5B}" destId="{42308AE5-64CF-4AB7-86A8-55EC9599B0E8}" srcOrd="6" destOrd="0" presId="urn:microsoft.com/office/officeart/2005/8/layout/radial5"/>
    <dgm:cxn modelId="{CA283954-D3C3-4B68-B19C-96124510A9BD}" type="presParOf" srcId="{491A13A0-D9D2-4192-8665-9750A7CECE5B}" destId="{853FE5FF-0F3C-4D2C-B1D0-335C62C43BE2}" srcOrd="7" destOrd="0" presId="urn:microsoft.com/office/officeart/2005/8/layout/radial5"/>
    <dgm:cxn modelId="{E22A03BB-1DE5-4D80-A392-A31F0FC18396}" type="presParOf" srcId="{853FE5FF-0F3C-4D2C-B1D0-335C62C43BE2}" destId="{C0B767B7-C0F6-40EC-83F1-27CCA25060EC}" srcOrd="0" destOrd="0" presId="urn:microsoft.com/office/officeart/2005/8/layout/radial5"/>
    <dgm:cxn modelId="{41E46922-0E73-4B23-B19E-D8565FA00E27}" type="presParOf" srcId="{491A13A0-D9D2-4192-8665-9750A7CECE5B}" destId="{BB51B05A-B63D-4154-83B4-CFBC76E7DAD9}" srcOrd="8" destOrd="0" presId="urn:microsoft.com/office/officeart/2005/8/layout/radial5"/>
    <dgm:cxn modelId="{7F28EC97-7B5F-4AFB-92E0-6A422E519CCB}" type="presParOf" srcId="{491A13A0-D9D2-4192-8665-9750A7CECE5B}" destId="{5DC77FC6-7B94-46F3-85B7-CC88C4558FC8}" srcOrd="9" destOrd="0" presId="urn:microsoft.com/office/officeart/2005/8/layout/radial5"/>
    <dgm:cxn modelId="{927C4F7B-24D2-45AB-93A5-6894767AA7BC}" type="presParOf" srcId="{5DC77FC6-7B94-46F3-85B7-CC88C4558FC8}" destId="{64EDD95F-D37A-474F-8619-B7B4451E9D23}" srcOrd="0" destOrd="0" presId="urn:microsoft.com/office/officeart/2005/8/layout/radial5"/>
    <dgm:cxn modelId="{600B65B6-2AEA-44FF-964E-178662D3ED9F}" type="presParOf" srcId="{491A13A0-D9D2-4192-8665-9750A7CECE5B}" destId="{09AF0E5F-0C4E-401F-8C9F-94686A8A32A9}" srcOrd="10" destOrd="0" presId="urn:microsoft.com/office/officeart/2005/8/layout/radial5"/>
    <dgm:cxn modelId="{973DB3F2-4A56-4B75-AA74-D6DC839DA1FB}" type="presParOf" srcId="{491A13A0-D9D2-4192-8665-9750A7CECE5B}" destId="{7CA6B1A2-0C35-4675-BB27-863E92D991FD}" srcOrd="11" destOrd="0" presId="urn:microsoft.com/office/officeart/2005/8/layout/radial5"/>
    <dgm:cxn modelId="{DE14D7AB-E03B-453C-908D-DAF9A59D8F5C}" type="presParOf" srcId="{7CA6B1A2-0C35-4675-BB27-863E92D991FD}" destId="{4909BC93-45B6-4E7D-B2F4-691BF7D54558}" srcOrd="0" destOrd="0" presId="urn:microsoft.com/office/officeart/2005/8/layout/radial5"/>
    <dgm:cxn modelId="{B5E6ED2E-4DD9-432D-A091-8F9E979AD1C9}" type="presParOf" srcId="{491A13A0-D9D2-4192-8665-9750A7CECE5B}" destId="{097943AB-B871-4BE3-AFA0-3D836A184F07}" srcOrd="12" destOrd="0" presId="urn:microsoft.com/office/officeart/2005/8/layout/radial5"/>
    <dgm:cxn modelId="{BB0DD45E-7482-4AC0-A708-16C195C6F903}" type="presParOf" srcId="{491A13A0-D9D2-4192-8665-9750A7CECE5B}" destId="{3B342476-D6DE-48AB-8DE1-7D91648C0BC2}" srcOrd="13" destOrd="0" presId="urn:microsoft.com/office/officeart/2005/8/layout/radial5"/>
    <dgm:cxn modelId="{4C641FA9-16A7-40D6-94E4-4002CEB925C2}" type="presParOf" srcId="{3B342476-D6DE-48AB-8DE1-7D91648C0BC2}" destId="{AFA377D9-154A-4511-93A8-CAD1888F1A27}" srcOrd="0" destOrd="0" presId="urn:microsoft.com/office/officeart/2005/8/layout/radial5"/>
    <dgm:cxn modelId="{F5CBBD35-7E9F-4C67-9D4D-450BCFDE6B80}" type="presParOf" srcId="{491A13A0-D9D2-4192-8665-9750A7CECE5B}" destId="{EB5F3009-D298-43CA-9D36-5E70FAE9F950}" srcOrd="14" destOrd="0" presId="urn:microsoft.com/office/officeart/2005/8/layout/radial5"/>
    <dgm:cxn modelId="{EE5C641D-E8A4-4C59-B96C-B08746F2521C}" type="presParOf" srcId="{491A13A0-D9D2-4192-8665-9750A7CECE5B}" destId="{F11E57E7-C810-4BBB-9FC4-F82845115051}" srcOrd="15" destOrd="0" presId="urn:microsoft.com/office/officeart/2005/8/layout/radial5"/>
    <dgm:cxn modelId="{951CBF61-44C2-4248-9C09-02EDDFB72863}" type="presParOf" srcId="{F11E57E7-C810-4BBB-9FC4-F82845115051}" destId="{20B35B47-2672-4872-93BF-DAEEF591BF32}" srcOrd="0" destOrd="0" presId="urn:microsoft.com/office/officeart/2005/8/layout/radial5"/>
    <dgm:cxn modelId="{F7A86CB2-11BD-43B6-BC48-C7FC94E2C4A9}" type="presParOf" srcId="{491A13A0-D9D2-4192-8665-9750A7CECE5B}" destId="{C7734115-486B-46A2-B90F-5839E05EDECA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A3B783-0894-46F9-8557-E454F83A6F02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A09DC349-77CA-47D2-BD9C-BD17F0AF093A}">
      <dgm:prSet phldrT="[Text]"/>
      <dgm:spPr/>
      <dgm:t>
        <a:bodyPr/>
        <a:lstStyle/>
        <a:p>
          <a:r>
            <a:rPr lang="en-US" dirty="0" smtClean="0"/>
            <a:t>EPHI</a:t>
          </a:r>
          <a:endParaRPr lang="en-US" dirty="0"/>
        </a:p>
      </dgm:t>
    </dgm:pt>
    <dgm:pt modelId="{2B89F361-2FCE-4758-834A-B386877C922E}" type="parTrans" cxnId="{435B65E7-C1CA-4C7B-8DD2-E4102E4BA3D7}">
      <dgm:prSet/>
      <dgm:spPr/>
      <dgm:t>
        <a:bodyPr/>
        <a:lstStyle/>
        <a:p>
          <a:endParaRPr lang="en-US"/>
        </a:p>
      </dgm:t>
    </dgm:pt>
    <dgm:pt modelId="{E1409258-8CCE-4DED-9A72-B97B54F61E40}" type="sibTrans" cxnId="{435B65E7-C1CA-4C7B-8DD2-E4102E4BA3D7}">
      <dgm:prSet/>
      <dgm:spPr/>
      <dgm:t>
        <a:bodyPr/>
        <a:lstStyle/>
        <a:p>
          <a:endParaRPr lang="en-US"/>
        </a:p>
      </dgm:t>
    </dgm:pt>
    <dgm:pt modelId="{FA0460D1-3D94-42A0-901F-7CC7274F4B77}">
      <dgm:prSet phldrT="[Text]"/>
      <dgm:spPr/>
      <dgm:t>
        <a:bodyPr/>
        <a:lstStyle/>
        <a:p>
          <a:r>
            <a:rPr lang="en-US" dirty="0" smtClean="0"/>
            <a:t>PHI</a:t>
          </a:r>
          <a:endParaRPr lang="en-US" dirty="0"/>
        </a:p>
      </dgm:t>
    </dgm:pt>
    <dgm:pt modelId="{82E2C8FD-DC4A-4E1C-A984-34C7EF1DECF3}" type="parTrans" cxnId="{E57CEF65-6647-4C61-B77B-5159C8B495C0}">
      <dgm:prSet/>
      <dgm:spPr/>
      <dgm:t>
        <a:bodyPr/>
        <a:lstStyle/>
        <a:p>
          <a:endParaRPr lang="en-US"/>
        </a:p>
      </dgm:t>
    </dgm:pt>
    <dgm:pt modelId="{2D0EDD64-0D5F-4436-9F26-F85F23EE3B95}" type="sibTrans" cxnId="{E57CEF65-6647-4C61-B77B-5159C8B495C0}">
      <dgm:prSet/>
      <dgm:spPr/>
      <dgm:t>
        <a:bodyPr/>
        <a:lstStyle/>
        <a:p>
          <a:endParaRPr lang="en-US"/>
        </a:p>
      </dgm:t>
    </dgm:pt>
    <dgm:pt modelId="{F7AB5E9E-5967-4476-9938-F776A3AC16D9}" type="pres">
      <dgm:prSet presAssocID="{E4A3B783-0894-46F9-8557-E454F83A6F02}" presName="composite" presStyleCnt="0">
        <dgm:presLayoutVars>
          <dgm:chMax val="5"/>
          <dgm:dir/>
          <dgm:resizeHandles val="exact"/>
        </dgm:presLayoutVars>
      </dgm:prSet>
      <dgm:spPr/>
    </dgm:pt>
    <dgm:pt modelId="{3CF72F83-6A9E-457D-975A-B2851E651588}" type="pres">
      <dgm:prSet presAssocID="{A09DC349-77CA-47D2-BD9C-BD17F0AF093A}" presName="circle1" presStyleLbl="lnNode1" presStyleIdx="0" presStyleCnt="2"/>
      <dgm:spPr>
        <a:solidFill>
          <a:srgbClr val="FF0000"/>
        </a:solidFill>
      </dgm:spPr>
    </dgm:pt>
    <dgm:pt modelId="{B4F9C9D3-64F8-4D19-B324-54D60D104E77}" type="pres">
      <dgm:prSet presAssocID="{A09DC349-77CA-47D2-BD9C-BD17F0AF093A}" presName="text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856B1-9219-48F5-BB0B-4FA538B56ABF}" type="pres">
      <dgm:prSet presAssocID="{A09DC349-77CA-47D2-BD9C-BD17F0AF093A}" presName="line1" presStyleLbl="callout" presStyleIdx="0" presStyleCnt="4"/>
      <dgm:spPr/>
    </dgm:pt>
    <dgm:pt modelId="{6EAA47BB-DAE1-4C84-983F-30DCC7ADB4CB}" type="pres">
      <dgm:prSet presAssocID="{A09DC349-77CA-47D2-BD9C-BD17F0AF093A}" presName="d1" presStyleLbl="callout" presStyleIdx="1" presStyleCnt="4"/>
      <dgm:spPr/>
    </dgm:pt>
    <dgm:pt modelId="{C38A963F-84F1-4463-87C5-4992B10B7513}" type="pres">
      <dgm:prSet presAssocID="{FA0460D1-3D94-42A0-901F-7CC7274F4B77}" presName="circle2" presStyleLbl="lnNode1" presStyleIdx="1" presStyleCnt="2"/>
      <dgm:spPr>
        <a:solidFill>
          <a:srgbClr val="0000FF"/>
        </a:solidFill>
      </dgm:spPr>
    </dgm:pt>
    <dgm:pt modelId="{80E1BEC3-943F-4CBB-882E-3048934BCB51}" type="pres">
      <dgm:prSet presAssocID="{FA0460D1-3D94-42A0-901F-7CC7274F4B77}" presName="text2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B45A7-3943-4965-A639-4A328B9947D2}" type="pres">
      <dgm:prSet presAssocID="{FA0460D1-3D94-42A0-901F-7CC7274F4B77}" presName="line2" presStyleLbl="callout" presStyleIdx="2" presStyleCnt="4"/>
      <dgm:spPr/>
    </dgm:pt>
    <dgm:pt modelId="{D01A3238-8D2E-4094-91D5-7D06C3E2CF19}" type="pres">
      <dgm:prSet presAssocID="{FA0460D1-3D94-42A0-901F-7CC7274F4B77}" presName="d2" presStyleLbl="callout" presStyleIdx="3" presStyleCnt="4"/>
      <dgm:spPr/>
    </dgm:pt>
  </dgm:ptLst>
  <dgm:cxnLst>
    <dgm:cxn modelId="{E57CEF65-6647-4C61-B77B-5159C8B495C0}" srcId="{E4A3B783-0894-46F9-8557-E454F83A6F02}" destId="{FA0460D1-3D94-42A0-901F-7CC7274F4B77}" srcOrd="1" destOrd="0" parTransId="{82E2C8FD-DC4A-4E1C-A984-34C7EF1DECF3}" sibTransId="{2D0EDD64-0D5F-4436-9F26-F85F23EE3B95}"/>
    <dgm:cxn modelId="{7923B653-34CB-4373-8A91-2F1F99F9EAEB}" type="presOf" srcId="{FA0460D1-3D94-42A0-901F-7CC7274F4B77}" destId="{80E1BEC3-943F-4CBB-882E-3048934BCB51}" srcOrd="0" destOrd="0" presId="urn:microsoft.com/office/officeart/2005/8/layout/target1"/>
    <dgm:cxn modelId="{435B65E7-C1CA-4C7B-8DD2-E4102E4BA3D7}" srcId="{E4A3B783-0894-46F9-8557-E454F83A6F02}" destId="{A09DC349-77CA-47D2-BD9C-BD17F0AF093A}" srcOrd="0" destOrd="0" parTransId="{2B89F361-2FCE-4758-834A-B386877C922E}" sibTransId="{E1409258-8CCE-4DED-9A72-B97B54F61E40}"/>
    <dgm:cxn modelId="{D8004585-12F3-4667-8563-A3ECBF333020}" type="presOf" srcId="{A09DC349-77CA-47D2-BD9C-BD17F0AF093A}" destId="{B4F9C9D3-64F8-4D19-B324-54D60D104E77}" srcOrd="0" destOrd="0" presId="urn:microsoft.com/office/officeart/2005/8/layout/target1"/>
    <dgm:cxn modelId="{2321EC3A-8DA8-48F3-8EF4-78F8F4651D29}" type="presOf" srcId="{E4A3B783-0894-46F9-8557-E454F83A6F02}" destId="{F7AB5E9E-5967-4476-9938-F776A3AC16D9}" srcOrd="0" destOrd="0" presId="urn:microsoft.com/office/officeart/2005/8/layout/target1"/>
    <dgm:cxn modelId="{B7CDA2BB-3815-4252-8777-4D6F00570D06}" type="presParOf" srcId="{F7AB5E9E-5967-4476-9938-F776A3AC16D9}" destId="{3CF72F83-6A9E-457D-975A-B2851E651588}" srcOrd="0" destOrd="0" presId="urn:microsoft.com/office/officeart/2005/8/layout/target1"/>
    <dgm:cxn modelId="{1FC80F79-EC32-4933-868F-BB6021C87BD2}" type="presParOf" srcId="{F7AB5E9E-5967-4476-9938-F776A3AC16D9}" destId="{B4F9C9D3-64F8-4D19-B324-54D60D104E77}" srcOrd="1" destOrd="0" presId="urn:microsoft.com/office/officeart/2005/8/layout/target1"/>
    <dgm:cxn modelId="{8C3C0B0F-D864-41A5-AFF2-0D2E41DA98FC}" type="presParOf" srcId="{F7AB5E9E-5967-4476-9938-F776A3AC16D9}" destId="{480856B1-9219-48F5-BB0B-4FA538B56ABF}" srcOrd="2" destOrd="0" presId="urn:microsoft.com/office/officeart/2005/8/layout/target1"/>
    <dgm:cxn modelId="{FA0412C2-529B-4A3C-909A-3B6B512B5048}" type="presParOf" srcId="{F7AB5E9E-5967-4476-9938-F776A3AC16D9}" destId="{6EAA47BB-DAE1-4C84-983F-30DCC7ADB4CB}" srcOrd="3" destOrd="0" presId="urn:microsoft.com/office/officeart/2005/8/layout/target1"/>
    <dgm:cxn modelId="{F0DE0227-1178-4185-A6E3-D437ADA6BE1C}" type="presParOf" srcId="{F7AB5E9E-5967-4476-9938-F776A3AC16D9}" destId="{C38A963F-84F1-4463-87C5-4992B10B7513}" srcOrd="4" destOrd="0" presId="urn:microsoft.com/office/officeart/2005/8/layout/target1"/>
    <dgm:cxn modelId="{F6B23063-54C1-4467-9A5B-CA7703B71E91}" type="presParOf" srcId="{F7AB5E9E-5967-4476-9938-F776A3AC16D9}" destId="{80E1BEC3-943F-4CBB-882E-3048934BCB51}" srcOrd="5" destOrd="0" presId="urn:microsoft.com/office/officeart/2005/8/layout/target1"/>
    <dgm:cxn modelId="{74822762-0A8C-4748-9E5E-61FCFCA7EAB3}" type="presParOf" srcId="{F7AB5E9E-5967-4476-9938-F776A3AC16D9}" destId="{2CBB45A7-3943-4965-A639-4A328B9947D2}" srcOrd="6" destOrd="0" presId="urn:microsoft.com/office/officeart/2005/8/layout/target1"/>
    <dgm:cxn modelId="{B0652AB6-6309-460B-ACFD-D84DCBC03644}" type="presParOf" srcId="{F7AB5E9E-5967-4476-9938-F776A3AC16D9}" destId="{D01A3238-8D2E-4094-91D5-7D06C3E2CF19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77B615-9AF5-42EB-920E-7B56265A36DF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119D4C-A06A-4788-AED0-5F47E325CD27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Knowing violation – $50,000 and one year in prison</a:t>
          </a:r>
          <a:endParaRPr lang="en-US" dirty="0">
            <a:solidFill>
              <a:schemeClr val="bg2"/>
            </a:solidFill>
          </a:endParaRPr>
        </a:p>
      </dgm:t>
    </dgm:pt>
    <dgm:pt modelId="{5B3DC166-F2E6-4623-B505-45D0BF2C0BB3}" type="parTrans" cxnId="{909EF642-FB78-4665-A83E-0A289EF04C14}">
      <dgm:prSet/>
      <dgm:spPr/>
      <dgm:t>
        <a:bodyPr/>
        <a:lstStyle/>
        <a:p>
          <a:endParaRPr lang="en-US"/>
        </a:p>
      </dgm:t>
    </dgm:pt>
    <dgm:pt modelId="{687BA20A-D780-4CD6-B065-CBB324859BA4}" type="sibTrans" cxnId="{909EF642-FB78-4665-A83E-0A289EF04C14}">
      <dgm:prSet/>
      <dgm:spPr/>
      <dgm:t>
        <a:bodyPr/>
        <a:lstStyle/>
        <a:p>
          <a:endParaRPr lang="en-US"/>
        </a:p>
      </dgm:t>
    </dgm:pt>
    <dgm:pt modelId="{15AB4BC0-9333-4F7E-92E8-3B968A0F8DAE}" type="pres">
      <dgm:prSet presAssocID="{B677B615-9AF5-42EB-920E-7B56265A3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B4BC0-242B-4149-950F-BC22AAFDCB8A}" type="pres">
      <dgm:prSet presAssocID="{2E119D4C-A06A-4788-AED0-5F47E325CD27}" presName="linNode" presStyleCnt="0"/>
      <dgm:spPr/>
    </dgm:pt>
    <dgm:pt modelId="{7EA39483-A962-4289-A6BD-012F7BFE5762}" type="pres">
      <dgm:prSet presAssocID="{2E119D4C-A06A-4788-AED0-5F47E325CD27}" presName="parentText" presStyleLbl="node1" presStyleIdx="0" presStyleCnt="1" custScaleX="277778" custLinFactNeighborX="28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A82B3-15E8-4942-B5F9-B1BCDE484A46}" type="presOf" srcId="{2E119D4C-A06A-4788-AED0-5F47E325CD27}" destId="{7EA39483-A962-4289-A6BD-012F7BFE5762}" srcOrd="0" destOrd="0" presId="urn:microsoft.com/office/officeart/2005/8/layout/vList5"/>
    <dgm:cxn modelId="{89F732D8-26E6-4244-8007-273DE1D922D6}" type="presOf" srcId="{B677B615-9AF5-42EB-920E-7B56265A36DF}" destId="{15AB4BC0-9333-4F7E-92E8-3B968A0F8DAE}" srcOrd="0" destOrd="0" presId="urn:microsoft.com/office/officeart/2005/8/layout/vList5"/>
    <dgm:cxn modelId="{909EF642-FB78-4665-A83E-0A289EF04C14}" srcId="{B677B615-9AF5-42EB-920E-7B56265A36DF}" destId="{2E119D4C-A06A-4788-AED0-5F47E325CD27}" srcOrd="0" destOrd="0" parTransId="{5B3DC166-F2E6-4623-B505-45D0BF2C0BB3}" sibTransId="{687BA20A-D780-4CD6-B065-CBB324859BA4}"/>
    <dgm:cxn modelId="{9A79111B-641C-483A-B529-A537701D276F}" type="presParOf" srcId="{15AB4BC0-9333-4F7E-92E8-3B968A0F8DAE}" destId="{DECB4BC0-242B-4149-950F-BC22AAFDCB8A}" srcOrd="0" destOrd="0" presId="urn:microsoft.com/office/officeart/2005/8/layout/vList5"/>
    <dgm:cxn modelId="{30DCE895-CF08-44C5-A6C6-5180197DD0D9}" type="presParOf" srcId="{DECB4BC0-242B-4149-950F-BC22AAFDCB8A}" destId="{7EA39483-A962-4289-A6BD-012F7BFE57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77B615-9AF5-42EB-920E-7B56265A36DF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119D4C-A06A-4788-AED0-5F47E325CD27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False pretenses– $100,000 and five years in prison</a:t>
          </a:r>
          <a:endParaRPr lang="en-US" dirty="0">
            <a:solidFill>
              <a:schemeClr val="bg2"/>
            </a:solidFill>
          </a:endParaRPr>
        </a:p>
      </dgm:t>
    </dgm:pt>
    <dgm:pt modelId="{5B3DC166-F2E6-4623-B505-45D0BF2C0BB3}" type="parTrans" cxnId="{909EF642-FB78-4665-A83E-0A289EF04C14}">
      <dgm:prSet/>
      <dgm:spPr/>
      <dgm:t>
        <a:bodyPr/>
        <a:lstStyle/>
        <a:p>
          <a:endParaRPr lang="en-US"/>
        </a:p>
      </dgm:t>
    </dgm:pt>
    <dgm:pt modelId="{687BA20A-D780-4CD6-B065-CBB324859BA4}" type="sibTrans" cxnId="{909EF642-FB78-4665-A83E-0A289EF04C14}">
      <dgm:prSet/>
      <dgm:spPr/>
      <dgm:t>
        <a:bodyPr/>
        <a:lstStyle/>
        <a:p>
          <a:endParaRPr lang="en-US"/>
        </a:p>
      </dgm:t>
    </dgm:pt>
    <dgm:pt modelId="{15AB4BC0-9333-4F7E-92E8-3B968A0F8DAE}" type="pres">
      <dgm:prSet presAssocID="{B677B615-9AF5-42EB-920E-7B56265A3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B4BC0-242B-4149-950F-BC22AAFDCB8A}" type="pres">
      <dgm:prSet presAssocID="{2E119D4C-A06A-4788-AED0-5F47E325CD27}" presName="linNode" presStyleCnt="0"/>
      <dgm:spPr/>
    </dgm:pt>
    <dgm:pt modelId="{7EA39483-A962-4289-A6BD-012F7BFE5762}" type="pres">
      <dgm:prSet presAssocID="{2E119D4C-A06A-4788-AED0-5F47E325CD27}" presName="parentText" presStyleLbl="node1" presStyleIdx="0" presStyleCnt="1" custScaleX="277778" custLinFactNeighborX="-29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EF222-4A68-4728-8A1F-61D8C31C3487}" type="presOf" srcId="{2E119D4C-A06A-4788-AED0-5F47E325CD27}" destId="{7EA39483-A962-4289-A6BD-012F7BFE5762}" srcOrd="0" destOrd="0" presId="urn:microsoft.com/office/officeart/2005/8/layout/vList5"/>
    <dgm:cxn modelId="{909EF642-FB78-4665-A83E-0A289EF04C14}" srcId="{B677B615-9AF5-42EB-920E-7B56265A36DF}" destId="{2E119D4C-A06A-4788-AED0-5F47E325CD27}" srcOrd="0" destOrd="0" parTransId="{5B3DC166-F2E6-4623-B505-45D0BF2C0BB3}" sibTransId="{687BA20A-D780-4CD6-B065-CBB324859BA4}"/>
    <dgm:cxn modelId="{AB6C46A5-125F-4B30-AE03-893EDA183CC6}" type="presOf" srcId="{B677B615-9AF5-42EB-920E-7B56265A36DF}" destId="{15AB4BC0-9333-4F7E-92E8-3B968A0F8DAE}" srcOrd="0" destOrd="0" presId="urn:microsoft.com/office/officeart/2005/8/layout/vList5"/>
    <dgm:cxn modelId="{75AF151E-7265-43D5-973C-67587FE0BDEF}" type="presParOf" srcId="{15AB4BC0-9333-4F7E-92E8-3B968A0F8DAE}" destId="{DECB4BC0-242B-4149-950F-BC22AAFDCB8A}" srcOrd="0" destOrd="0" presId="urn:microsoft.com/office/officeart/2005/8/layout/vList5"/>
    <dgm:cxn modelId="{3EEF6B6D-3AF9-4C37-8F06-44EA8C93DF45}" type="presParOf" srcId="{DECB4BC0-242B-4149-950F-BC22AAFDCB8A}" destId="{7EA39483-A962-4289-A6BD-012F7BFE57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77B615-9AF5-42EB-920E-7B56265A36DF}" type="doc">
      <dgm:prSet loTypeId="urn:microsoft.com/office/officeart/2005/8/layout/vList5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E119D4C-A06A-4788-AED0-5F47E325CD27}">
      <dgm:prSet/>
      <dgm:spPr/>
      <dgm:t>
        <a:bodyPr/>
        <a:lstStyle/>
        <a:p>
          <a:pPr rtl="0"/>
          <a:r>
            <a:rPr lang="en-US" dirty="0" smtClean="0">
              <a:solidFill>
                <a:schemeClr val="bg2"/>
              </a:solidFill>
            </a:rPr>
            <a:t>Intent to sell/use for commercial use – $250,000 and ten years in prison</a:t>
          </a:r>
          <a:endParaRPr lang="en-US" dirty="0">
            <a:solidFill>
              <a:schemeClr val="bg2"/>
            </a:solidFill>
          </a:endParaRPr>
        </a:p>
      </dgm:t>
    </dgm:pt>
    <dgm:pt modelId="{5B3DC166-F2E6-4623-B505-45D0BF2C0BB3}" type="parTrans" cxnId="{909EF642-FB78-4665-A83E-0A289EF04C14}">
      <dgm:prSet/>
      <dgm:spPr/>
      <dgm:t>
        <a:bodyPr/>
        <a:lstStyle/>
        <a:p>
          <a:endParaRPr lang="en-US"/>
        </a:p>
      </dgm:t>
    </dgm:pt>
    <dgm:pt modelId="{687BA20A-D780-4CD6-B065-CBB324859BA4}" type="sibTrans" cxnId="{909EF642-FB78-4665-A83E-0A289EF04C14}">
      <dgm:prSet/>
      <dgm:spPr/>
      <dgm:t>
        <a:bodyPr/>
        <a:lstStyle/>
        <a:p>
          <a:endParaRPr lang="en-US"/>
        </a:p>
      </dgm:t>
    </dgm:pt>
    <dgm:pt modelId="{15AB4BC0-9333-4F7E-92E8-3B968A0F8DAE}" type="pres">
      <dgm:prSet presAssocID="{B677B615-9AF5-42EB-920E-7B56265A36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B4BC0-242B-4149-950F-BC22AAFDCB8A}" type="pres">
      <dgm:prSet presAssocID="{2E119D4C-A06A-4788-AED0-5F47E325CD27}" presName="linNode" presStyleCnt="0"/>
      <dgm:spPr/>
    </dgm:pt>
    <dgm:pt modelId="{7EA39483-A962-4289-A6BD-012F7BFE5762}" type="pres">
      <dgm:prSet presAssocID="{2E119D4C-A06A-4788-AED0-5F47E325CD27}" presName="parentText" presStyleLbl="node1" presStyleIdx="0" presStyleCnt="1" custScaleX="277778" custLinFactY="183752" custLinFactNeighborX="-6911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8531B-2BCA-4BCC-BFDB-2B20C04F44B8}" type="presOf" srcId="{B677B615-9AF5-42EB-920E-7B56265A36DF}" destId="{15AB4BC0-9333-4F7E-92E8-3B968A0F8DAE}" srcOrd="0" destOrd="0" presId="urn:microsoft.com/office/officeart/2005/8/layout/vList5"/>
    <dgm:cxn modelId="{030BEF57-FAA2-4F9A-88A9-6BBB64EBD294}" type="presOf" srcId="{2E119D4C-A06A-4788-AED0-5F47E325CD27}" destId="{7EA39483-A962-4289-A6BD-012F7BFE5762}" srcOrd="0" destOrd="0" presId="urn:microsoft.com/office/officeart/2005/8/layout/vList5"/>
    <dgm:cxn modelId="{909EF642-FB78-4665-A83E-0A289EF04C14}" srcId="{B677B615-9AF5-42EB-920E-7B56265A36DF}" destId="{2E119D4C-A06A-4788-AED0-5F47E325CD27}" srcOrd="0" destOrd="0" parTransId="{5B3DC166-F2E6-4623-B505-45D0BF2C0BB3}" sibTransId="{687BA20A-D780-4CD6-B065-CBB324859BA4}"/>
    <dgm:cxn modelId="{98A5CF27-6BE6-4F31-9C49-7226FE59F3CF}" type="presParOf" srcId="{15AB4BC0-9333-4F7E-92E8-3B968A0F8DAE}" destId="{DECB4BC0-242B-4149-950F-BC22AAFDCB8A}" srcOrd="0" destOrd="0" presId="urn:microsoft.com/office/officeart/2005/8/layout/vList5"/>
    <dgm:cxn modelId="{F7D38CB9-9C85-46C9-9637-4B9A6944A5C5}" type="presParOf" srcId="{DECB4BC0-242B-4149-950F-BC22AAFDCB8A}" destId="{7EA39483-A962-4289-A6BD-012F7BFE576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836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836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8298D6-DC58-49CF-8C21-CA4A461EA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4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3738"/>
            <a:ext cx="4622800" cy="3467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9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92613"/>
            <a:ext cx="5486400" cy="416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36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9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83638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F68ECBB-1BB7-49DC-B25C-1F4D45461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80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33613-CA3C-472A-82C3-4C6C11A70241}" type="slidenum">
              <a:rPr lang="en-US" altLang="en-US" smtClean="0"/>
              <a:pPr eaLnBrk="1" hangingPunct="1"/>
              <a:t>1</a:t>
            </a:fld>
            <a:endParaRPr lang="en-US" alt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723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AA27BD-F912-4814-AAAA-034880307BA7}" type="slidenum">
              <a:rPr lang="en-US" altLang="en-US" smtClean="0"/>
              <a:pPr eaLnBrk="1" hangingPunct="1"/>
              <a:t>10</a:t>
            </a:fld>
            <a:endParaRPr lang="en-US" altLang="en-US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2507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13786B-7788-4CAB-97E5-68585D8ACA21}" type="slidenum">
              <a:rPr lang="en-US" altLang="en-US" smtClean="0"/>
              <a:pPr eaLnBrk="1" hangingPunct="1"/>
              <a:t>11</a:t>
            </a:fld>
            <a:endParaRPr lang="en-US" alt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7851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F084B2-77AF-48D1-9AA5-7D4BAC8BF3AE}" type="slidenum">
              <a:rPr lang="en-US" altLang="en-US" smtClean="0"/>
              <a:pPr eaLnBrk="1" hangingPunct="1"/>
              <a:t>13</a:t>
            </a:fld>
            <a:endParaRPr lang="en-US" altLang="en-US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520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054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 smtClean="0"/>
          </a:p>
        </p:txBody>
      </p:sp>
      <p:sp>
        <p:nvSpPr>
          <p:cNvPr id="1054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10E418-C15F-4192-A876-7E56AF4BF772}" type="slidenum">
              <a:rPr lang="en-US" altLang="en-US" smtClean="0"/>
              <a:pPr eaLnBrk="1" hangingPunct="1"/>
              <a:t>14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7363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0BB66D-634A-473F-99DB-4A35888E249F}" type="slidenum">
              <a:rPr lang="en-US" altLang="en-US" smtClean="0"/>
              <a:pPr eaLnBrk="1" hangingPunct="1"/>
              <a:t>15</a:t>
            </a:fld>
            <a:endParaRPr lang="en-US" altLang="en-US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525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E4E34B-7E81-498B-B0DA-6ABA24A820EF}" type="slidenum">
              <a:rPr lang="en-US" altLang="en-US" smtClean="0"/>
              <a:pPr eaLnBrk="1" hangingPunct="1"/>
              <a:t>16</a:t>
            </a:fld>
            <a:endParaRPr lang="en-US" alt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82831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F4F858-93B5-4E0E-9B3A-11F24937709E}" type="slidenum">
              <a:rPr lang="en-US" altLang="en-US" smtClean="0"/>
              <a:pPr eaLnBrk="1" hangingPunct="1"/>
              <a:t>18</a:t>
            </a:fld>
            <a:endParaRPr lang="en-US" altLang="en-US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943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59B271-3462-4A3E-BCA8-777D55E38330}" type="slidenum">
              <a:rPr lang="en-US" altLang="en-US" smtClean="0"/>
              <a:pPr eaLnBrk="1" hangingPunct="1"/>
              <a:t>19</a:t>
            </a:fld>
            <a:endParaRPr lang="en-US" altLang="en-US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3446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96D81F-F22A-4546-A4C3-FDA752CA89C4}" type="slidenum">
              <a:rPr lang="en-US" altLang="en-US" smtClean="0"/>
              <a:pPr eaLnBrk="1" hangingPunct="1"/>
              <a:t>20</a:t>
            </a:fld>
            <a:endParaRPr lang="en-US" altLang="en-US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8871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531135-B82E-4C09-B4C7-45D269DA1479}" type="slidenum">
              <a:rPr lang="en-US" altLang="en-US" smtClean="0"/>
              <a:pPr eaLnBrk="1" hangingPunct="1"/>
              <a:t>21</a:t>
            </a:fld>
            <a:endParaRPr lang="en-US" altLang="en-US" dirty="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479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043F83-2956-47B6-B447-60F7CA6E4119}" type="slidenum">
              <a:rPr lang="en-US" altLang="en-US" smtClean="0"/>
              <a:pPr eaLnBrk="1" hangingPunct="1"/>
              <a:t>2</a:t>
            </a:fld>
            <a:endParaRPr lang="en-US" alt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563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7C30B9-5D97-45D6-AE38-2FD63B8E5A0D}" type="slidenum">
              <a:rPr lang="en-US" altLang="en-US" smtClean="0"/>
              <a:pPr eaLnBrk="1" hangingPunct="1"/>
              <a:t>22</a:t>
            </a:fld>
            <a:endParaRPr lang="en-US" altLang="en-US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61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D0B40-0D3C-4874-9CFC-E5CF0AA76226}" type="slidenum">
              <a:rPr lang="en-US" altLang="en-US" smtClean="0"/>
              <a:pPr eaLnBrk="1" hangingPunct="1"/>
              <a:t>23</a:t>
            </a:fld>
            <a:endParaRPr lang="en-US" altLang="en-US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3031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1CC3EE-A872-4FBB-B92C-19694F8B4EE2}" type="slidenum">
              <a:rPr lang="en-US" altLang="en-US" smtClean="0"/>
              <a:pPr eaLnBrk="1" hangingPunct="1"/>
              <a:t>24</a:t>
            </a:fld>
            <a:endParaRPr lang="en-US" altLang="en-US" dirty="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8831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1A88D7-100E-4C85-80C9-BC8FCFD7691C}" type="slidenum">
              <a:rPr lang="en-US" altLang="en-US" smtClean="0"/>
              <a:pPr eaLnBrk="1" hangingPunct="1"/>
              <a:t>25</a:t>
            </a:fld>
            <a:endParaRPr lang="en-US" altLang="en-US" dirty="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799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D52FF9-B854-4FDE-AB30-2051135B24A2}" type="slidenum">
              <a:rPr lang="en-US" altLang="en-US" smtClean="0"/>
              <a:pPr eaLnBrk="1" hangingPunct="1"/>
              <a:t>26</a:t>
            </a:fld>
            <a:endParaRPr lang="en-US" altLang="en-US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755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28D1D4-6515-41EC-A784-F69F6CDF2DCC}" type="slidenum">
              <a:rPr lang="en-US" altLang="en-US" smtClean="0"/>
              <a:pPr eaLnBrk="1" hangingPunct="1"/>
              <a:t>27</a:t>
            </a:fld>
            <a:endParaRPr lang="en-US" altLang="en-US" dirty="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4286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8DBD44-ACED-403F-A258-C0F57DCB4435}" type="slidenum">
              <a:rPr lang="en-US" altLang="en-US" smtClean="0"/>
              <a:pPr eaLnBrk="1" hangingPunct="1"/>
              <a:t>28</a:t>
            </a:fld>
            <a:endParaRPr lang="en-US" altLang="en-US" dirty="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274824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3295B1-23DA-41D2-A155-82A43BEB18B7}" type="slidenum">
              <a:rPr lang="en-US" altLang="en-US" smtClean="0"/>
              <a:pPr eaLnBrk="1" hangingPunct="1"/>
              <a:t>29</a:t>
            </a:fld>
            <a:endParaRPr lang="en-US" altLang="en-US" dirty="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197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455B3-F8B7-43B9-8E38-6730BCA565F5}" type="slidenum">
              <a:rPr lang="en-US" altLang="en-US" smtClean="0"/>
              <a:pPr eaLnBrk="1" hangingPunct="1"/>
              <a:t>30</a:t>
            </a:fld>
            <a:endParaRPr lang="en-US" altLang="en-US" dirty="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24096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FF92A1-9ADD-4C2B-B097-092FAB07B051}" type="slidenum">
              <a:rPr lang="en-US" altLang="en-US" smtClean="0"/>
              <a:pPr eaLnBrk="1" hangingPunct="1"/>
              <a:t>31</a:t>
            </a:fld>
            <a:endParaRPr lang="en-US" altLang="en-US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54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128C0-49A8-4E25-BF88-CC63A913D46B}" type="slidenum">
              <a:rPr lang="en-US" altLang="en-US" smtClean="0"/>
              <a:pPr eaLnBrk="1" hangingPunct="1"/>
              <a:t>3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866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6A9B44-9DCD-4FE7-A385-45CB156AB316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5296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21A781-6A51-48DF-A433-16D155887461}" type="slidenum">
              <a:rPr lang="en-US" altLang="en-US" smtClean="0"/>
              <a:pPr eaLnBrk="1" hangingPunct="1"/>
              <a:t>34</a:t>
            </a:fld>
            <a:endParaRPr lang="en-US" altLang="en-US" dirty="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6811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335DD3-3511-4F2E-86FB-E0E5742A238C}" type="slidenum">
              <a:rPr lang="en-US" altLang="en-US" smtClean="0"/>
              <a:pPr eaLnBrk="1" hangingPunct="1"/>
              <a:t>35</a:t>
            </a:fld>
            <a:endParaRPr lang="en-US" altLang="en-US" dirty="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8248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9422CF-3939-4F20-B3A6-5034F6D4C8DC}" type="slidenum">
              <a:rPr lang="en-US" altLang="en-US" smtClean="0"/>
              <a:pPr eaLnBrk="1" hangingPunct="1"/>
              <a:t>36</a:t>
            </a:fld>
            <a:endParaRPr lang="en-US" altLang="en-US" dirty="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8259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19A4B4-418E-4582-82E4-65A2719CFF46}" type="slidenum">
              <a:rPr lang="en-US" altLang="en-US" smtClean="0"/>
              <a:pPr eaLnBrk="1" hangingPunct="1"/>
              <a:t>37</a:t>
            </a:fld>
            <a:endParaRPr lang="en-US" altLang="en-US" dirty="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4769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2014C-037F-429E-A0CD-6ACA675A685E}" type="slidenum">
              <a:rPr lang="en-US" altLang="en-US" smtClean="0"/>
              <a:pPr eaLnBrk="1" hangingPunct="1"/>
              <a:t>38</a:t>
            </a:fld>
            <a:endParaRPr lang="en-US" altLang="en-US" dirty="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9748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C813C6-CE11-47EA-BD3B-3FE06E2A5DDD}" type="slidenum">
              <a:rPr lang="en-US" altLang="en-US" smtClean="0"/>
              <a:pPr eaLnBrk="1" hangingPunct="1"/>
              <a:t>39</a:t>
            </a:fld>
            <a:endParaRPr lang="en-US" altLang="en-US" dirty="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909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E7AA5E-8809-415C-BADD-84D9B8143644}" type="slidenum">
              <a:rPr lang="en-US" altLang="en-US" smtClean="0"/>
              <a:pPr eaLnBrk="1" hangingPunct="1"/>
              <a:t>40</a:t>
            </a:fld>
            <a:endParaRPr lang="en-US" altLang="en-US" dirty="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4877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CEBF7B-13C1-4D32-BD60-94D4B787C43E}" type="slidenum">
              <a:rPr lang="en-US" altLang="en-US" smtClean="0"/>
              <a:pPr eaLnBrk="1" hangingPunct="1"/>
              <a:t>41</a:t>
            </a:fld>
            <a:endParaRPr lang="en-US" altLang="en-US" dirty="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0053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5EDC-6ECA-4F94-812C-63F53573B6B1}" type="slidenum">
              <a:rPr lang="en-US" altLang="en-US" smtClean="0"/>
              <a:pPr eaLnBrk="1" hangingPunct="1"/>
              <a:t>42</a:t>
            </a:fld>
            <a:endParaRPr lang="en-US" altLang="en-US" dirty="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117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F4128C0-49A8-4E25-BF88-CC63A913D46B}" type="slidenum">
              <a:rPr lang="en-US" altLang="en-US" smtClean="0"/>
              <a:pPr eaLnBrk="1" hangingPunct="1"/>
              <a:t>4</a:t>
            </a:fld>
            <a:endParaRPr lang="en-US" altLang="en-US" dirty="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6680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575EDC-6ECA-4F94-812C-63F53573B6B1}" type="slidenum">
              <a:rPr lang="en-US" altLang="en-US" smtClean="0"/>
              <a:pPr eaLnBrk="1" hangingPunct="1"/>
              <a:t>43</a:t>
            </a:fld>
            <a:endParaRPr lang="en-US" altLang="en-US" dirty="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17967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09ECC4-1878-41BC-8C14-07D7DFE90E44}" type="slidenum">
              <a:rPr lang="en-US" altLang="en-US" smtClean="0"/>
              <a:pPr eaLnBrk="1" hangingPunct="1"/>
              <a:t>44</a:t>
            </a:fld>
            <a:endParaRPr lang="en-US" altLang="en-US" dirty="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324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D47587-99A7-4EC5-A9A1-E54ACAE836AE}" type="slidenum">
              <a:rPr lang="en-US" altLang="en-US" smtClean="0"/>
              <a:pPr eaLnBrk="1" hangingPunct="1"/>
              <a:t>45</a:t>
            </a:fld>
            <a:endParaRPr lang="en-US" altLang="en-US" dirty="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3085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156815-90A7-4306-8FE1-BABEDA73FCAF}" type="slidenum">
              <a:rPr lang="en-US" altLang="en-US" smtClean="0"/>
              <a:pPr eaLnBrk="1" hangingPunct="1"/>
              <a:t>46</a:t>
            </a:fld>
            <a:endParaRPr lang="en-US" altLang="en-US" dirty="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9245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6E0D66-CD3A-49E8-A35E-4792D61162F2}" type="slidenum">
              <a:rPr lang="en-US" altLang="en-US" smtClean="0"/>
              <a:pPr eaLnBrk="1" hangingPunct="1"/>
              <a:t>47</a:t>
            </a:fld>
            <a:endParaRPr lang="en-US" altLang="en-US" dirty="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Must include:</a:t>
            </a:r>
          </a:p>
          <a:p>
            <a:pPr lvl="1" eaLnBrk="1" hangingPunct="1"/>
            <a:r>
              <a:rPr lang="en-US" altLang="en-US" dirty="0" smtClean="0"/>
              <a:t>Brief description of what happened;</a:t>
            </a:r>
          </a:p>
          <a:p>
            <a:pPr lvl="1" eaLnBrk="1" hangingPunct="1"/>
            <a:r>
              <a:rPr lang="en-US" altLang="en-US" dirty="0" smtClean="0"/>
              <a:t>Nature of the PHI (treatment, diagnosis, etc.);</a:t>
            </a:r>
          </a:p>
          <a:p>
            <a:pPr lvl="1" eaLnBrk="1" hangingPunct="1"/>
            <a:r>
              <a:rPr lang="en-US" altLang="en-US" dirty="0" smtClean="0"/>
              <a:t>Steps individual can take to mitigate harm;</a:t>
            </a:r>
          </a:p>
          <a:p>
            <a:pPr lvl="1" eaLnBrk="1" hangingPunct="1"/>
            <a:r>
              <a:rPr lang="en-US" altLang="en-US" dirty="0" smtClean="0"/>
              <a:t>Steps Covered Entity is taking to:</a:t>
            </a:r>
          </a:p>
          <a:p>
            <a:pPr lvl="2" eaLnBrk="1" hangingPunct="1"/>
            <a:r>
              <a:rPr lang="en-US" altLang="en-US" dirty="0" smtClean="0"/>
              <a:t>Investigate the breach,</a:t>
            </a:r>
          </a:p>
          <a:p>
            <a:pPr lvl="2" eaLnBrk="1" hangingPunct="1"/>
            <a:r>
              <a:rPr lang="en-US" altLang="en-US" dirty="0" smtClean="0"/>
              <a:t>Mitigate harm to individuals,</a:t>
            </a:r>
          </a:p>
          <a:p>
            <a:pPr lvl="2" eaLnBrk="1" hangingPunct="1"/>
            <a:r>
              <a:rPr lang="en-US" altLang="en-US" dirty="0" smtClean="0"/>
              <a:t>Protect against further breach;</a:t>
            </a:r>
          </a:p>
          <a:p>
            <a:pPr lvl="1" eaLnBrk="1" hangingPunct="1"/>
            <a:r>
              <a:rPr lang="en-US" altLang="en-US" dirty="0" smtClean="0"/>
              <a:t>Covered Entity contact information if individual has questions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4639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4C0795-E99B-475E-A230-DA18A03BE77C}" type="slidenum">
              <a:rPr lang="en-US" altLang="en-US" smtClean="0"/>
              <a:pPr eaLnBrk="1" hangingPunct="1"/>
              <a:t>48</a:t>
            </a:fld>
            <a:endParaRPr lang="en-US" altLang="en-US" dirty="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95462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3403F9-C11C-4EC9-AF15-9AAD6B604F44}" type="slidenum">
              <a:rPr lang="en-US" altLang="en-US" smtClean="0"/>
              <a:pPr eaLnBrk="1" hangingPunct="1"/>
              <a:t>49</a:t>
            </a:fld>
            <a:endParaRPr lang="en-US" altLang="en-US" dirty="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09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A388D8-ECDC-4AB8-84A2-1B5BCCE7749E}" type="slidenum">
              <a:rPr lang="en-US" altLang="en-US" smtClean="0"/>
              <a:pPr eaLnBrk="1" hangingPunct="1"/>
              <a:t>50</a:t>
            </a:fld>
            <a:endParaRPr lang="en-US" altLang="en-US" dirty="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6834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39DC3-A9E8-462B-9265-FE53473C9B04}" type="slidenum">
              <a:rPr lang="en-US" altLang="en-US" smtClean="0"/>
              <a:pPr eaLnBrk="1" hangingPunct="1"/>
              <a:t>51</a:t>
            </a:fld>
            <a:endParaRPr lang="en-US" altLang="en-US" dirty="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Factors to consider under final regs for determining whether disclosure was a reportable breach: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Nature and extent of PHI involved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Nature of person/entity to whom disclosure was made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Whether PHI was actually viewed/acquired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Extent to which risk has been mitigated.  </a:t>
            </a:r>
          </a:p>
        </p:txBody>
      </p:sp>
    </p:spTree>
    <p:extLst>
      <p:ext uri="{BB962C8B-B14F-4D97-AF65-F5344CB8AC3E}">
        <p14:creationId xmlns:p14="http://schemas.microsoft.com/office/powerpoint/2010/main" val="30392861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79C68B-BDC3-4675-9662-2941D9335FCF}" type="slidenum">
              <a:rPr lang="en-US" altLang="en-US" smtClean="0"/>
              <a:pPr eaLnBrk="1" hangingPunct="1"/>
              <a:t>52</a:t>
            </a:fld>
            <a:endParaRPr lang="en-US" altLang="en-US" dirty="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547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46F84-CBFE-48DC-896F-F2D5EB78F223}" type="slidenum">
              <a:rPr lang="en-US" altLang="en-US" smtClean="0"/>
              <a:pPr eaLnBrk="1" hangingPunct="1"/>
              <a:t>5</a:t>
            </a:fld>
            <a:endParaRPr lang="en-US" alt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8108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270572-7F9D-494C-9262-7CD9CDDB38A9}" type="slidenum">
              <a:rPr lang="en-US" altLang="en-US" smtClean="0"/>
              <a:pPr eaLnBrk="1" hangingPunct="1"/>
              <a:t>53</a:t>
            </a:fld>
            <a:endParaRPr lang="en-US" altLang="en-US" dirty="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2147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FAA97C-8F38-4612-A484-EF91DB883FFC}" type="slidenum">
              <a:rPr lang="en-US" altLang="en-US" smtClean="0"/>
              <a:pPr eaLnBrk="1" hangingPunct="1"/>
              <a:t>54</a:t>
            </a:fld>
            <a:endParaRPr lang="en-US" altLang="en-US" dirty="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94385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6BB027-6AFF-4C8B-B548-297D66359583}" type="slidenum">
              <a:rPr lang="en-US" altLang="en-US" smtClean="0"/>
              <a:pPr eaLnBrk="1" hangingPunct="1"/>
              <a:t>55</a:t>
            </a:fld>
            <a:endParaRPr lang="en-US" alt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2273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3B50C8-3F13-44D5-B2E7-0675C6102F4E}" type="slidenum">
              <a:rPr lang="en-US" altLang="en-US" smtClean="0"/>
              <a:pPr eaLnBrk="1" hangingPunct="1"/>
              <a:t>56</a:t>
            </a:fld>
            <a:endParaRPr lang="en-US" altLang="en-US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62911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0387B5-F316-4732-B8F6-668A5F0EA3C1}" type="slidenum">
              <a:rPr lang="en-US" altLang="en-US" smtClean="0"/>
              <a:pPr eaLnBrk="1" hangingPunct="1"/>
              <a:t>57</a:t>
            </a:fld>
            <a:endParaRPr lang="en-US" alt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2779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9E5A4-69D4-4A25-A8F7-9294556FDE8B}" type="slidenum">
              <a:rPr lang="en-US" altLang="en-US" smtClean="0"/>
              <a:pPr eaLnBrk="1" hangingPunct="1"/>
              <a:t>58</a:t>
            </a:fld>
            <a:endParaRPr lang="en-US" altLang="en-US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7502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9E3F5-77CA-497F-BEBF-F69ECA4F7944}" type="slidenum">
              <a:rPr lang="en-US" altLang="en-US" smtClean="0"/>
              <a:pPr eaLnBrk="1" hangingPunct="1"/>
              <a:t>60</a:t>
            </a:fld>
            <a:endParaRPr lang="en-US" alt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Examples: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2010- Former UCLA Healthcare System individual admitted to snooping in patient records – no further disclosure alleged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Sentenced to 4 months in federal prison after pleading guilty to four misdemeanor counts of violating the HIPAA Privacy Rule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Employer also subject to resolution agreement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At least 15 criminal prosecutions under HIPAA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Most involve identity theft or fraud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99363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F419B0-EFFC-45A0-B2DF-C4F2F28A6D81}" type="slidenum">
              <a:rPr lang="en-US" altLang="en-US" smtClean="0"/>
              <a:pPr eaLnBrk="1" hangingPunct="1"/>
              <a:t>61</a:t>
            </a:fld>
            <a:endParaRPr lang="en-US" altLang="en-US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61638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FBA514-28D5-4D32-801C-D5CAAE268492}" type="slidenum">
              <a:rPr lang="en-US" altLang="en-US" smtClean="0"/>
              <a:pPr eaLnBrk="1" hangingPunct="1"/>
              <a:t>62</a:t>
            </a:fld>
            <a:endParaRPr lang="en-US" alt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9425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5B3FA2-959A-49A1-A4A7-0F5224973B6F}" type="slidenum">
              <a:rPr lang="en-US" altLang="en-US" smtClean="0"/>
              <a:pPr eaLnBrk="1" hangingPunct="1"/>
              <a:t>63</a:t>
            </a:fld>
            <a:endParaRPr lang="en-US" altLang="en-US" dirty="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764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1A1A3B-9F47-4BBA-B685-D7C8BD4A07E2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22800" cy="3467100"/>
          </a:xfrm>
          <a:noFill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76334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4B2E93-8F09-46CF-9984-B7B0E75BF59E}" type="slidenum">
              <a:rPr lang="en-US" altLang="en-US" smtClean="0"/>
              <a:pPr eaLnBrk="1" hangingPunct="1"/>
              <a:t>64</a:t>
            </a:fld>
            <a:endParaRPr lang="en-US" altLang="en-US" dirty="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3049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6EFA1E-B3C3-48D2-B270-D07614EEF4D3}" type="slidenum">
              <a:rPr lang="en-US" altLang="en-US" smtClean="0"/>
              <a:pPr eaLnBrk="1" hangingPunct="1"/>
              <a:t>7</a:t>
            </a:fld>
            <a:endParaRPr lang="en-US" alt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1629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389C74-6944-4DAF-AE0D-3ECEA80212B5}" type="slidenum">
              <a:rPr lang="en-US" altLang="en-US" smtClean="0"/>
              <a:pPr eaLnBrk="1" hangingPunct="1"/>
              <a:t>8</a:t>
            </a:fld>
            <a:endParaRPr lang="en-US" altLang="en-US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255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54BEB4-0A20-41D5-A78A-39DEA084C91E}" type="slidenum">
              <a:rPr lang="en-US" altLang="en-US" smtClean="0"/>
              <a:pPr eaLnBrk="1" hangingPunct="1"/>
              <a:t>9</a:t>
            </a:fld>
            <a:endParaRPr lang="en-US" alt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968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yfarth Cover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13518" y="1295400"/>
            <a:ext cx="4581305" cy="3298825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3679" y="4876800"/>
            <a:ext cx="4581144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baseline="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5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1"/>
          <p:cNvSpPr>
            <a:spLocks noGrp="1"/>
          </p:cNvSpPr>
          <p:nvPr>
            <p:ph type="dt" sz="half" idx="14"/>
          </p:nvPr>
        </p:nvSpPr>
        <p:spPr>
          <a:xfrm>
            <a:off x="2590800" y="6401435"/>
            <a:ext cx="4419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55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800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21"/>
          <p:cNvSpPr>
            <a:spLocks noGrp="1"/>
          </p:cNvSpPr>
          <p:nvPr>
            <p:ph type="dt" sz="half" idx="14"/>
          </p:nvPr>
        </p:nvSpPr>
        <p:spPr>
          <a:xfrm>
            <a:off x="2590800" y="6401435"/>
            <a:ext cx="4419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1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w/ 1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8001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Content 2 column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4038600" cy="4525963"/>
          </a:xfrm>
        </p:spPr>
        <p:txBody>
          <a:bodyPr lIns="0" tIns="0" rIns="0" bIns="0"/>
          <a:lstStyle>
            <a:lvl1pPr marL="0" indent="0">
              <a:buFont typeface="Arial" pitchFamily="34" charset="0"/>
              <a:buChar char="‏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marL="0" indent="0">
              <a:buFont typeface="Arial" pitchFamily="34" charset="0"/>
              <a:buChar char="‏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 column w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8001000" cy="4800600"/>
          </a:xfrm>
        </p:spPr>
        <p:txBody>
          <a:bodyPr/>
          <a:lstStyle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914400" indent="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543800" cy="2209800"/>
          </a:xfrm>
        </p:spPr>
        <p:txBody>
          <a:bodyPr lIns="0" tIns="0" rIns="0" bIns="0"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8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w/bulle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00200"/>
            <a:ext cx="3963988" cy="4648200"/>
          </a:xfrm>
        </p:spPr>
        <p:txBody>
          <a:bodyPr lIns="0" tIns="0" rIns="0" bIns="0"/>
          <a:lstStyle>
            <a:lvl1pPr marL="177800" indent="-1778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 baseline="0"/>
            </a:lvl4pPr>
            <a:lvl5pPr marL="914400" indent="0">
              <a:defRPr sz="12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1600200"/>
            <a:ext cx="4041775" cy="4648200"/>
          </a:xfrm>
        </p:spPr>
        <p:txBody>
          <a:bodyPr lIns="0" tIns="0" rIns="0" bIns="0"/>
          <a:lstStyle>
            <a:lvl1pPr marL="231775" indent="-231775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 baseline="0"/>
            </a:lvl4pPr>
            <a:lvl5pPr marL="914400" indent="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0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568575"/>
            <a:ext cx="7772400" cy="1470025"/>
          </a:xfr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343400"/>
            <a:ext cx="38862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sz="2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Subtext</a:t>
            </a:r>
          </a:p>
        </p:txBody>
      </p:sp>
    </p:spTree>
    <p:extLst>
      <p:ext uri="{BB962C8B-B14F-4D97-AF65-F5344CB8AC3E}">
        <p14:creationId xmlns:p14="http://schemas.microsoft.com/office/powerpoint/2010/main" val="26623291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4343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4"/>
          </p:nvPr>
        </p:nvSpPr>
        <p:spPr>
          <a:xfrm>
            <a:off x="2590800" y="6401435"/>
            <a:ext cx="4419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6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1"/>
          <p:cNvSpPr>
            <a:spLocks noGrp="1"/>
          </p:cNvSpPr>
          <p:nvPr>
            <p:ph type="dt" sz="half" idx="14"/>
          </p:nvPr>
        </p:nvSpPr>
        <p:spPr>
          <a:xfrm>
            <a:off x="2590800" y="6401435"/>
            <a:ext cx="4419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616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4"/>
          </p:nvPr>
        </p:nvSpPr>
        <p:spPr>
          <a:xfrm>
            <a:off x="2590800" y="6401435"/>
            <a:ext cx="4419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1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295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01435"/>
            <a:ext cx="44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 title="[Title]"/>
          <p:cNvSpPr txBox="1"/>
          <p:nvPr/>
        </p:nvSpPr>
        <p:spPr>
          <a:xfrm>
            <a:off x="761998" y="6514430"/>
            <a:ext cx="1453283" cy="138499"/>
          </a:xfrm>
          <a:prstGeom prst="rect">
            <a:avLst/>
          </a:prstGeom>
          <a:noFill/>
        </p:spPr>
        <p:txBody>
          <a:bodyPr wrap="none" lIns="0" tIns="0" bIns="0" rtlCol="0" anchor="ctr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©2015 Seyfarth Shaw LLP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89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500"/>
        </a:spcBef>
        <a:buClrTx/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500"/>
        </a:spcBef>
        <a:buFontTx/>
        <a:buNone/>
        <a:defRPr sz="1200" b="0" i="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00800"/>
            <a:ext cx="441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 title="[Title]"/>
          <p:cNvSpPr txBox="1"/>
          <p:nvPr/>
        </p:nvSpPr>
        <p:spPr>
          <a:xfrm>
            <a:off x="761998" y="6514430"/>
            <a:ext cx="1453283" cy="138499"/>
          </a:xfrm>
          <a:prstGeom prst="rect">
            <a:avLst/>
          </a:prstGeom>
          <a:noFill/>
        </p:spPr>
        <p:txBody>
          <a:bodyPr wrap="none" lIns="0" tIns="0" bIns="0" rtlCol="0" anchor="ctr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©2015 Seyfarth Shaw LLP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33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500"/>
        </a:spcBef>
        <a:buFont typeface="Arial" pitchFamily="34" charset="0"/>
        <a:buChar char="‏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500"/>
        </a:spcBef>
        <a:buClrTx/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500"/>
        </a:spcBef>
        <a:buFont typeface="Arial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spcBef>
          <a:spcPts val="500"/>
        </a:spcBef>
        <a:buFontTx/>
        <a:buNone/>
        <a:defRPr sz="1200" b="0" i="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conley@seyfart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18" Type="http://schemas.openxmlformats.org/officeDocument/2006/relationships/diagramColors" Target="../diagrams/colors6.xml"/><Relationship Id="rId3" Type="http://schemas.openxmlformats.org/officeDocument/2006/relationships/audio" Target="../media/audio2.wav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17" Type="http://schemas.openxmlformats.org/officeDocument/2006/relationships/diagramQuickStyle" Target="../diagrams/quickStyle6.xml"/><Relationship Id="rId2" Type="http://schemas.openxmlformats.org/officeDocument/2006/relationships/notesSlide" Target="../notesSlides/notesSlide56.xml"/><Relationship Id="rId16" Type="http://schemas.openxmlformats.org/officeDocument/2006/relationships/diagramLayout" Target="../diagrams/layout6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5" Type="http://schemas.openxmlformats.org/officeDocument/2006/relationships/diagramData" Target="../diagrams/data6.xml"/><Relationship Id="rId10" Type="http://schemas.openxmlformats.org/officeDocument/2006/relationships/diagramData" Target="../diagrams/data5.xml"/><Relationship Id="rId19" Type="http://schemas.microsoft.com/office/2007/relationships/diagramDrawing" Target="../diagrams/drawing6.xml"/><Relationship Id="rId4" Type="http://schemas.openxmlformats.org/officeDocument/2006/relationships/image" Target="../media/image39.jpe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bconley@seyfarth.com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HIPAA </a:t>
            </a:r>
            <a:r>
              <a:rPr lang="en-US" dirty="0"/>
              <a:t>Privacy and Security Compliance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13679" y="4267200"/>
            <a:ext cx="4581144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Ben Conley</a:t>
            </a:r>
          </a:p>
          <a:p>
            <a:r>
              <a:rPr lang="en-US" dirty="0" smtClean="0"/>
              <a:t>Seyfarth Shaw LLP</a:t>
            </a:r>
          </a:p>
          <a:p>
            <a:r>
              <a:rPr lang="en-US" dirty="0" smtClean="0">
                <a:hlinkClick r:id="rId3"/>
              </a:rPr>
              <a:t>bconley@seyfarth.com</a:t>
            </a: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HIPAA Privacy Roadmap</a:t>
            </a:r>
          </a:p>
        </p:txBody>
      </p:sp>
      <p:pic>
        <p:nvPicPr>
          <p:cNvPr id="24580" name="Picture 4" descr="MPj0395938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438400"/>
            <a:ext cx="4337050" cy="2957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What’s a “covered entity”?</a:t>
            </a:r>
          </a:p>
          <a:p>
            <a:pPr eaLnBrk="1" hangingPunct="1"/>
            <a:r>
              <a:rPr lang="en-US" altLang="en-US" dirty="0" smtClean="0"/>
              <a:t>What is PHI? </a:t>
            </a:r>
          </a:p>
          <a:p>
            <a:pPr eaLnBrk="1" hangingPunct="1"/>
            <a:r>
              <a:rPr lang="en-US" altLang="en-US" dirty="0" smtClean="0"/>
              <a:t>What do I do with PHI? 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Permitted disclosures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Authorization required</a:t>
            </a:r>
          </a:p>
          <a:p>
            <a:pPr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 </a:t>
            </a:r>
            <a:r>
              <a:rPr lang="en-US" altLang="en-US" dirty="0" smtClean="0"/>
              <a:t>“Covered </a:t>
            </a:r>
            <a:r>
              <a:rPr lang="en-US" altLang="en-US" dirty="0"/>
              <a:t>E</a:t>
            </a:r>
            <a:r>
              <a:rPr lang="en-US" altLang="en-US" dirty="0" smtClean="0"/>
              <a:t>ntity</a:t>
            </a:r>
            <a:r>
              <a:rPr lang="en-US" altLang="en-US" dirty="0"/>
              <a:t>”?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000" dirty="0" smtClean="0"/>
              <a:t>	</a:t>
            </a:r>
          </a:p>
          <a:p>
            <a:pPr marL="0" indent="0" algn="ctr" eaLnBrk="1" hangingPunct="1"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>Not a Covered Entity</a:t>
            </a:r>
          </a:p>
          <a:p>
            <a:pPr marL="0" indent="0" algn="ctr" eaLnBrk="1" hangingPunct="1">
              <a:buFontTx/>
              <a:buNone/>
            </a:pPr>
            <a:endParaRPr lang="en-US" altLang="en-US" sz="1600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Employers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Individual Employees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Vendors</a:t>
            </a:r>
          </a:p>
          <a:p>
            <a:pPr marL="0" indent="0" algn="ctr" eaLnBrk="1" hangingPunct="1">
              <a:buFontTx/>
              <a:buNone/>
            </a:pPr>
            <a:endParaRPr lang="en-US" altLang="en-US" sz="2000" dirty="0" smtClean="0"/>
          </a:p>
          <a:p>
            <a:pPr marL="0" indent="0" algn="ctr" eaLnBrk="1" hangingPunct="1">
              <a:buFontTx/>
              <a:buNone/>
            </a:pPr>
            <a:endParaRPr lang="en-US" altLang="en-US" sz="2000" dirty="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500" b="1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Covered Entity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Group Health Plans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Health care providers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Health Care Clearinghouses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3399"/>
                </a:solidFill>
              </a:rPr>
              <a:t>Medicare Part D Vendors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576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87513"/>
            <a:ext cx="4029075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Group Health </a:t>
            </a:r>
            <a:r>
              <a:rPr lang="en-US" altLang="en-US" dirty="0" smtClean="0"/>
              <a:t>Plans</a:t>
            </a:r>
            <a:br>
              <a:rPr lang="en-US" altLang="en-US" dirty="0" smtClean="0"/>
            </a:br>
            <a:r>
              <a:rPr lang="en-US" altLang="en-US" sz="2400" dirty="0" smtClean="0"/>
              <a:t>Insured </a:t>
            </a:r>
            <a:r>
              <a:rPr lang="en-US" altLang="en-US" sz="2400" dirty="0"/>
              <a:t>and Self-Funded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35643"/>
              </p:ext>
            </p:extLst>
          </p:nvPr>
        </p:nvGraphicFramePr>
        <p:xfrm>
          <a:off x="762000" y="1752600"/>
          <a:ext cx="75438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3707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Subject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to HIPAA Privacy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11" marB="45711">
                    <a:solidFill>
                      <a:srgbClr val="0049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Not Subject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 to HIPAA Privacy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11" marB="45711">
                    <a:solidFill>
                      <a:srgbClr val="004992"/>
                    </a:solidFill>
                  </a:tcPr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Medical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Short-term Disability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Prescription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Long-term Disability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Dental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 Insurance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Vision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Workers’</a:t>
                      </a:r>
                      <a:r>
                        <a:rPr lang="en-US" sz="1800" baseline="0" dirty="0" smtClean="0"/>
                        <a:t> Compensation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Health</a:t>
                      </a:r>
                      <a:r>
                        <a:rPr lang="en-US" sz="1800" baseline="0" dirty="0" smtClean="0"/>
                        <a:t> Flexible Spending Account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FMLA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EAP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Employment Drug Test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Wellness Programs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Stop Loss Insurance</a:t>
                      </a:r>
                      <a:endParaRPr lang="en-US" sz="1800" dirty="0"/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Health Risk Assessment</a:t>
                      </a:r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Retirement</a:t>
                      </a:r>
                      <a:r>
                        <a:rPr lang="en-US" sz="1800" baseline="0" dirty="0" smtClean="0"/>
                        <a:t> Plans</a:t>
                      </a:r>
                      <a:endParaRPr lang="en-US" sz="18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Business Associates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600" dirty="0" smtClean="0">
                <a:solidFill>
                  <a:srgbClr val="004992"/>
                </a:solidFill>
              </a:rPr>
              <a:t>A Business Associate is any entity who: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900" dirty="0" smtClean="0">
                <a:solidFill>
                  <a:srgbClr val="004992"/>
                </a:solidFill>
              </a:rPr>
              <a:t>Performs various services for a covered entity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900" dirty="0">
                <a:solidFill>
                  <a:srgbClr val="004992"/>
                </a:solidFill>
              </a:rPr>
              <a:t>I</a:t>
            </a:r>
            <a:r>
              <a:rPr lang="en-US" altLang="en-US" sz="1900" dirty="0" smtClean="0">
                <a:solidFill>
                  <a:srgbClr val="004992"/>
                </a:solidFill>
              </a:rPr>
              <a:t>nvolving the use or disclosure of PHI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900" dirty="0" smtClean="0">
                <a:solidFill>
                  <a:srgbClr val="004992"/>
                </a:solidFill>
              </a:rPr>
              <a:t>Examples: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700" dirty="0" smtClean="0">
                <a:solidFill>
                  <a:srgbClr val="004992"/>
                </a:solidFill>
              </a:rPr>
              <a:t>Claims adjudication,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700" dirty="0" smtClean="0">
                <a:solidFill>
                  <a:srgbClr val="004992"/>
                </a:solidFill>
              </a:rPr>
              <a:t>data analysis,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700" dirty="0" smtClean="0">
                <a:solidFill>
                  <a:srgbClr val="004992"/>
                </a:solidFill>
              </a:rPr>
              <a:t>utilization review,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700" dirty="0" smtClean="0">
                <a:solidFill>
                  <a:srgbClr val="004992"/>
                </a:solidFill>
              </a:rPr>
              <a:t>consulting or data aggregation services</a:t>
            </a:r>
          </a:p>
          <a:p>
            <a:pPr eaLnBrk="1" hangingPunct="1"/>
            <a:r>
              <a:rPr lang="en-US" altLang="en-US" sz="2600" dirty="0" smtClean="0">
                <a:solidFill>
                  <a:srgbClr val="004992"/>
                </a:solidFill>
              </a:rPr>
              <a:t>Must enter into a business associate agreement addressing: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dirty="0">
                <a:solidFill>
                  <a:srgbClr val="004992"/>
                </a:solidFill>
              </a:rPr>
              <a:t>P</a:t>
            </a:r>
            <a:r>
              <a:rPr lang="en-US" altLang="en-US" dirty="0" smtClean="0">
                <a:solidFill>
                  <a:srgbClr val="004992"/>
                </a:solidFill>
              </a:rPr>
              <a:t>ermitted uses and disclosures of PHI by the BA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dirty="0">
                <a:solidFill>
                  <a:srgbClr val="004992"/>
                </a:solidFill>
              </a:rPr>
              <a:t>S</a:t>
            </a:r>
            <a:r>
              <a:rPr lang="en-US" altLang="en-US" dirty="0" smtClean="0">
                <a:solidFill>
                  <a:srgbClr val="004992"/>
                </a:solidFill>
              </a:rPr>
              <a:t>ecurity of the PHI while in possession of the BA</a:t>
            </a:r>
          </a:p>
          <a:p>
            <a:pPr eaLnBrk="1" hangingPunct="1"/>
            <a:r>
              <a:rPr lang="en-US" altLang="en-US" sz="2600" dirty="0" smtClean="0">
                <a:solidFill>
                  <a:srgbClr val="004992"/>
                </a:solidFill>
              </a:rPr>
              <a:t>Business Associates are directly subject to much of HIPAA</a:t>
            </a:r>
          </a:p>
        </p:txBody>
      </p:sp>
      <p:pic>
        <p:nvPicPr>
          <p:cNvPr id="27652" name="Picture 6" descr="http://www.globalindiasoftware.com/images/MDEC-Business-Associ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438400"/>
            <a:ext cx="2184400" cy="125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458200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Business Associate Agreements must require business associate to: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  <a:defRPr/>
            </a:pPr>
            <a:r>
              <a:rPr lang="en-US" sz="1800" dirty="0" smtClean="0"/>
              <a:t>Comply with security rules in handling e-PHI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  <a:defRPr/>
            </a:pPr>
            <a:r>
              <a:rPr lang="en-US" sz="1800" dirty="0" smtClean="0"/>
              <a:t>Ensure that subcontractors will comply with the same restrictions that apply to business associates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  <a:defRPr/>
            </a:pPr>
            <a:r>
              <a:rPr lang="en-US" sz="1800" dirty="0" smtClean="0"/>
              <a:t>Report security incidents and breaches of unsecured PHI to the covered entity (here, group health plan)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-"/>
              <a:defRPr/>
            </a:pPr>
            <a:r>
              <a:rPr lang="en-US" sz="1800" dirty="0" smtClean="0"/>
              <a:t>If carrying out the group health plan’s obligations under the privacy rule, the business associate must comply with the privacy rule requirements that would otherwise apply to the group health plan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1295400"/>
          </a:xfrm>
        </p:spPr>
        <p:txBody>
          <a:bodyPr/>
          <a:lstStyle/>
          <a:p>
            <a:r>
              <a:rPr lang="en-US" altLang="en-US" dirty="0" smtClean="0"/>
              <a:t>Expansion of Business Associate Rules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Protected Health </a:t>
            </a:r>
            <a:r>
              <a:rPr lang="en-US" altLang="en-US" dirty="0" smtClean="0"/>
              <a:t>Information?</a:t>
            </a:r>
            <a:endParaRPr lang="en-US" altLang="en-US" dirty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524000"/>
            <a:ext cx="84582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500"/>
              </a:spcBef>
              <a:buClrTx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500"/>
              </a:spcBef>
              <a:buFontTx/>
              <a:buNone/>
              <a:defRPr sz="1200" b="0" i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Protected Health Information (PHI) is information: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sz="1800" dirty="0" smtClean="0"/>
              <a:t>Created/received by a health plan/other covered entity: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sz="1800" dirty="0" smtClean="0"/>
              <a:t>Relates to: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4992"/>
                </a:solidFill>
              </a:rPr>
              <a:t>the past, present or future physical or mental health or condition of the individual,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4992"/>
                </a:solidFill>
              </a:rPr>
              <a:t>the provision of health care to an individual, or </a:t>
            </a:r>
          </a:p>
          <a:p>
            <a:pPr lvl="4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4992"/>
                </a:solidFill>
              </a:rPr>
              <a:t>the past, present or future payment for the provision of health care to an individual; </a:t>
            </a:r>
            <a:r>
              <a:rPr lang="en-US" altLang="en-US" sz="1600" dirty="0" smtClean="0">
                <a:solidFill>
                  <a:srgbClr val="004992"/>
                </a:solidFill>
              </a:rPr>
              <a:t>and</a:t>
            </a:r>
            <a:endParaRPr lang="en-US" sz="1600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-"/>
              <a:defRPr/>
            </a:pPr>
            <a:r>
              <a:rPr lang="en-US" sz="1800" dirty="0" smtClean="0"/>
              <a:t>Must either identify the individual directly or contains elements that can be linked to a particular individual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PHI Examples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804608"/>
              </p:ext>
            </p:extLst>
          </p:nvPr>
        </p:nvGraphicFramePr>
        <p:xfrm>
          <a:off x="1143000" y="1600200"/>
          <a:ext cx="6934200" cy="443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/>
                <a:gridCol w="3467100"/>
              </a:tblGrid>
              <a:tr h="36576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Health Plan PHI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49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Not Health Plan PHI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4992"/>
                    </a:solidFill>
                  </a:tcPr>
                </a:tc>
              </a:tr>
              <a:tr h="36576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Claims</a:t>
                      </a:r>
                      <a:r>
                        <a:rPr lang="en-US" sz="1800" baseline="0" dirty="0" smtClean="0"/>
                        <a:t> Letters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Doctor’s Excuse Note</a:t>
                      </a:r>
                      <a:endParaRPr lang="en-US" sz="1800" dirty="0"/>
                    </a:p>
                  </a:txBody>
                  <a:tcPr/>
                </a:tc>
              </a:tr>
              <a:tr h="476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Enrollment Information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Doctor’s Note for Return to Work</a:t>
                      </a:r>
                      <a:endParaRPr lang="en-US" sz="1800" dirty="0"/>
                    </a:p>
                  </a:txBody>
                  <a:tcPr/>
                </a:tc>
              </a:tr>
              <a:tr h="476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EOBs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FMLA Requests</a:t>
                      </a:r>
                      <a:endParaRPr lang="en-US" sz="1800" dirty="0"/>
                    </a:p>
                  </a:txBody>
                  <a:tcPr/>
                </a:tc>
              </a:tr>
              <a:tr h="476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Doctor’s Bills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Drug-Test Results</a:t>
                      </a:r>
                      <a:endParaRPr lang="en-US" sz="1800" dirty="0"/>
                    </a:p>
                  </a:txBody>
                  <a:tcPr/>
                </a:tc>
              </a:tr>
              <a:tr h="476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Coverage Certificates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Disability Claims</a:t>
                      </a:r>
                      <a:endParaRPr lang="en-US" sz="1800" dirty="0"/>
                    </a:p>
                  </a:txBody>
                  <a:tcPr/>
                </a:tc>
              </a:tr>
              <a:tr h="476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EAP Treatment Records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Workers’ Comp. Claims</a:t>
                      </a:r>
                      <a:endParaRPr lang="en-US" sz="1800" dirty="0"/>
                    </a:p>
                  </a:txBody>
                  <a:tcPr/>
                </a:tc>
              </a:tr>
              <a:tr h="47638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Detailed Health Plan Reports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68054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Genetic Information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(includes family history)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 of Identifying Information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87367"/>
              </p:ext>
            </p:extLst>
          </p:nvPr>
        </p:nvGraphicFramePr>
        <p:xfrm>
          <a:off x="762000" y="1600200"/>
          <a:ext cx="8077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GINA </a:t>
            </a:r>
            <a:r>
              <a:rPr lang="en-US" altLang="en-US" dirty="0" smtClean="0"/>
              <a:t>Expands </a:t>
            </a:r>
            <a:r>
              <a:rPr lang="en-US" altLang="en-US" dirty="0"/>
              <a:t>PHI 	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657725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No increasing premiums or contributions based upon genetic information</a:t>
            </a:r>
          </a:p>
          <a:p>
            <a:pPr eaLnBrk="1" hangingPunct="1"/>
            <a:r>
              <a:rPr lang="en-US" altLang="en-US" dirty="0" smtClean="0"/>
              <a:t>No requesting/requiring genetic testing</a:t>
            </a:r>
          </a:p>
          <a:p>
            <a:pPr eaLnBrk="1" hangingPunct="1"/>
            <a:r>
              <a:rPr lang="en-US" altLang="en-US" dirty="0" smtClean="0"/>
              <a:t>No collecting genetic information prior to or in connection with enrollment (watch your health risk assessments and disease management programs)</a:t>
            </a:r>
          </a:p>
        </p:txBody>
      </p:sp>
      <p:pic>
        <p:nvPicPr>
          <p:cNvPr id="35844" name="Picture 2" descr="http://www.demotivationalposters.org/image/demotivational-poster/small/1108/genetics-family-funny-parents-genetics-kids-demotivational-posters-1314043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0290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“Genetic Information</a:t>
            </a:r>
            <a:r>
              <a:rPr lang="en-US" altLang="en-US" dirty="0" smtClean="0"/>
              <a:t>”?</a:t>
            </a:r>
            <a:r>
              <a:rPr lang="en-US" altLang="en-US" dirty="0"/>
              <a:t>	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5105400"/>
            <a:ext cx="8763000" cy="4525963"/>
          </a:xfrm>
        </p:spPr>
        <p:txBody>
          <a:bodyPr/>
          <a:lstStyle/>
          <a:p>
            <a:pPr lvl="1" eaLnBrk="1" hangingPunct="1"/>
            <a:endParaRPr lang="en-US" altLang="en-US" sz="2400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36868" name="Picture 6" descr="http://rlv.zcache.com/nice_genes_funny_dna_strip_character_photosculpture-p153302495078070496bfnwk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56774"/>
            <a:ext cx="1905000" cy="29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1600200"/>
            <a:ext cx="8763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500"/>
              </a:spcBef>
              <a:buClrTx/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500"/>
              </a:spcBef>
              <a:buFontTx/>
              <a:buNone/>
              <a:defRPr sz="1200" b="0" i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 smtClean="0"/>
              <a:t>Genetic tests (including those of a family member) - revealing information regarding traits for disease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 smtClean="0"/>
              <a:t>Family history – manifestation of a disease or disorder in family members of an individual (not the manifestation of a disease of the individual)	</a:t>
            </a:r>
          </a:p>
          <a:p>
            <a:pPr fontAlgn="auto">
              <a:spcAft>
                <a:spcPts val="0"/>
              </a:spcAft>
            </a:pPr>
            <a:endParaRPr lang="en-US" altLang="en-US" dirty="0"/>
          </a:p>
          <a:p>
            <a:pPr marL="228600" lvl="1" indent="0">
              <a:buNone/>
            </a:pPr>
            <a:r>
              <a:rPr lang="en-US" altLang="en-US" b="1" u="sng" dirty="0"/>
              <a:t>Note</a:t>
            </a:r>
            <a:r>
              <a:rPr lang="en-US" altLang="en-US" dirty="0"/>
              <a:t>:  </a:t>
            </a:r>
          </a:p>
          <a:p>
            <a:pPr marL="228600" lvl="1" indent="0">
              <a:buNone/>
            </a:pPr>
            <a:r>
              <a:rPr lang="en-US" altLang="en-US" dirty="0"/>
              <a:t>GINA considers your spouse to be genetically related to you.</a:t>
            </a:r>
          </a:p>
          <a:p>
            <a:pPr fontAlgn="auto">
              <a:spcAft>
                <a:spcPts val="0"/>
              </a:spcAft>
            </a:pPr>
            <a:endParaRPr lang="en-US" altLang="en-US" dirty="0" smtClean="0"/>
          </a:p>
          <a:p>
            <a:pPr lvl="4" fontAlgn="auto">
              <a:spcAft>
                <a:spcPts val="0"/>
              </a:spcAft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8686800" cy="20574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Question: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004992"/>
                </a:solidFill>
              </a:rPr>
              <a:t>We aren’t in the health care business – why do we need to know about HIPAA Privacy Compliance?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0772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Why am I here?</a:t>
            </a:r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Covered Entity </a:t>
            </a:r>
            <a:r>
              <a:rPr lang="en-US" altLang="en-US" dirty="0" smtClean="0"/>
              <a:t>QUIZ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700" dirty="0"/>
              <a:t>Do we need to be concerned about HIPAA Privacy?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7630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You inform your workers’ compensation carrier of an employee injury by preparing and sending a medical report to the carrier? </a:t>
            </a:r>
          </a:p>
          <a:p>
            <a:pPr eaLnBrk="1" hangingPunct="1"/>
            <a:r>
              <a:rPr lang="en-US" altLang="en-US" dirty="0" smtClean="0"/>
              <a:t>An update regarding an employee’s recent battle with cancer is posted on the company’s intranet?		</a:t>
            </a:r>
          </a:p>
          <a:p>
            <a:pPr eaLnBrk="1" hangingPunct="1"/>
            <a:r>
              <a:rPr lang="en-US" altLang="en-US" dirty="0" smtClean="0"/>
              <a:t>Health risk assessment question regarding family history of breast cancer?   	</a:t>
            </a:r>
          </a:p>
          <a:p>
            <a:pPr eaLnBrk="1" hangingPunct="1"/>
            <a:r>
              <a:rPr lang="en-US" altLang="en-US" dirty="0" smtClean="0"/>
              <a:t>First aid for work-site injuries?	</a:t>
            </a:r>
          </a:p>
          <a:p>
            <a:pPr lvl="4" eaLnBrk="1" hangingPunct="1"/>
            <a:endParaRPr lang="en-US" altLang="en-US" dirty="0" smtClean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807" y="3773805"/>
            <a:ext cx="3048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Privacy Notice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Current participants have been given a privacy notice</a:t>
            </a:r>
          </a:p>
          <a:p>
            <a:pPr eaLnBrk="1" hangingPunct="1"/>
            <a:r>
              <a:rPr lang="en-US" altLang="en-US" dirty="0" smtClean="0"/>
              <a:t>Automatically provide a copy to new participants at enrollment</a:t>
            </a:r>
          </a:p>
          <a:p>
            <a:pPr eaLnBrk="1" hangingPunct="1"/>
            <a:r>
              <a:rPr lang="en-US" altLang="en-US" dirty="0" smtClean="0"/>
              <a:t>Provide a copy to anyone upon request</a:t>
            </a:r>
          </a:p>
          <a:p>
            <a:pPr eaLnBrk="1" hangingPunct="1"/>
            <a:r>
              <a:rPr lang="en-US" altLang="en-US" dirty="0" smtClean="0"/>
              <a:t>Provide notice of notice every 3 years</a:t>
            </a:r>
          </a:p>
          <a:p>
            <a:pPr eaLnBrk="1" hangingPunct="1"/>
            <a:r>
              <a:rPr lang="en-US" dirty="0" smtClean="0"/>
              <a:t>Provide an updated notice if material</a:t>
            </a:r>
            <a:br>
              <a:rPr lang="en-US" dirty="0" smtClean="0"/>
            </a:br>
            <a:r>
              <a:rPr lang="en-US" dirty="0" smtClean="0"/>
              <a:t>changes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Know Your Privacy Officer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39624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Ask questions</a:t>
            </a:r>
          </a:p>
          <a:p>
            <a:pPr eaLnBrk="1" hangingPunct="1"/>
            <a:r>
              <a:rPr lang="en-US" altLang="en-US" dirty="0" smtClean="0"/>
              <a:t>Report a violation</a:t>
            </a:r>
          </a:p>
          <a:p>
            <a:pPr eaLnBrk="1" hangingPunct="1"/>
            <a:r>
              <a:rPr lang="en-US" altLang="en-US" dirty="0" smtClean="0"/>
              <a:t>Participant complaints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Most organizations appoint as the privacy officer a high-ranking HR official</a:t>
            </a:r>
          </a:p>
        </p:txBody>
      </p:sp>
      <p:pic>
        <p:nvPicPr>
          <p:cNvPr id="40964" name="Picture 7" descr="http://1.bp.blogspot.com/_48yUccSz7Vk/Sc0__TdI4JI/AAAAAAAAAK0/LXc974KESMY/s400/privacy_office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27981"/>
            <a:ext cx="4267200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Complaints and Policy Violations	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6388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Complaints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To Benefits Department/Privacy Officer or Health and Human Services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Privacy Officer investigates</a:t>
            </a:r>
          </a:p>
          <a:p>
            <a:pPr eaLnBrk="1" hangingPunct="1"/>
            <a:r>
              <a:rPr lang="en-US" altLang="en-US" dirty="0"/>
              <a:t>Report Policy Violations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Promptly notify Privacy Officer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Mitigate harmful impact (may include notifying individual)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Cooperate with investigation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Prevent recurrence</a:t>
            </a:r>
          </a:p>
          <a:p>
            <a:pPr eaLnBrk="1" hangingPunct="1"/>
            <a:r>
              <a:rPr lang="en-US" altLang="en-US" dirty="0"/>
              <a:t>No retaliation or intimidation for complaints or reporting violations</a:t>
            </a: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29398"/>
            <a:ext cx="31908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Scope of Disclosure</a:t>
            </a:r>
          </a:p>
        </p:txBody>
      </p:sp>
      <p:sp>
        <p:nvSpPr>
          <p:cNvPr id="33796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4419600" cy="4419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All permitted disclosures must be limited to: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00" dirty="0"/>
              <a:t>Minimum necessary amount of PHI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04992"/>
                </a:solidFill>
              </a:rPr>
              <a:t>only the amount of information needed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04992"/>
                </a:solidFill>
              </a:rPr>
              <a:t>only the people who need to see </a:t>
            </a:r>
            <a:r>
              <a:rPr lang="en-US" sz="1600" dirty="0" smtClean="0">
                <a:solidFill>
                  <a:srgbClr val="004992"/>
                </a:solidFill>
              </a:rPr>
              <a:t>it</a:t>
            </a:r>
          </a:p>
          <a:p>
            <a:pPr lvl="2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4992"/>
              </a:solidFill>
            </a:endParaRPr>
          </a:p>
          <a:p>
            <a:pPr marL="457200" lvl="2" indent="0">
              <a:buNone/>
              <a:defRPr/>
            </a:pPr>
            <a:r>
              <a:rPr lang="en-US" sz="2400" dirty="0" smtClean="0">
                <a:solidFill>
                  <a:srgbClr val="004992"/>
                </a:solidFill>
              </a:rPr>
              <a:t>OR</a:t>
            </a:r>
          </a:p>
          <a:p>
            <a:pPr marL="457200" lvl="2" indent="0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Limited Data Set</a:t>
            </a:r>
          </a:p>
          <a:p>
            <a:pPr marL="914400" lvl="2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marL="457200" lvl="2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43012" name="Picture 7" descr="http://1.bp.blogspot.com/_w9XO9zBePXE/SkIAwzkNLOI/AAAAAAAABe4/woJBmzxO4uo/s400/redacted_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6700"/>
            <a:ext cx="37592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Scope of </a:t>
            </a:r>
            <a:r>
              <a:rPr lang="en-US" altLang="en-US" dirty="0" smtClean="0"/>
              <a:t>Disclosure – Limited Data Set</a:t>
            </a:r>
            <a:endParaRPr lang="en-US" altLang="en-US" dirty="0"/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1600200"/>
            <a:ext cx="4343400" cy="4419600"/>
          </a:xfrm>
        </p:spPr>
        <p:txBody>
          <a:bodyPr/>
          <a:lstStyle/>
          <a:p>
            <a:pPr marL="0" indent="0" eaLnBrk="1" hangingPunct="1"/>
            <a:endParaRPr lang="en-US" altLang="en-US" sz="2000" dirty="0" smtClean="0"/>
          </a:p>
          <a:p>
            <a:pPr marL="0" indent="0" eaLnBrk="1" hangingPunct="1"/>
            <a:endParaRPr lang="en-US" altLang="en-US" sz="2000" dirty="0" smtClean="0"/>
          </a:p>
          <a:p>
            <a:pPr marL="0" indent="0" eaLnBrk="1" hangingPunct="1"/>
            <a:endParaRPr lang="en-US" alt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761912"/>
              </p:ext>
            </p:extLst>
          </p:nvPr>
        </p:nvGraphicFramePr>
        <p:xfrm>
          <a:off x="914400" y="2133600"/>
          <a:ext cx="7239000" cy="323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37075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Must Remove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10" marB="45710">
                    <a:solidFill>
                      <a:srgbClr val="0049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Can Include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T="45710" marB="45710">
                    <a:solidFill>
                      <a:srgbClr val="004992"/>
                    </a:solidFill>
                  </a:tcPr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Name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Dates of Birth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Street Address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Dates of Death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Telephone #s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Dates of Service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6400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Email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Geographic Information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r>
                        <a:rPr lang="en-US" sz="1800" baseline="0" dirty="0" smtClean="0"/>
                        <a:t>(city, state, zip)</a:t>
                      </a:r>
                      <a:endParaRPr lang="en-US" sz="1800" dirty="0"/>
                    </a:p>
                  </a:txBody>
                  <a:tcPr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Security #s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Medical</a:t>
                      </a:r>
                      <a:r>
                        <a:rPr lang="en-US" sz="1800" baseline="0" dirty="0" smtClean="0"/>
                        <a:t> Record #s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  <a:tr h="37075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Fingerprints,</a:t>
                      </a:r>
                      <a:r>
                        <a:rPr lang="en-US" sz="1800" baseline="0" dirty="0" smtClean="0"/>
                        <a:t> Voiceprints, Photos</a:t>
                      </a:r>
                      <a:endParaRPr lang="en-US" sz="1800" dirty="0"/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0" marB="45710"/>
                </a:tc>
              </a:tr>
            </a:tbl>
          </a:graphicData>
        </a:graphic>
      </p:graphicFrame>
      <p:sp>
        <p:nvSpPr>
          <p:cNvPr id="7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Authorization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867400" cy="441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 proper authorization must: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Authorize you to disclose specific information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Be signed and dated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Include an expiration date or event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Still be valid (not revoked)!</a:t>
            </a:r>
          </a:p>
          <a:p>
            <a:pPr eaLnBrk="1" hangingPunct="1"/>
            <a:r>
              <a:rPr lang="en-US" altLang="en-US" dirty="0"/>
              <a:t>Keep a copy of the authorization</a:t>
            </a:r>
            <a:br>
              <a:rPr lang="en-US" altLang="en-US" dirty="0"/>
            </a:br>
            <a:r>
              <a:rPr lang="en-US" altLang="en-US" dirty="0"/>
              <a:t>in the participant’s benefit file for 6 </a:t>
            </a:r>
            <a:r>
              <a:rPr lang="en-US" altLang="en-US" dirty="0" smtClean="0"/>
              <a:t>years</a:t>
            </a:r>
            <a:endParaRPr lang="en-US" altLang="en-US" dirty="0"/>
          </a:p>
        </p:txBody>
      </p:sp>
      <p:pic>
        <p:nvPicPr>
          <p:cNvPr id="45060" name="Picture 6" descr="http://www.thepapertiger.com/blog/wp-content/uploads/2011/11/cartoon-man-stuffing-filing-cabin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758364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96082"/>
            <a:ext cx="80772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What are </a:t>
            </a:r>
            <a:r>
              <a:rPr lang="en-US" altLang="en-US" dirty="0" smtClean="0"/>
              <a:t>Permitted </a:t>
            </a:r>
            <a:r>
              <a:rPr lang="en-US" altLang="en-US" dirty="0"/>
              <a:t>U</a:t>
            </a:r>
            <a:r>
              <a:rPr lang="en-US" altLang="en-US" dirty="0" smtClean="0"/>
              <a:t>ses </a:t>
            </a:r>
            <a:r>
              <a:rPr lang="en-US" altLang="en-US" dirty="0"/>
              <a:t>and </a:t>
            </a:r>
            <a:r>
              <a:rPr lang="en-US" altLang="en-US" dirty="0" smtClean="0"/>
              <a:t>Disclosures</a:t>
            </a:r>
            <a:r>
              <a:rPr lang="en-US" altLang="en-US" dirty="0"/>
              <a:t>?</a:t>
            </a:r>
            <a:br>
              <a:rPr lang="en-US" altLang="en-US" dirty="0"/>
            </a:br>
            <a:r>
              <a:rPr lang="en-US" altLang="en-US" sz="2700" dirty="0" smtClean="0"/>
              <a:t>No </a:t>
            </a:r>
            <a:r>
              <a:rPr lang="en-US" altLang="en-US" sz="2700" dirty="0"/>
              <a:t>Authorization from the Employee </a:t>
            </a:r>
            <a:r>
              <a:rPr lang="en-US" altLang="en-US" sz="2700" dirty="0" smtClean="0"/>
              <a:t>Needed</a:t>
            </a:r>
            <a:r>
              <a:rPr lang="en-US" altLang="en-US" dirty="0"/>
              <a:t>	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For treatment (only relevant for providers/on-site clinic)</a:t>
            </a:r>
          </a:p>
          <a:p>
            <a:pPr eaLnBrk="1" hangingPunct="1"/>
            <a:r>
              <a:rPr lang="en-US" altLang="en-US" dirty="0" smtClean="0"/>
              <a:t>For payment activities</a:t>
            </a:r>
          </a:p>
          <a:p>
            <a:pPr eaLnBrk="1" hangingPunct="1"/>
            <a:r>
              <a:rPr lang="en-US" altLang="en-US" dirty="0" smtClean="0"/>
              <a:t>For health care operations activities</a:t>
            </a:r>
          </a:p>
          <a:p>
            <a:pPr eaLnBrk="1" hangingPunct="1"/>
            <a:r>
              <a:rPr lang="en-US" altLang="en-US" dirty="0" smtClean="0"/>
              <a:t>To the individual</a:t>
            </a:r>
          </a:p>
          <a:p>
            <a:pPr eaLnBrk="1" hangingPunct="1"/>
            <a:r>
              <a:rPr lang="en-US" altLang="en-US" dirty="0" smtClean="0"/>
              <a:t>For workers’ compensation purposes</a:t>
            </a:r>
          </a:p>
          <a:p>
            <a:pPr eaLnBrk="1" hangingPunct="1"/>
            <a:r>
              <a:rPr lang="en-US" altLang="en-US" dirty="0" smtClean="0"/>
              <a:t>For certain public policy reasons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Disclosures for </a:t>
            </a:r>
            <a:br>
              <a:rPr lang="en-US" altLang="en-US" sz="2800" dirty="0" smtClean="0"/>
            </a:br>
            <a:r>
              <a:rPr lang="en-US" altLang="en-US" sz="2800" dirty="0" smtClean="0"/>
              <a:t>“Payment and Health Care Operations”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400" u="sng" dirty="0"/>
              <a:t>Health Care Operations</a:t>
            </a:r>
          </a:p>
          <a:p>
            <a:pPr lvl="1" eaLnBrk="1" hangingPunct="1"/>
            <a:r>
              <a:rPr lang="en-US" altLang="en-US" dirty="0"/>
              <a:t>General administration and design</a:t>
            </a:r>
          </a:p>
          <a:p>
            <a:pPr lvl="1" eaLnBrk="1" hangingPunct="1"/>
            <a:r>
              <a:rPr lang="en-US" altLang="en-US" dirty="0"/>
              <a:t>Quality assessment</a:t>
            </a:r>
          </a:p>
          <a:p>
            <a:pPr lvl="1" eaLnBrk="1" hangingPunct="1"/>
            <a:r>
              <a:rPr lang="en-US" altLang="en-US" dirty="0"/>
              <a:t>Obtaining legal and other services</a:t>
            </a:r>
          </a:p>
          <a:p>
            <a:pPr lvl="1" eaLnBrk="1" hangingPunct="1"/>
            <a:r>
              <a:rPr lang="en-US" altLang="en-US" dirty="0"/>
              <a:t>Plan audits</a:t>
            </a:r>
          </a:p>
          <a:p>
            <a:pPr lvl="1" eaLnBrk="1" hangingPunct="1"/>
            <a:r>
              <a:rPr lang="en-US" altLang="en-US" dirty="0"/>
              <a:t>Risk underwriting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sz="2400" u="sng" dirty="0"/>
              <a:t>Payment</a:t>
            </a:r>
          </a:p>
          <a:p>
            <a:pPr lvl="1" eaLnBrk="1" hangingPunct="1"/>
            <a:r>
              <a:rPr lang="en-US" altLang="en-US" dirty="0"/>
              <a:t>Enrollment</a:t>
            </a:r>
          </a:p>
          <a:p>
            <a:pPr lvl="1" eaLnBrk="1" hangingPunct="1"/>
            <a:r>
              <a:rPr lang="en-US" altLang="en-US" dirty="0"/>
              <a:t>Assist employee with claim</a:t>
            </a:r>
          </a:p>
          <a:p>
            <a:pPr lvl="1" eaLnBrk="1" hangingPunct="1"/>
            <a:r>
              <a:rPr lang="en-US" altLang="en-US" dirty="0"/>
              <a:t>Determining eligibility and coverage</a:t>
            </a:r>
          </a:p>
          <a:p>
            <a:pPr lvl="1" eaLnBrk="1" hangingPunct="1"/>
            <a:r>
              <a:rPr lang="en-US" altLang="en-US" dirty="0"/>
              <a:t>Billing and claims management</a:t>
            </a:r>
          </a:p>
          <a:p>
            <a:pPr lvl="1" eaLnBrk="1" hangingPunct="1"/>
            <a:r>
              <a:rPr lang="en-US" altLang="en-US" dirty="0"/>
              <a:t>Pre-authorization (TPA)</a:t>
            </a:r>
          </a:p>
          <a:p>
            <a:pPr lvl="1" eaLnBrk="1" hangingPunct="1"/>
            <a:r>
              <a:rPr lang="en-US" altLang="en-US" dirty="0"/>
              <a:t>Utilization management</a:t>
            </a:r>
          </a:p>
          <a:p>
            <a:pPr lvl="1" eaLnBrk="1" hangingPunct="1"/>
            <a:r>
              <a:rPr lang="en-US" altLang="en-US" dirty="0"/>
              <a:t>Medical necessity (TPA) </a:t>
            </a:r>
          </a:p>
          <a:p>
            <a:pPr marL="0" indent="0" eaLnBrk="1" hangingPunct="1"/>
            <a:endParaRPr lang="en-US" altLang="en-US" sz="2400" dirty="0"/>
          </a:p>
          <a:p>
            <a:pPr marL="0" indent="0" eaLnBrk="1" hangingPunct="1"/>
            <a:endParaRPr lang="en-US" altLang="en-US" sz="2400" dirty="0"/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Disclosures to the Individual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Individual regarding her own claim or enrollment </a:t>
            </a:r>
            <a:r>
              <a:rPr lang="en-US" altLang="en-US" b="1" dirty="0" smtClean="0">
                <a:solidFill>
                  <a:srgbClr val="7030A0"/>
                </a:solidFill>
              </a:rPr>
              <a:t>- OK</a:t>
            </a:r>
          </a:p>
          <a:p>
            <a:pPr eaLnBrk="1" hangingPunct="1"/>
            <a:r>
              <a:rPr lang="en-US" altLang="en-US" dirty="0" smtClean="0"/>
              <a:t>To employee about her covered family member’s enrollment status </a:t>
            </a:r>
            <a:r>
              <a:rPr lang="en-US" altLang="en-US" b="1" dirty="0" smtClean="0">
                <a:solidFill>
                  <a:srgbClr val="7030A0"/>
                </a:solidFill>
              </a:rPr>
              <a:t>- OK</a:t>
            </a:r>
          </a:p>
          <a:p>
            <a:pPr eaLnBrk="1" hangingPunct="1"/>
            <a:r>
              <a:rPr lang="en-US" altLang="en-US" dirty="0" smtClean="0"/>
              <a:t>To employee about her covered family member’s claim – </a:t>
            </a:r>
            <a:r>
              <a:rPr lang="en-US" altLang="en-US" b="1" u="sng" dirty="0" smtClean="0">
                <a:solidFill>
                  <a:srgbClr val="7030A0"/>
                </a:solidFill>
              </a:rPr>
              <a:t>could be a trap for the unwary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If family member is not a unemancipated minor, do not disclose without authorization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am I here?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164507" y="3287712"/>
            <a:ext cx="8686800" cy="30702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Answer: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004992"/>
                </a:solidFill>
              </a:rPr>
              <a:t>Because your company sponsors a health plan that provides health benefits to employees and their families.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13493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Question: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4992"/>
                </a:solidFill>
              </a:rPr>
              <a:t>We aren’t in the health care business – why do we need to know about HIPAA Privacy Compliance?</a:t>
            </a:r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Personal Representative = Participant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Parent of minor child, unless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parent has agreed to confidentiality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minor able to consent to health care under state law and has done so, or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disclosure to parent may subject minor child to abuse</a:t>
            </a:r>
          </a:p>
          <a:p>
            <a:pPr eaLnBrk="1" hangingPunct="1"/>
            <a:r>
              <a:rPr lang="en-US" altLang="en-US" dirty="0"/>
              <a:t>Court-appointed guardians, etc. – require documentation</a:t>
            </a:r>
          </a:p>
          <a:p>
            <a:pPr eaLnBrk="1" hangingPunct="1"/>
            <a:r>
              <a:rPr lang="en-US" altLang="en-US" dirty="0"/>
              <a:t>Executor of estate</a:t>
            </a:r>
          </a:p>
          <a:p>
            <a:pPr eaLnBrk="1" hangingPunct="1"/>
            <a:r>
              <a:rPr lang="en-US" altLang="en-US" dirty="0"/>
              <a:t>Translator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Disclosures for Workers Compensation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May disclose as authorized by and to the extent necessary to comply with laws relating to workers’ compensation or similar programs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Mainly reporting purposes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This does not mean any and all information from health plan can be given to those working on a workers compensation claim</a:t>
            </a:r>
          </a:p>
        </p:txBody>
      </p:sp>
      <p:pic>
        <p:nvPicPr>
          <p:cNvPr id="5018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7813"/>
            <a:ext cx="36576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Other Permitted Uses and Disclosures</a:t>
            </a:r>
            <a:r>
              <a:rPr lang="en-US" altLang="en-US" sz="2100" b="1" dirty="0" smtClean="0"/>
              <a:t> </a:t>
            </a:r>
            <a:br>
              <a:rPr lang="en-US" altLang="en-US" sz="2100" b="1" dirty="0" smtClean="0"/>
            </a:br>
            <a:r>
              <a:rPr lang="en-US" altLang="en-US" sz="2100" b="1" dirty="0" smtClean="0">
                <a:solidFill>
                  <a:srgbClr val="FF0000"/>
                </a:solidFill>
              </a:rPr>
              <a:t>Always Ask Privacy Officer*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4343400" cy="4419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40000"/>
              </a:spcBef>
            </a:pPr>
            <a:r>
              <a:rPr lang="en-US" altLang="en-US" dirty="0"/>
              <a:t>Workers’ compensation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Court orders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Subpoenas and discovery requests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Law enforcement</a:t>
            </a:r>
          </a:p>
          <a:p>
            <a:pPr marL="0" indent="0" eaLnBrk="1" hangingPunct="1">
              <a:spcBef>
                <a:spcPct val="40000"/>
              </a:spcBef>
            </a:pPr>
            <a:endParaRPr lang="en-US" altLang="en-US" dirty="0"/>
          </a:p>
          <a:p>
            <a:pPr marL="0" indent="0" eaLnBrk="1" hangingPunct="1">
              <a:spcBef>
                <a:spcPct val="40000"/>
              </a:spcBef>
            </a:pPr>
            <a:endParaRPr lang="en-US" altLang="en-US" dirty="0"/>
          </a:p>
          <a:p>
            <a:pPr marL="0" indent="0" eaLnBrk="1" hangingPunct="1">
              <a:spcBef>
                <a:spcPct val="40000"/>
              </a:spcBef>
            </a:pPr>
            <a:endParaRPr lang="en-US" altLang="en-US" dirty="0"/>
          </a:p>
          <a:p>
            <a:pPr marL="0" indent="0" eaLnBrk="1" hangingPunct="1">
              <a:spcBef>
                <a:spcPct val="40000"/>
              </a:spcBef>
              <a:buNone/>
            </a:pPr>
            <a:r>
              <a:rPr lang="en-US" altLang="en-US" dirty="0"/>
              <a:t>*Privacy Officer is required to keep a log of these types of disclosures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4105275" cy="4419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40000"/>
              </a:spcBef>
            </a:pPr>
            <a:r>
              <a:rPr lang="en-US" altLang="en-US" dirty="0"/>
              <a:t>HHS investigation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Government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Public health &amp; safety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Domestic violence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Other law</a:t>
            </a:r>
          </a:p>
        </p:txBody>
      </p:sp>
      <p:pic>
        <p:nvPicPr>
          <p:cNvPr id="51205" name="Picture 7" descr="http://www.childwisechat.com/wp-content/uploads/2012/04/asking-permiss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6576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Rights Under HIPAA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686800" cy="4419600"/>
          </a:xfrm>
        </p:spPr>
        <p:txBody>
          <a:bodyPr>
            <a:normAutofit/>
          </a:bodyPr>
          <a:lstStyle/>
          <a:p>
            <a:r>
              <a:rPr lang="en-US" sz="2400" dirty="0"/>
              <a:t>Right to inspect/copy PHI</a:t>
            </a:r>
          </a:p>
          <a:p>
            <a:r>
              <a:rPr lang="en-US" sz="2400" dirty="0"/>
              <a:t>Right to request amendment to PHI</a:t>
            </a:r>
          </a:p>
          <a:p>
            <a:r>
              <a:rPr lang="en-US" sz="2400" dirty="0"/>
              <a:t>Right to request restrictions on disclosure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/>
              <a:t>Health plan is not required to comply with request</a:t>
            </a:r>
          </a:p>
          <a:p>
            <a:r>
              <a:rPr lang="en-US" sz="2400" dirty="0"/>
              <a:t>Right to request confidential communications</a:t>
            </a:r>
          </a:p>
          <a:p>
            <a:r>
              <a:rPr lang="en-US" sz="2400" dirty="0"/>
              <a:t>Accounting of </a:t>
            </a:r>
            <a:r>
              <a:rPr lang="en-US" sz="2400" dirty="0" smtClean="0"/>
              <a:t>disclosures</a:t>
            </a:r>
            <a:endParaRPr lang="en-US" sz="2400" dirty="0"/>
          </a:p>
          <a:p>
            <a:r>
              <a:rPr lang="en-US" sz="2400" dirty="0"/>
              <a:t>Direct these requests to the Privacy Officer</a:t>
            </a:r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8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Test Time!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441960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altLang="en-US" dirty="0"/>
              <a:t>An employee applies for disability benefits. </a:t>
            </a:r>
            <a:r>
              <a:rPr lang="en-US" altLang="en-US" dirty="0" smtClean="0"/>
              <a:t>You </a:t>
            </a:r>
            <a:r>
              <a:rPr lang="en-US" altLang="en-US" dirty="0"/>
              <a:t>remember that you previously helped the employee with a medical plan claim for a related condition.</a:t>
            </a:r>
          </a:p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altLang="en-US" b="1" dirty="0"/>
              <a:t>True or </a:t>
            </a:r>
            <a:r>
              <a:rPr lang="en-US" altLang="en-US" b="1" dirty="0" smtClean="0"/>
              <a:t>False?</a:t>
            </a:r>
          </a:p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altLang="en-US" dirty="0" smtClean="0">
                <a:solidFill>
                  <a:srgbClr val="004992"/>
                </a:solidFill>
              </a:rPr>
              <a:t>You </a:t>
            </a:r>
            <a:r>
              <a:rPr lang="en-US" altLang="en-US" dirty="0">
                <a:solidFill>
                  <a:srgbClr val="004992"/>
                </a:solidFill>
              </a:rPr>
              <a:t>can access the employee’s medical plan information to see if the employee’s disability claim relates to a pre-existing condition.</a:t>
            </a:r>
          </a:p>
        </p:txBody>
      </p:sp>
      <p:sp>
        <p:nvSpPr>
          <p:cNvPr id="11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Privacy Physical Safeguards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52578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Printed Materials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Lock the files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Clear desktop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Incoming mail 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solidFill>
                  <a:srgbClr val="004992"/>
                </a:solidFill>
              </a:rPr>
              <a:t>deliver unopened, mark “confidential”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Outgoing mail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 smtClean="0">
                <a:solidFill>
                  <a:srgbClr val="004992"/>
                </a:solidFill>
              </a:rPr>
              <a:t>seal, verify purpose, identity, address, other possible recipients, mark “confidential”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Destroy unneeded material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endParaRPr lang="en-US" altLang="en-US" sz="1800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267075" cy="235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Privacy Physical Safeguards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Telephone Use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Know with whom you’re speaking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No speakerphone unless in a private, secure room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Otherwise avoid being overheard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Leaving voice mail – verify purpose, identity, number, other possible recipients; leave limited message not including PHI</a:t>
            </a:r>
          </a:p>
          <a:p>
            <a:r>
              <a:rPr lang="en-US" altLang="en-US" dirty="0"/>
              <a:t>Fax Machines and Printers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/>
              <a:t>Use dedicated fax machines and printers when possible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/>
              <a:t>Pick up printing promptly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/>
              <a:t>Incoming faxes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4992"/>
                </a:solidFill>
              </a:rPr>
              <a:t>Instruct sender – mark private, verify number              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/>
              <a:t>Outgoing faxes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1600" dirty="0">
                <a:solidFill>
                  <a:srgbClr val="004992"/>
                </a:solidFill>
              </a:rPr>
              <a:t>Verify purpose, identity, number, other possible recipients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endParaRPr lang="en-US" altLang="en-US" sz="1800" dirty="0" smtClean="0"/>
          </a:p>
        </p:txBody>
      </p:sp>
      <p:pic>
        <p:nvPicPr>
          <p:cNvPr id="55300" name="Picture 6" descr="http://www.clker.com/cliparts/p/s/q/L/b/Q/no-speaker-phone-zon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90955"/>
            <a:ext cx="162429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Test Time!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1" y="1447800"/>
            <a:ext cx="83058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000" dirty="0" smtClean="0"/>
              <a:t>You work in benefits and are inside the HIPAA Firewall.  The Division Vice President calls you for information about whether Mr. Executive has a pre-existing condition that could make it difficult to obtain life insurance coverage.  If he does, the company wants to provide him with special life insurance coverage.</a:t>
            </a:r>
          </a:p>
          <a:p>
            <a:pPr marL="0" indent="0" eaLnBrk="1" hangingPunct="1">
              <a:buFontTx/>
              <a:buNone/>
            </a:pPr>
            <a:endParaRPr lang="en-US" altLang="en-US" sz="1800" dirty="0" smtClean="0"/>
          </a:p>
          <a:p>
            <a:pPr marL="0" indent="0" eaLnBrk="1" hangingPunct="1">
              <a:buFontTx/>
              <a:buNone/>
            </a:pPr>
            <a:r>
              <a:rPr lang="en-US" altLang="en-US" b="1" dirty="0" smtClean="0"/>
              <a:t>True or False?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 smtClean="0">
                <a:solidFill>
                  <a:srgbClr val="004992"/>
                </a:solidFill>
              </a:rPr>
              <a:t>You can provide the information.</a:t>
            </a:r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800" b="1" dirty="0" smtClean="0"/>
              <a:t>Part II</a:t>
            </a:r>
            <a:br>
              <a:rPr lang="en-US" altLang="en-US" sz="3800" b="1" dirty="0" smtClean="0"/>
            </a:br>
            <a:r>
              <a:rPr lang="en-US" altLang="en-US" sz="3800" b="1" dirty="0" smtClean="0"/>
              <a:t>HIPAA Security</a:t>
            </a:r>
            <a:endParaRPr lang="en-US" altLang="en-US" sz="4000" b="1" dirty="0" smtClean="0"/>
          </a:p>
        </p:txBody>
      </p:sp>
      <p:pic>
        <p:nvPicPr>
          <p:cNvPr id="59395" name="Picture 3" descr="MPj04331530000[1]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981200"/>
            <a:ext cx="6416675" cy="3885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3352800" cy="4419600"/>
          </a:xfrm>
        </p:spPr>
        <p:txBody>
          <a:bodyPr/>
          <a:lstStyle/>
          <a:p>
            <a:r>
              <a:rPr lang="en-US" altLang="en-US" dirty="0" smtClean="0"/>
              <a:t>Electronic PHI</a:t>
            </a:r>
          </a:p>
          <a:p>
            <a:r>
              <a:rPr lang="en-US" altLang="en-US" dirty="0" smtClean="0"/>
              <a:t>Unsecured PHI</a:t>
            </a:r>
            <a:endParaRPr lang="en-US" altLang="en-US" dirty="0"/>
          </a:p>
          <a:p>
            <a:pPr marL="0" indent="0" eaLnBrk="1" hangingPunct="1">
              <a:lnSpc>
                <a:spcPct val="90000"/>
              </a:lnSpc>
            </a:pPr>
            <a:endParaRPr lang="en-US" altLang="en-US" dirty="0" smtClean="0"/>
          </a:p>
          <a:p>
            <a:pPr marL="0" indent="0" eaLnBrk="1" hangingPunct="1">
              <a:lnSpc>
                <a:spcPct val="90000"/>
              </a:lnSpc>
            </a:pPr>
            <a:endParaRPr lang="en-US" altLang="en-US" sz="2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6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  <p:pic>
        <p:nvPicPr>
          <p:cNvPr id="60420" name="Picture 7" descr="https://encrypted-tbn3.gstatic.com/images?q=tbn:ANd9GcQM-XqHnvCsFpkHx9M8oZSY3fdlUneOOV_tWDg88xxUNcDPnsve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876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077200" cy="12954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HIPAA </a:t>
            </a:r>
            <a:r>
              <a:rPr lang="en-US" altLang="en-US" sz="4000" dirty="0"/>
              <a:t>Security Roadmap</a:t>
            </a:r>
            <a:endParaRPr lang="en-US" alt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But my Health </a:t>
            </a:r>
            <a:r>
              <a:rPr lang="en-US" altLang="en-US" dirty="0"/>
              <a:t>P</a:t>
            </a:r>
            <a:r>
              <a:rPr lang="en-US" altLang="en-US" dirty="0" smtClean="0"/>
              <a:t>lan is Fully </a:t>
            </a:r>
            <a:r>
              <a:rPr lang="en-US" altLang="en-US" dirty="0"/>
              <a:t>I</a:t>
            </a:r>
            <a:r>
              <a:rPr lang="en-US" altLang="en-US" dirty="0" smtClean="0"/>
              <a:t>nsured….</a:t>
            </a:r>
            <a:endParaRPr lang="en-US" altLang="en-US" dirty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Do you sponsor a health FSA or health reimbursement arrangement?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Do you assist with medical plan eligibility inquiries?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If no, even employers sponsoring fully-insured health plans are subject to HIPAA privacy requirements (but requirements may be less onerous).  </a:t>
            </a:r>
          </a:p>
        </p:txBody>
      </p:sp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What’s EPHI?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524000"/>
            <a:ext cx="4953000" cy="4419600"/>
          </a:xfrm>
        </p:spPr>
        <p:txBody>
          <a:bodyPr/>
          <a:lstStyle/>
          <a:p>
            <a:pPr lvl="1" eaLnBrk="1" hangingPunct="1"/>
            <a:r>
              <a:rPr lang="en-US" altLang="en-US" sz="2400" dirty="0"/>
              <a:t>Individually identifiable health information </a:t>
            </a:r>
          </a:p>
          <a:p>
            <a:pPr lvl="2" eaLnBrk="1" hangingPunct="1">
              <a:buFont typeface="Arial" panose="020B0604020202020204" pitchFamily="34" charset="0"/>
              <a:buChar char="-"/>
            </a:pPr>
            <a:r>
              <a:rPr lang="en-US" altLang="en-US" dirty="0">
                <a:solidFill>
                  <a:srgbClr val="004992"/>
                </a:solidFill>
              </a:rPr>
              <a:t>same as Privacy</a:t>
            </a:r>
          </a:p>
          <a:p>
            <a:pPr lvl="1" eaLnBrk="1" hangingPunct="1"/>
            <a:r>
              <a:rPr lang="en-US" altLang="en-US" sz="2400" dirty="0"/>
              <a:t>Created or received by a covered entity (here, a health plan)</a:t>
            </a:r>
          </a:p>
          <a:p>
            <a:pPr lvl="2" eaLnBrk="1" hangingPunct="1">
              <a:buFont typeface="Arial" panose="020B0604020202020204" pitchFamily="34" charset="0"/>
              <a:buChar char="-"/>
            </a:pPr>
            <a:r>
              <a:rPr lang="en-US" altLang="en-US" dirty="0">
                <a:solidFill>
                  <a:srgbClr val="004992"/>
                </a:solidFill>
              </a:rPr>
              <a:t>same as Privacy</a:t>
            </a:r>
          </a:p>
          <a:p>
            <a:pPr lvl="1" eaLnBrk="1" hangingPunct="1"/>
            <a:r>
              <a:rPr lang="en-US" altLang="en-US" sz="2400" dirty="0"/>
              <a:t>Transmitted by, or maintained in, electronic media</a:t>
            </a:r>
          </a:p>
          <a:p>
            <a:pPr lvl="2" eaLnBrk="1" hangingPunct="1">
              <a:buFont typeface="Arial" panose="020B0604020202020204" pitchFamily="34" charset="0"/>
              <a:buChar char="-"/>
            </a:pPr>
            <a:r>
              <a:rPr lang="en-US" altLang="en-US" dirty="0">
                <a:solidFill>
                  <a:srgbClr val="004992"/>
                </a:solidFill>
              </a:rPr>
              <a:t>more narrow than Privacy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06901"/>
              </p:ext>
            </p:extLst>
          </p:nvPr>
        </p:nvGraphicFramePr>
        <p:xfrm>
          <a:off x="3352800" y="2667000"/>
          <a:ext cx="7315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Additional Policies and Procedures Apply?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495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Covered entities must create HIPAA Security Policies and Procedures that cover: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administrative safeguards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physical safeguards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technical safeguards</a:t>
            </a:r>
          </a:p>
        </p:txBody>
      </p:sp>
      <p:pic>
        <p:nvPicPr>
          <p:cNvPr id="63492" name="Picture 6" descr="http://www.cloudproviderusa.com/wp-content/uploads/2012/06/toon_bag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410807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Physical/Administrative Safeguards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Limit visitor access to facilities containing PHI/EHPI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Do not let visitors travel unescorted through facilities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Store physical PHI in secure location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62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Your Computer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Lock workstation when not in use (all computers or devices containing ePHI should have automatic time-out enabled)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WATCH “REPLY ALL”</a:t>
            </a:r>
          </a:p>
          <a:p>
            <a:pPr>
              <a:lnSpc>
                <a:spcPct val="90000"/>
              </a:lnSpc>
              <a:defRPr/>
            </a:pPr>
            <a:r>
              <a:rPr lang="en-US" dirty="0"/>
              <a:t>Mobile devices used to access ePHI should be password protected.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Security Incident Response and Reporting 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382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Security Incidents</a:t>
            </a:r>
          </a:p>
          <a:p>
            <a:pPr lvl="1" eaLnBrk="1" hangingPunct="1">
              <a:buFont typeface="Arial" panose="020B0604020202020204" pitchFamily="34" charset="0"/>
              <a:buChar char="-"/>
              <a:defRPr/>
            </a:pPr>
            <a:r>
              <a:rPr lang="en-US" sz="1800" dirty="0"/>
              <a:t>Attempted or successful unauthorized access, use, disclosure, modification or destruction of information or interference with system operations in the Plan’s information system</a:t>
            </a:r>
          </a:p>
          <a:p>
            <a:pPr eaLnBrk="1" hangingPunct="1">
              <a:defRPr/>
            </a:pPr>
            <a:r>
              <a:rPr lang="en-US" dirty="0"/>
              <a:t>Examples</a:t>
            </a:r>
          </a:p>
          <a:p>
            <a:pPr lvl="1" eaLnBrk="1" hangingPunct="1">
              <a:buFont typeface="Arial" panose="020B0604020202020204" pitchFamily="34" charset="0"/>
              <a:buChar char="-"/>
              <a:defRPr/>
            </a:pPr>
            <a:r>
              <a:rPr lang="en-US" sz="1800" dirty="0"/>
              <a:t>Someone uses your workstation with your password and without authorization</a:t>
            </a:r>
          </a:p>
          <a:p>
            <a:pPr lvl="1" eaLnBrk="1" hangingPunct="1">
              <a:buFont typeface="Arial" panose="020B0604020202020204" pitchFamily="34" charset="0"/>
              <a:buChar char="-"/>
              <a:defRPr/>
            </a:pPr>
            <a:r>
              <a:rPr lang="en-US" sz="1800" dirty="0"/>
              <a:t>Viruses</a:t>
            </a:r>
          </a:p>
          <a:p>
            <a:pPr lvl="1" eaLnBrk="1" hangingPunct="1">
              <a:buFont typeface="Arial" panose="020B0604020202020204" pitchFamily="34" charset="0"/>
              <a:buChar char="-"/>
              <a:defRPr/>
            </a:pPr>
            <a:r>
              <a:rPr lang="en-US" sz="1800" dirty="0"/>
              <a:t>Theft of workstation</a:t>
            </a:r>
          </a:p>
          <a:p>
            <a:pPr marL="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en-US" dirty="0"/>
              <a:t>REPORT ALL SECURITY INCIDENTS TO YOUR HIPAA </a:t>
            </a:r>
            <a:r>
              <a:rPr lang="en-US" dirty="0" smtClean="0"/>
              <a:t>SECURITY OR PRIVACY OFFICER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the Difference between Secure and Unsecured PHI?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Unsecured PHI is PHI that is unencrypted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Must encrypt/destroy unsecured PHI to render it secured</a:t>
            </a:r>
          </a:p>
          <a:p>
            <a:pPr eaLnBrk="1" hangingPunct="1"/>
            <a:r>
              <a:rPr lang="en-US" altLang="en-US" dirty="0"/>
              <a:t>Secured PHI is: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Unusable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Unreadable or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Indecipherable to unauthorized individuals.  </a:t>
            </a:r>
          </a:p>
          <a:p>
            <a:pPr eaLnBrk="1" hangingPunct="1"/>
            <a:r>
              <a:rPr lang="en-US" altLang="en-US" dirty="0"/>
              <a:t>Paper PHI: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Avoid printing EPHI when possible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Will be unsecured unless shredded or destroyed in a similar fashion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Shred documents in shredders 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Encryption will render it secured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/>
              <a:t>When possible – encrypt!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 eaLnBrk="1" hangingPunct="1">
              <a:buFont typeface="Arial" charset="0"/>
              <a:buNone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67588" name="Picture 2" descr="https://encrypted-tbn3.gstatic.com/images?q=tbn:ANd9GcSbCb51IRlw6wExydIduFdM40XO7W0eJPAf_YUF3PLgxeHHVm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800600" cy="357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"/>
            <a:ext cx="8077200" cy="1295400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Part III</a:t>
            </a:r>
            <a:br>
              <a:rPr lang="en-US" altLang="en-US" sz="3400" dirty="0"/>
            </a:br>
            <a:r>
              <a:rPr lang="en-US" altLang="en-US" sz="3400" dirty="0"/>
              <a:t>Breach Notification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Overview of Breach Notification Requirements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502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/>
              <a:t>In the case of a “breach”:</a:t>
            </a:r>
          </a:p>
          <a:p>
            <a:pPr lvl="1" eaLnBrk="1" hangingPunct="1"/>
            <a:r>
              <a:rPr lang="en-US" altLang="en-US" sz="2400" dirty="0" smtClean="0"/>
              <a:t>Must notify individuals within 60 calendar days</a:t>
            </a:r>
          </a:p>
          <a:p>
            <a:pPr lvl="1" eaLnBrk="1" hangingPunct="1"/>
            <a:r>
              <a:rPr lang="en-US" altLang="en-US" sz="2400" dirty="0" smtClean="0"/>
              <a:t>If more than 500 individuals involved, must alert the media as well</a:t>
            </a:r>
          </a:p>
          <a:p>
            <a:pPr lvl="1" eaLnBrk="1" hangingPunct="1"/>
            <a:r>
              <a:rPr lang="en-US" altLang="en-US" sz="2400" dirty="0" smtClean="0"/>
              <a:t>HHS must also be notified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68612" name="Picture 6" descr="http://www.dailyhaggis.com/wp-content/uploads/2009/11/60d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8639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Constitutes a “Breach”?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623218"/>
            <a:ext cx="8382000" cy="4525963"/>
          </a:xfrm>
        </p:spPr>
        <p:txBody>
          <a:bodyPr/>
          <a:lstStyle/>
          <a:p>
            <a:pPr lvl="1" eaLnBrk="1" hangingPunct="1"/>
            <a:r>
              <a:rPr lang="en-US" altLang="en-US" sz="2400" dirty="0" smtClean="0"/>
              <a:t>Information disclosed/acquired is </a:t>
            </a:r>
            <a:r>
              <a:rPr lang="en-US" altLang="en-US" sz="2400" u="sng" dirty="0" smtClean="0"/>
              <a:t>unsecured</a:t>
            </a:r>
            <a:r>
              <a:rPr lang="en-US" altLang="en-US" sz="2400" dirty="0" smtClean="0"/>
              <a:t> PHI;</a:t>
            </a:r>
          </a:p>
          <a:p>
            <a:pPr lvl="1" eaLnBrk="1" hangingPunct="1"/>
            <a:r>
              <a:rPr lang="en-US" altLang="en-US" sz="2400" dirty="0" smtClean="0"/>
              <a:t>Disclosure is unauthorized; and</a:t>
            </a:r>
          </a:p>
          <a:p>
            <a:pPr lvl="1" eaLnBrk="1" hangingPunct="1"/>
            <a:r>
              <a:rPr lang="en-US" altLang="en-US" sz="2400" dirty="0" smtClean="0"/>
              <a:t>Security or privacy of the PHI is compromised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69636" name="Picture 6" descr="https://encrypted-tbn1.gstatic.com/images?q=tbn:ANd9GcRYoFHIPybuCqnI9OYtE3mkHUd7lw1kVDi6-J7jlu4O8cpWr5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17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 descr="https://encrypted-tbn1.gstatic.com/images?q=tbn:ANd9GcRYoFHIPybuCqnI9OYtE3mkHUd7lw1kVDi6-J7jlu4O8cpWr5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37" y="34417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 descr="https://encrypted-tbn1.gstatic.com/images?q=tbn:ANd9GcRYoFHIPybuCqnI9OYtE3mkHUd7lw1kVDi6-J7jlu4O8cpWr5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69" y="3441700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Constitutes a “Breach”?</a:t>
            </a:r>
          </a:p>
        </p:txBody>
      </p:sp>
      <p:sp>
        <p:nvSpPr>
          <p:cNvPr id="81924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152400" y="1600200"/>
            <a:ext cx="83058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Old </a:t>
            </a:r>
            <a:r>
              <a:rPr lang="en-US" dirty="0"/>
              <a:t>R</a:t>
            </a:r>
            <a:r>
              <a:rPr lang="en-US" dirty="0" smtClean="0"/>
              <a:t>ule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00" dirty="0" smtClean="0"/>
              <a:t>No need to notify if no significant risk of financial or reputational harm</a:t>
            </a:r>
          </a:p>
          <a:p>
            <a:pPr>
              <a:defRPr/>
            </a:pPr>
            <a:r>
              <a:rPr lang="en-US" dirty="0" smtClean="0"/>
              <a:t>New Rule</a:t>
            </a:r>
          </a:p>
          <a:p>
            <a:pPr lvl="1">
              <a:buFont typeface="Arial" panose="020B0604020202020204" pitchFamily="34" charset="0"/>
              <a:buChar char="-"/>
              <a:defRPr/>
            </a:pPr>
            <a:r>
              <a:rPr lang="en-US" sz="1800" dirty="0" smtClean="0"/>
              <a:t>Presumed breach unless demonstrate there is low probability that the PHI has been compromised</a:t>
            </a:r>
          </a:p>
          <a:p>
            <a:pPr lvl="1">
              <a:defRPr/>
            </a:pPr>
            <a:endParaRPr lang="en-US" dirty="0" smtClean="0"/>
          </a:p>
          <a:p>
            <a:pPr marL="457200" lvl="1" indent="0">
              <a:buFont typeface="Arial" charset="0"/>
              <a:buNone/>
              <a:defRPr/>
            </a:pPr>
            <a:endParaRPr lang="en-US" dirty="0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15" y="3657600"/>
            <a:ext cx="328108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When Do Employees Use or Disclose PHI?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7244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Inquiries from participants regarding eligibility or coverage</a:t>
            </a:r>
          </a:p>
          <a:p>
            <a:pPr eaLnBrk="1" hangingPunct="1"/>
            <a:r>
              <a:rPr lang="en-US" altLang="en-US" dirty="0" smtClean="0"/>
              <a:t>Help with participants’ claims for benefits</a:t>
            </a:r>
          </a:p>
          <a:p>
            <a:pPr eaLnBrk="1" hangingPunct="1"/>
            <a:r>
              <a:rPr lang="en-US" altLang="en-US" dirty="0" smtClean="0"/>
              <a:t>Paid claims reports from third party administrators</a:t>
            </a:r>
          </a:p>
          <a:p>
            <a:pPr eaLnBrk="1" hangingPunct="1"/>
            <a:r>
              <a:rPr lang="en-US" altLang="en-US" dirty="0" smtClean="0"/>
              <a:t>Requests for eligibility information from health care providers or government agencies</a:t>
            </a:r>
          </a:p>
        </p:txBody>
      </p:sp>
      <p:pic>
        <p:nvPicPr>
          <p:cNvPr id="10244" name="Picture 6" descr="http://hipaa.uams.edu/Harley%20smal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2268"/>
            <a:ext cx="4193495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Breach – Exceptions </a:t>
            </a:r>
            <a:br>
              <a:rPr lang="en-US" altLang="en-US" dirty="0" smtClean="0"/>
            </a:br>
            <a:r>
              <a:rPr lang="en-US" altLang="en-US" sz="2400" dirty="0" smtClean="0"/>
              <a:t>(Involve Privacy Officer)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1600200"/>
            <a:ext cx="8839200" cy="4800600"/>
          </a:xfrm>
        </p:spPr>
        <p:txBody>
          <a:bodyPr/>
          <a:lstStyle/>
          <a:p>
            <a:r>
              <a:rPr lang="en-US" altLang="en-US" dirty="0" smtClean="0"/>
              <a:t>If PHI is secured, no breach</a:t>
            </a:r>
          </a:p>
          <a:p>
            <a:r>
              <a:rPr lang="en-US" altLang="en-US" dirty="0" smtClean="0"/>
              <a:t>“Secured” – rendered unusable, unreadable or indecipherable to unauthorized individuals</a:t>
            </a:r>
          </a:p>
          <a:p>
            <a:r>
              <a:rPr lang="en-US" altLang="en-US" dirty="0" smtClean="0"/>
              <a:t>Examples: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Encryption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Destruction</a:t>
            </a:r>
          </a:p>
        </p:txBody>
      </p:sp>
      <p:pic>
        <p:nvPicPr>
          <p:cNvPr id="71684" name="Picture 2" descr="http://cmc.utmb.edu/cmchome/images/August%202012/Encryption/encryption%20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16680"/>
            <a:ext cx="3657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Breach – Exceptions </a:t>
            </a:r>
            <a:br>
              <a:rPr lang="en-US" altLang="en-US" dirty="0" smtClean="0"/>
            </a:br>
            <a:r>
              <a:rPr lang="en-US" altLang="en-US" sz="2400" dirty="0" smtClean="0"/>
              <a:t>(Involve Privacy Officer)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Any unintended acquisition of PHI by an individual acting under the authority of the plan, if: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The person was acting in good faith and within the scope of employment, and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The person did not in appropriately use the information once acquired</a:t>
            </a:r>
          </a:p>
          <a:p>
            <a:pPr eaLnBrk="1" hangingPunct="1"/>
            <a:r>
              <a:rPr lang="en-US" altLang="en-US" dirty="0" smtClean="0"/>
              <a:t>For example, a misdirected e-mail received by an employee that is deleted by the recipient</a:t>
            </a:r>
          </a:p>
        </p:txBody>
      </p:sp>
      <p:pic>
        <p:nvPicPr>
          <p:cNvPr id="72708" name="Picture 6" descr="http://www.devtopics.com/wp-content/uploads/2009/05/imag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56997"/>
            <a:ext cx="2390775" cy="15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Breach – </a:t>
            </a:r>
            <a:r>
              <a:rPr lang="en-US" altLang="en-US" dirty="0" smtClean="0"/>
              <a:t>Notification </a:t>
            </a:r>
            <a:r>
              <a:rPr lang="en-US" altLang="en-US" dirty="0"/>
              <a:t>to Individual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43434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Must be given by first-class mail at individual’s last known address</a:t>
            </a:r>
          </a:p>
          <a:p>
            <a:pPr eaLnBrk="1" hangingPunct="1"/>
            <a:r>
              <a:rPr lang="en-US" altLang="en-US" dirty="0" smtClean="0"/>
              <a:t>If no address, must use a substitute method: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For less than 10 individuals, must use another reasonable method, such as telephone;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For more than 10 individuals, must notify via publication</a:t>
            </a:r>
          </a:p>
        </p:txBody>
      </p:sp>
      <p:pic>
        <p:nvPicPr>
          <p:cNvPr id="73732" name="Picture 6" descr="http://holidayinsights.com/moreholidays/February/mailman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766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Breach – Notification to Media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If the Breach involves more than 500 individuals, notice must be provided: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to prominent media outlets in the area where the individuals reside,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without unreasonable delay, and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in no case later than 60 calendar days after the date the breach was discovered</a:t>
            </a:r>
          </a:p>
        </p:txBody>
      </p:sp>
      <p:pic>
        <p:nvPicPr>
          <p:cNvPr id="74756" name="Picture 6" descr="http://blog.nielsen.com/nielsenwire/wp-content/uploads/2009/01/news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24909"/>
            <a:ext cx="333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Breach – Notification to HHS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8610600" cy="4419600"/>
          </a:xfrm>
        </p:spPr>
        <p:txBody>
          <a:bodyPr/>
          <a:lstStyle/>
          <a:p>
            <a:r>
              <a:rPr lang="en-US" altLang="en-US" dirty="0" smtClean="0"/>
              <a:t>Breaches of &lt; 500 people: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Keep a log of breaches 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Notify HHS of the breaches within 60 days of the end of the calendar year in which the breach was discovered</a:t>
            </a:r>
            <a:r>
              <a:rPr lang="en-US" altLang="en-US" sz="1600" dirty="0" smtClean="0"/>
              <a:t>. </a:t>
            </a:r>
          </a:p>
          <a:p>
            <a:pPr eaLnBrk="1" hangingPunct="1"/>
            <a:r>
              <a:rPr lang="en-US" altLang="en-US" dirty="0" smtClean="0"/>
              <a:t>Breaches of &gt; 500 people: </a:t>
            </a:r>
          </a:p>
          <a:p>
            <a:pPr lvl="1" eaLnBrk="1" hangingPunct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HHS must be notified at the same time notice is made to individuals</a:t>
            </a:r>
          </a:p>
        </p:txBody>
      </p:sp>
      <p:pic>
        <p:nvPicPr>
          <p:cNvPr id="75780" name="Picture 6" descr="http://www.bloopdiary.com/image/dia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3252"/>
            <a:ext cx="2802308" cy="262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400" b="1" dirty="0" smtClean="0"/>
              <a:t>Part IV</a:t>
            </a:r>
            <a:br>
              <a:rPr lang="en-US" altLang="en-US" sz="3400" b="1" dirty="0" smtClean="0"/>
            </a:br>
            <a:r>
              <a:rPr lang="en-US" altLang="en-US" sz="3400" b="1" dirty="0" smtClean="0"/>
              <a:t>HIPAA Enforcement</a:t>
            </a:r>
          </a:p>
        </p:txBody>
      </p:sp>
      <p:pic>
        <p:nvPicPr>
          <p:cNvPr id="15363" name="Picture 6" descr="http://4.bp.blogspot.com/_ozuT6iuTtMo/S9P6e-avmYI/AAAAAAAAAD0/moj4GQk4rhE/s1600/hippoPrisone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938463" cy="43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Minimum Civil Penalties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1588" y="1631950"/>
            <a:ext cx="8839200" cy="44196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16249"/>
            <a:ext cx="7620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95700"/>
            <a:ext cx="1393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03563"/>
            <a:ext cx="1752600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TextBox 1"/>
          <p:cNvSpPr txBox="1">
            <a:spLocks noChangeArrowheads="1"/>
          </p:cNvSpPr>
          <p:nvPr/>
        </p:nvSpPr>
        <p:spPr bwMode="auto">
          <a:xfrm>
            <a:off x="457200" y="2957513"/>
            <a:ext cx="1447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No knowledge = </a:t>
            </a:r>
            <a:r>
              <a:rPr lang="en-US" altLang="en-US" dirty="0">
                <a:solidFill>
                  <a:srgbClr val="00B050"/>
                </a:solidFill>
              </a:rPr>
              <a:t>$100</a:t>
            </a:r>
            <a:r>
              <a:rPr lang="en-US" altLang="en-US" dirty="0"/>
              <a:t>/ violation, up to </a:t>
            </a:r>
            <a:r>
              <a:rPr lang="en-US" altLang="en-US" dirty="0">
                <a:solidFill>
                  <a:srgbClr val="00B050"/>
                </a:solidFill>
              </a:rPr>
              <a:t>$25k </a:t>
            </a:r>
            <a:r>
              <a:rPr lang="en-US" altLang="en-US" dirty="0"/>
              <a:t>cap</a:t>
            </a:r>
          </a:p>
        </p:txBody>
      </p:sp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3106737" y="2109787"/>
            <a:ext cx="1863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Reasonable Cause = </a:t>
            </a:r>
            <a:r>
              <a:rPr lang="en-US" altLang="en-US" dirty="0">
                <a:solidFill>
                  <a:srgbClr val="00B050"/>
                </a:solidFill>
              </a:rPr>
              <a:t>$1,000</a:t>
            </a:r>
            <a:r>
              <a:rPr lang="en-US" altLang="en-US" dirty="0"/>
              <a:t>/ violation, up to </a:t>
            </a:r>
            <a:r>
              <a:rPr lang="en-US" altLang="en-US" dirty="0">
                <a:solidFill>
                  <a:srgbClr val="00B050"/>
                </a:solidFill>
              </a:rPr>
              <a:t>$100k </a:t>
            </a:r>
            <a:r>
              <a:rPr lang="en-US" altLang="en-US" dirty="0"/>
              <a:t>cap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5905500" y="1639888"/>
            <a:ext cx="228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/>
              <a:t>Willful Neglect = </a:t>
            </a:r>
            <a:r>
              <a:rPr lang="en-US" altLang="en-US" dirty="0">
                <a:solidFill>
                  <a:srgbClr val="00B050"/>
                </a:solidFill>
              </a:rPr>
              <a:t>$10k </a:t>
            </a:r>
            <a:r>
              <a:rPr lang="en-US" altLang="en-US" dirty="0"/>
              <a:t>/ violation if corrected in 30 days; </a:t>
            </a:r>
            <a:r>
              <a:rPr lang="en-US" altLang="en-US" dirty="0">
                <a:solidFill>
                  <a:srgbClr val="00B050"/>
                </a:solidFill>
              </a:rPr>
              <a:t>$50k</a:t>
            </a:r>
            <a:r>
              <a:rPr lang="en-US" altLang="en-US" dirty="0"/>
              <a:t> if not), up to </a:t>
            </a:r>
            <a:r>
              <a:rPr lang="en-US" altLang="en-US" dirty="0">
                <a:solidFill>
                  <a:srgbClr val="00B050"/>
                </a:solidFill>
              </a:rPr>
              <a:t>$100k </a:t>
            </a:r>
            <a:r>
              <a:rPr lang="en-US" altLang="en-US" dirty="0"/>
              <a:t>cap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50519"/>
      </p:ext>
    </p:extLst>
  </p:cSld>
  <p:clrMapOvr>
    <a:masterClrMapping/>
  </p:clrMapOvr>
  <p:transition spd="slow"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Maximum Civil Penalties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idx="1"/>
          </p:nvPr>
        </p:nvSpPr>
        <p:spPr>
          <a:xfrm>
            <a:off x="-25400" y="1670050"/>
            <a:ext cx="8839200" cy="4419600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2590800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11"/>
          <p:cNvSpPr txBox="1">
            <a:spLocks noChangeArrowheads="1"/>
          </p:cNvSpPr>
          <p:nvPr/>
        </p:nvSpPr>
        <p:spPr bwMode="auto">
          <a:xfrm>
            <a:off x="3352800" y="2895600"/>
            <a:ext cx="46767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B050"/>
                </a:solidFill>
              </a:rPr>
              <a:t>$50k </a:t>
            </a:r>
            <a:r>
              <a:rPr lang="en-US" altLang="en-US" dirty="0"/>
              <a:t>/ violation up to a cap of  </a:t>
            </a:r>
            <a:r>
              <a:rPr lang="en-US" altLang="en-US" dirty="0">
                <a:solidFill>
                  <a:srgbClr val="00B050"/>
                </a:solidFill>
              </a:rPr>
              <a:t>$1.5 million </a:t>
            </a:r>
            <a:r>
              <a:rPr lang="en-US" altLang="en-US" dirty="0"/>
              <a:t>/ year for identical violations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 maximum for willful neglect where not corrected timely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8633"/>
      </p:ext>
    </p:extLst>
  </p:cSld>
  <p:clrMapOvr>
    <a:masterClrMapping/>
  </p:clrMapOvr>
  <p:transition spd="slow">
    <p:sndAc>
      <p:stSnd>
        <p:snd r:embed="rId3" name="cashreg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8610600" y="3314700"/>
            <a:ext cx="0" cy="609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81800" y="3314700"/>
            <a:ext cx="0" cy="609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3302000"/>
            <a:ext cx="0" cy="609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3314700"/>
            <a:ext cx="0" cy="609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33400" y="3314700"/>
            <a:ext cx="0" cy="6096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HIPAA </a:t>
            </a:r>
            <a:r>
              <a:rPr lang="en-US" altLang="en-US" dirty="0" smtClean="0"/>
              <a:t>Enforcement </a:t>
            </a:r>
            <a:endParaRPr lang="en-US" alt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76200" y="3429000"/>
            <a:ext cx="8991600" cy="381000"/>
          </a:xfrm>
          <a:prstGeom prst="leftRightArrow">
            <a:avLst/>
          </a:prstGeom>
          <a:gradFill flip="none" rotWithShape="1">
            <a:gsLst>
              <a:gs pos="0">
                <a:srgbClr val="002060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2008</a:t>
            </a:r>
          </a:p>
        </p:txBody>
      </p:sp>
      <p:sp>
        <p:nvSpPr>
          <p:cNvPr id="18441" name="TextBox 4"/>
          <p:cNvSpPr txBox="1">
            <a:spLocks noChangeArrowheads="1"/>
          </p:cNvSpPr>
          <p:nvPr/>
        </p:nvSpPr>
        <p:spPr bwMode="auto">
          <a:xfrm>
            <a:off x="8191500" y="3429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2012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2019300" y="342265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2009</a:t>
            </a: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4318000" y="3422650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2010</a:t>
            </a: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6375400" y="342106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2"/>
                </a:solidFill>
              </a:rPr>
              <a:t>2011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76200" y="1524000"/>
            <a:ext cx="2971800" cy="1600200"/>
          </a:xfrm>
          <a:prstGeom prst="wedgeRectCallout">
            <a:avLst>
              <a:gd name="adj1" fmla="val -34508"/>
              <a:gd name="adj2" fmla="val 66667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/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</a:rPr>
              <a:t>First civil monetary penalty against a Seattle hospital 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</a:rPr>
              <a:t>$100,000 for 30 + complaints of lost PHI (e.g. lost laptops) 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</a:rPr>
              <a:t>386,000 individuals’ data exposed</a:t>
            </a:r>
          </a:p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bg2"/>
                </a:solidFill>
              </a:rPr>
              <a:t>$.38 per individual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7" name="Rectangular Callout 16"/>
          <p:cNvSpPr/>
          <p:nvPr/>
        </p:nvSpPr>
        <p:spPr>
          <a:xfrm>
            <a:off x="381000" y="4191000"/>
            <a:ext cx="2895600" cy="1447800"/>
          </a:xfrm>
          <a:prstGeom prst="wedgeRectCallout">
            <a:avLst>
              <a:gd name="adj1" fmla="val 21543"/>
              <a:gd name="adj2" fmla="val -73942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/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Settlement with CVS Pharmacy for $2,250,000 penalty for failure to implement HIPAA policies during disposal process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581400" y="1524000"/>
            <a:ext cx="2133600" cy="1600200"/>
          </a:xfrm>
          <a:prstGeom prst="wedgeRectCallout">
            <a:avLst>
              <a:gd name="adj1" fmla="val 3099"/>
              <a:gd name="adj2" fmla="val 65080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Settlement with Rite Aide on similar facts for $1,000,000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9" name="Rectangular Callout 18"/>
          <p:cNvSpPr/>
          <p:nvPr/>
        </p:nvSpPr>
        <p:spPr>
          <a:xfrm>
            <a:off x="4610100" y="4191000"/>
            <a:ext cx="2971800" cy="1600200"/>
          </a:xfrm>
          <a:prstGeom prst="wedgeRectCallout">
            <a:avLst>
              <a:gd name="adj1" fmla="val 23184"/>
              <a:gd name="adj2" fmla="val -71428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ctr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/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$4,300,000 penalty against Cignet Health for failure to respond to patient’s request for medical records and failure to cooperate with HHS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0" name="Rectangular Callout 19"/>
          <p:cNvSpPr/>
          <p:nvPr/>
        </p:nvSpPr>
        <p:spPr>
          <a:xfrm>
            <a:off x="6375400" y="1524000"/>
            <a:ext cx="2654300" cy="1600200"/>
          </a:xfrm>
          <a:prstGeom prst="wedgeRectCallout">
            <a:avLst>
              <a:gd name="adj1" fmla="val 33798"/>
              <a:gd name="adj2" fmla="val 66667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/>
          </a:p>
          <a:p>
            <a:pPr algn="ctr">
              <a:lnSpc>
                <a:spcPct val="90000"/>
              </a:lnSpc>
              <a:defRPr/>
            </a:pPr>
            <a:r>
              <a:rPr lang="en-US" sz="1600" dirty="0">
                <a:solidFill>
                  <a:schemeClr val="bg2"/>
                </a:solidFill>
              </a:rPr>
              <a:t>Settlement with Alaska Department of Health and Social Services for $1,700,000 related to stolen flash drive</a:t>
            </a:r>
          </a:p>
          <a:p>
            <a:pPr marL="285750" indent="-285750" algn="ctr"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03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Enforcement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524000"/>
            <a:ext cx="8610600" cy="4800600"/>
          </a:xfrm>
        </p:spPr>
        <p:txBody>
          <a:bodyPr/>
          <a:lstStyle/>
          <a:p>
            <a:r>
              <a:rPr lang="en-US" dirty="0" smtClean="0"/>
              <a:t>HHS received over 87,000 complaints of HIPAA violations</a:t>
            </a:r>
          </a:p>
          <a:p>
            <a:r>
              <a:rPr lang="en-US" dirty="0" smtClean="0"/>
              <a:t>OCR has resolved 95% through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21,000 via enforcement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9,800 found no violation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51,000 were not eligible for enforcement</a:t>
            </a:r>
          </a:p>
          <a:p>
            <a:r>
              <a:rPr lang="en-US" dirty="0" smtClean="0"/>
              <a:t>Most common issues (in order):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Impermissible uses and disclosures of PHI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Lack of safeguards for PHI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Uses and disclosures of more than minimum necessary PHI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sz="1800" dirty="0" smtClean="0"/>
              <a:t>Lack of administrative safeguards of electronic PHI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562600"/>
            <a:ext cx="8077200" cy="609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000" dirty="0" smtClean="0"/>
              <a:t>        </a:t>
            </a:r>
            <a:r>
              <a:rPr lang="en-US" sz="2800" dirty="0" smtClean="0"/>
              <a:t>HIPAA Firewall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6096669"/>
              </p:ext>
            </p:extLst>
          </p:nvPr>
        </p:nvGraphicFramePr>
        <p:xfrm>
          <a:off x="838200" y="1295400"/>
          <a:ext cx="7467600" cy="462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Up Arrow 4"/>
          <p:cNvSpPr/>
          <p:nvPr/>
        </p:nvSpPr>
        <p:spPr>
          <a:xfrm>
            <a:off x="3467100" y="4419600"/>
            <a:ext cx="304800" cy="12192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>
            <a:off x="4953000" y="4419600"/>
            <a:ext cx="304800" cy="1219200"/>
          </a:xfrm>
          <a:prstGeom prst="up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Right Arrow 1"/>
          <p:cNvSpPr/>
          <p:nvPr/>
        </p:nvSpPr>
        <p:spPr>
          <a:xfrm>
            <a:off x="2070100" y="3289300"/>
            <a:ext cx="1409700" cy="3048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5334000" y="3276600"/>
            <a:ext cx="1409700" cy="3048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077200" cy="1295400"/>
          </a:xfrm>
        </p:spPr>
        <p:txBody>
          <a:bodyPr/>
          <a:lstStyle/>
          <a:p>
            <a:r>
              <a:rPr lang="en-US" dirty="0"/>
              <a:t>The HIPAA Firewall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505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  <p:bldGraphic spid="4" grpId="0">
        <p:bldAsOne/>
      </p:bldGraphic>
      <p:bldP spid="5" grpId="0" animBg="1"/>
      <p:bldP spid="12" grpId="0" animBg="1"/>
      <p:bldP spid="2" grpId="0" animBg="1"/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Criminal Penalties</a:t>
            </a:r>
          </a:p>
        </p:txBody>
      </p:sp>
      <p:pic>
        <p:nvPicPr>
          <p:cNvPr id="19459" name="Picture 6" descr="http://i3.mirror.co.uk/incoming/article130226.ece/ALTERNATES/s615/empty-prison-cell-pic-getty-911437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24000"/>
            <a:ext cx="91440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35403723"/>
              </p:ext>
            </p:extLst>
          </p:nvPr>
        </p:nvGraphicFramePr>
        <p:xfrm>
          <a:off x="152400" y="1752600"/>
          <a:ext cx="8686800" cy="61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44355438"/>
              </p:ext>
            </p:extLst>
          </p:nvPr>
        </p:nvGraphicFramePr>
        <p:xfrm>
          <a:off x="241300" y="2971800"/>
          <a:ext cx="8686800" cy="61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44141836"/>
              </p:ext>
            </p:extLst>
          </p:nvPr>
        </p:nvGraphicFramePr>
        <p:xfrm>
          <a:off x="241300" y="4267200"/>
          <a:ext cx="8686800" cy="61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069876"/>
      </p:ext>
    </p:extLst>
  </p:cSld>
  <p:clrMapOvr>
    <a:masterClrMapping/>
  </p:clrMapOvr>
  <p:transition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</a:t>
            </a:r>
            <a:r>
              <a:rPr lang="en-US" altLang="en-US" dirty="0" smtClean="0"/>
              <a:t>will </a:t>
            </a:r>
            <a:r>
              <a:rPr lang="en-US" altLang="en-US" dirty="0"/>
              <a:t>HHS </a:t>
            </a:r>
            <a:r>
              <a:rPr lang="en-US" altLang="en-US" dirty="0" smtClean="0"/>
              <a:t>ever know whether we </a:t>
            </a:r>
            <a:r>
              <a:rPr lang="en-US" altLang="en-US" dirty="0"/>
              <a:t>are HIPAA </a:t>
            </a:r>
            <a:r>
              <a:rPr lang="en-US" altLang="en-US" dirty="0" smtClean="0"/>
              <a:t>compliant</a:t>
            </a:r>
            <a:r>
              <a:rPr lang="en-US" altLang="en-US" dirty="0"/>
              <a:t>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23218"/>
            <a:ext cx="853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HHS recently wrapped up a round of mandatory audits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HHS hired KPMG to perform the pilot program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Launched in November 2011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Audited approximately 150 covered entities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Published audit protocols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Audits viewed primarily as a “compliance improvement” activity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Results will not identify specific entities audited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6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State Attorney Generals</a:t>
            </a:r>
            <a:br>
              <a:rPr lang="en-US" altLang="en-US" dirty="0"/>
            </a:br>
            <a:r>
              <a:rPr lang="en-US" altLang="en-US" dirty="0"/>
              <a:t>Can Also Sue Under HIPAA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14356"/>
            <a:ext cx="88138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CT AG sued Health Net due to missing hard drive containing 446,000 individual’s PHI</a:t>
            </a:r>
          </a:p>
          <a:p>
            <a:pPr eaLnBrk="1" hangingPunct="1"/>
            <a:r>
              <a:rPr lang="en-US" altLang="en-US" dirty="0" smtClean="0"/>
              <a:t>MN AG brought first action against a business associate, Accretive Health, in connection with the theft of an unencrypted laptop computer containing approximately 23,500 patients’ records</a:t>
            </a:r>
          </a:p>
          <a:p>
            <a:pPr eaLnBrk="1" hangingPunct="1"/>
            <a:r>
              <a:rPr lang="en-US" altLang="en-US" dirty="0" smtClean="0"/>
              <a:t>HITECH creates 50 new “HIPAA Police”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11763"/>
            <a:ext cx="2260600" cy="252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PHInal Exam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382000" cy="441960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altLang="en-US" dirty="0" smtClean="0"/>
              <a:t>An employee asks his supervisor for help with a denied medical claim.  The supervisor e-mails you to ask you to look into it.  You contact the third party administrator and find out why the claim was denied.</a:t>
            </a:r>
          </a:p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altLang="en-US" b="1" dirty="0" smtClean="0"/>
              <a:t>True or False?</a:t>
            </a:r>
          </a:p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altLang="en-US" dirty="0" smtClean="0">
                <a:solidFill>
                  <a:srgbClr val="004992"/>
                </a:solidFill>
              </a:rPr>
              <a:t>You can e-mail the supervisor to let him know why the claim was denied so he can explain it to the employee.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00800"/>
            <a:ext cx="18288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Questions?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3500" b="1" dirty="0" smtClean="0"/>
          </a:p>
          <a:p>
            <a:pPr algn="ctr" eaLnBrk="1" hangingPunct="1">
              <a:buFontTx/>
              <a:buNone/>
            </a:pPr>
            <a:r>
              <a:rPr lang="en-US" altLang="en-US" sz="3500" b="1" dirty="0" smtClean="0"/>
              <a:t>Ben Conley</a:t>
            </a:r>
          </a:p>
          <a:p>
            <a:pPr algn="ctr" eaLnBrk="1" hangingPunct="1">
              <a:buFontTx/>
              <a:buNone/>
            </a:pPr>
            <a:r>
              <a:rPr lang="en-US" altLang="en-US" sz="3500" b="1" dirty="0" smtClean="0"/>
              <a:t>Seyfarth Shaw LLP</a:t>
            </a:r>
          </a:p>
          <a:p>
            <a:pPr algn="ctr" eaLnBrk="1" hangingPunct="1">
              <a:buFontTx/>
              <a:buNone/>
            </a:pPr>
            <a:r>
              <a:rPr lang="en-US" altLang="en-US" sz="3500" dirty="0" smtClean="0">
                <a:hlinkClick r:id="rId3"/>
              </a:rPr>
              <a:t>bconley@seyfarth.com</a:t>
            </a:r>
            <a:endParaRPr lang="en-US" altLang="en-US" sz="3500" dirty="0" smtClean="0"/>
          </a:p>
          <a:p>
            <a:pPr algn="ctr" eaLnBrk="1" hangingPunct="1">
              <a:buFontTx/>
              <a:buNone/>
            </a:pPr>
            <a:r>
              <a:rPr lang="en-US" altLang="en-US" sz="3500" dirty="0" smtClean="0"/>
              <a:t>312.460.5228 </a:t>
            </a:r>
          </a:p>
          <a:p>
            <a:pPr algn="ctr" eaLnBrk="1" hangingPunct="1">
              <a:buFontTx/>
              <a:buNone/>
            </a:pPr>
            <a:endParaRPr lang="en-US" altLang="en-US" sz="3500" b="1" dirty="0" smtClean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3820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Let’s </a:t>
            </a:r>
            <a:r>
              <a:rPr lang="en-US" altLang="en-US" dirty="0" smtClean="0"/>
              <a:t>Say </a:t>
            </a:r>
            <a:r>
              <a:rPr lang="en-US" altLang="en-US" dirty="0"/>
              <a:t>I’ve </a:t>
            </a:r>
            <a:r>
              <a:rPr lang="en-US" altLang="en-US" dirty="0" smtClean="0"/>
              <a:t>Mastered </a:t>
            </a:r>
            <a:r>
              <a:rPr lang="en-US" altLang="en-US" dirty="0"/>
              <a:t>HIPAA</a:t>
            </a:r>
            <a:r>
              <a:rPr lang="en-US" altLang="en-US" dirty="0" smtClean="0"/>
              <a:t>….</a:t>
            </a:r>
            <a:br>
              <a:rPr lang="en-US" altLang="en-US" dirty="0" smtClean="0"/>
            </a:br>
            <a:r>
              <a:rPr lang="en-US" altLang="en-US" dirty="0" smtClean="0"/>
              <a:t>Now What</a:t>
            </a:r>
            <a:r>
              <a:rPr lang="en-US" altLang="en-US" dirty="0"/>
              <a:t>?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Be cautious – other laws may also restrict use of employee health (or other) information: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State privacy laws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FMLA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Americans With Disability Act (ADA)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Genetic Information Non-discrimination Act (GINA)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Mental Health Privacy Acts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en-US" altLang="en-US" sz="1800" dirty="0" smtClean="0"/>
              <a:t>State electronic disclosure acts (Social Security Numbers)</a:t>
            </a:r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Presentation Overview</a:t>
            </a:r>
            <a:endParaRPr lang="en-US" altLang="en-US" dirty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r>
              <a:rPr lang="en-US" altLang="en-US" dirty="0" smtClean="0"/>
              <a:t>Overview of HIPAA Privacy</a:t>
            </a:r>
          </a:p>
          <a:p>
            <a:pPr eaLnBrk="1" hangingPunct="1"/>
            <a:r>
              <a:rPr lang="en-US" altLang="en-US" dirty="0" smtClean="0"/>
              <a:t>HIPAA Security</a:t>
            </a:r>
          </a:p>
          <a:p>
            <a:pPr eaLnBrk="1" hangingPunct="1"/>
            <a:r>
              <a:rPr lang="en-US" altLang="en-US" dirty="0" smtClean="0"/>
              <a:t>Breach Notification</a:t>
            </a:r>
          </a:p>
          <a:p>
            <a:pPr eaLnBrk="1" hangingPunct="1"/>
            <a:r>
              <a:rPr lang="en-US" altLang="en-US" dirty="0"/>
              <a:t>HIPAA Enforcement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Part I</a:t>
            </a:r>
            <a:br>
              <a:rPr lang="en-US" altLang="en-US" dirty="0"/>
            </a:br>
            <a:r>
              <a:rPr lang="en-US" altLang="en-US" dirty="0"/>
              <a:t>Overview of HIPAA Privacy </a:t>
            </a:r>
          </a:p>
        </p:txBody>
      </p:sp>
      <p:pic>
        <p:nvPicPr>
          <p:cNvPr id="23556" name="Picture 6" descr="MPj0309625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0456" y="2209800"/>
            <a:ext cx="4902200" cy="3122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Slide Number Placeholder 23"/>
          <p:cNvSpPr>
            <a:spLocks noGrp="1"/>
          </p:cNvSpPr>
          <p:nvPr>
            <p:ph type="sldNum" sz="quarter" idx="16"/>
          </p:nvPr>
        </p:nvSpPr>
        <p:spPr>
          <a:xfrm>
            <a:off x="7010400" y="6400800"/>
            <a:ext cx="1828800" cy="365760"/>
          </a:xfrm>
        </p:spPr>
        <p:txBody>
          <a:bodyPr/>
          <a:lstStyle/>
          <a:p>
            <a:pPr>
              <a:defRPr/>
            </a:pPr>
            <a:fld id="{D8FBD7AD-5C04-45A2-ADB4-AE5C59B764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eyfarth_Innovation">
      <a:dk1>
        <a:srgbClr val="004992"/>
      </a:dk1>
      <a:lt1>
        <a:srgbClr val="666666"/>
      </a:lt1>
      <a:dk2>
        <a:srgbClr val="DADADA"/>
      </a:dk2>
      <a:lt2>
        <a:srgbClr val="FFFFFF"/>
      </a:lt2>
      <a:accent1>
        <a:srgbClr val="00BEFA"/>
      </a:accent1>
      <a:accent2>
        <a:srgbClr val="66CC66"/>
      </a:accent2>
      <a:accent3>
        <a:srgbClr val="666666"/>
      </a:accent3>
      <a:accent4>
        <a:srgbClr val="003366"/>
      </a:accent4>
      <a:accent5>
        <a:srgbClr val="990033"/>
      </a:accent5>
      <a:accent6>
        <a:srgbClr val="FF6633"/>
      </a:accent6>
      <a:hlink>
        <a:srgbClr val="993399"/>
      </a:hlink>
      <a:folHlink>
        <a:srgbClr val="66CC00"/>
      </a:folHlink>
    </a:clrScheme>
    <a:fontScheme name="Seyfarth_Innov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 w/ no graphics">
  <a:themeElements>
    <a:clrScheme name="Seyfarth_Innovation">
      <a:dk1>
        <a:srgbClr val="004992"/>
      </a:dk1>
      <a:lt1>
        <a:srgbClr val="666666"/>
      </a:lt1>
      <a:dk2>
        <a:srgbClr val="DADADA"/>
      </a:dk2>
      <a:lt2>
        <a:srgbClr val="FFFFFF"/>
      </a:lt2>
      <a:accent1>
        <a:srgbClr val="00BEFA"/>
      </a:accent1>
      <a:accent2>
        <a:srgbClr val="66CC66"/>
      </a:accent2>
      <a:accent3>
        <a:srgbClr val="666666"/>
      </a:accent3>
      <a:accent4>
        <a:srgbClr val="003366"/>
      </a:accent4>
      <a:accent5>
        <a:srgbClr val="990033"/>
      </a:accent5>
      <a:accent6>
        <a:srgbClr val="FF6633"/>
      </a:accent6>
      <a:hlink>
        <a:srgbClr val="993399"/>
      </a:hlink>
      <a:folHlink>
        <a:srgbClr val="66CC00"/>
      </a:folHlink>
    </a:clrScheme>
    <a:fontScheme name="Seyfarth_Innov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ersion1 2">
    <a:dk1>
      <a:srgbClr val="B0B1B3"/>
    </a:dk1>
    <a:lt1>
      <a:srgbClr val="FFFFFF"/>
    </a:lt1>
    <a:dk2>
      <a:srgbClr val="822433"/>
    </a:dk2>
    <a:lt2>
      <a:srgbClr val="FFFFFF"/>
    </a:lt2>
    <a:accent1>
      <a:srgbClr val="A88165"/>
    </a:accent1>
    <a:accent2>
      <a:srgbClr val="83847A"/>
    </a:accent2>
    <a:accent3>
      <a:srgbClr val="C1ACAD"/>
    </a:accent3>
    <a:accent4>
      <a:srgbClr val="DADADA"/>
    </a:accent4>
    <a:accent5>
      <a:srgbClr val="D1C1B8"/>
    </a:accent5>
    <a:accent6>
      <a:srgbClr val="76776E"/>
    </a:accent6>
    <a:hlink>
      <a:srgbClr val="5C7F92"/>
    </a:hlink>
    <a:folHlink>
      <a:srgbClr val="D5C4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0</TotalTime>
  <Words>2972</Words>
  <Application>Microsoft Office PowerPoint</Application>
  <PresentationFormat>On-screen Show (4:3)</PresentationFormat>
  <Paragraphs>614</Paragraphs>
  <Slides>64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Courier New</vt:lpstr>
      <vt:lpstr>Wingdings</vt:lpstr>
      <vt:lpstr>blank</vt:lpstr>
      <vt:lpstr>White w/ no graphics</vt:lpstr>
      <vt:lpstr>HIPAA Privacy and Security Compliance </vt:lpstr>
      <vt:lpstr>Why am I here?</vt:lpstr>
      <vt:lpstr>Why am I here?</vt:lpstr>
      <vt:lpstr>But my Health Plan is Fully Insured….</vt:lpstr>
      <vt:lpstr>When Do Employees Use or Disclose PHI?</vt:lpstr>
      <vt:lpstr>The HIPAA Firewall</vt:lpstr>
      <vt:lpstr>Let’s Say I’ve Mastered HIPAA…. Now What?</vt:lpstr>
      <vt:lpstr>Presentation Overview</vt:lpstr>
      <vt:lpstr>Part I Overview of HIPAA Privacy </vt:lpstr>
      <vt:lpstr>HIPAA Privacy Roadmap</vt:lpstr>
      <vt:lpstr>What is a “Covered Entity”?</vt:lpstr>
      <vt:lpstr>Group Health Plans Insured and Self-Funded</vt:lpstr>
      <vt:lpstr>Business Associates</vt:lpstr>
      <vt:lpstr>Expansion of Business Associate Rules</vt:lpstr>
      <vt:lpstr>What is Protected Health Information?</vt:lpstr>
      <vt:lpstr>PHI Examples</vt:lpstr>
      <vt:lpstr>Examples of Identifying Information</vt:lpstr>
      <vt:lpstr>GINA Expands PHI  </vt:lpstr>
      <vt:lpstr>What is “Genetic Information”? </vt:lpstr>
      <vt:lpstr>Covered Entity QUIZ  Do we need to be concerned about HIPAA Privacy?</vt:lpstr>
      <vt:lpstr>Privacy Notice</vt:lpstr>
      <vt:lpstr>Know Your Privacy Officer</vt:lpstr>
      <vt:lpstr>Complaints and Policy Violations </vt:lpstr>
      <vt:lpstr>Scope of Disclosure</vt:lpstr>
      <vt:lpstr>Scope of Disclosure – Limited Data Set</vt:lpstr>
      <vt:lpstr>Authorization</vt:lpstr>
      <vt:lpstr>What are Permitted Uses and Disclosures? No Authorization from the Employee Needed </vt:lpstr>
      <vt:lpstr>Disclosures for  “Payment and Health Care Operations”</vt:lpstr>
      <vt:lpstr>Disclosures to the Individual</vt:lpstr>
      <vt:lpstr>Personal Representative = Participant</vt:lpstr>
      <vt:lpstr>Disclosures for Workers Compensation</vt:lpstr>
      <vt:lpstr>Other Permitted Uses and Disclosures  Always Ask Privacy Officer*</vt:lpstr>
      <vt:lpstr>Individual Rights Under HIPAA</vt:lpstr>
      <vt:lpstr>Test Time!</vt:lpstr>
      <vt:lpstr>Privacy Physical Safeguards</vt:lpstr>
      <vt:lpstr>Privacy Physical Safeguards</vt:lpstr>
      <vt:lpstr>Test Time!</vt:lpstr>
      <vt:lpstr>Part II HIPAA Security</vt:lpstr>
      <vt:lpstr>HIPAA Security Roadmap</vt:lpstr>
      <vt:lpstr>What’s EPHI? </vt:lpstr>
      <vt:lpstr>What Additional Policies and Procedures Apply?</vt:lpstr>
      <vt:lpstr>Physical/Administrative Safeguards</vt:lpstr>
      <vt:lpstr>Your Computer</vt:lpstr>
      <vt:lpstr>Security Incident Response and Reporting </vt:lpstr>
      <vt:lpstr>What is the Difference between Secure and Unsecured PHI?</vt:lpstr>
      <vt:lpstr>Part III Breach Notification</vt:lpstr>
      <vt:lpstr>Overview of Breach Notification Requirements</vt:lpstr>
      <vt:lpstr>What Constitutes a “Breach”?</vt:lpstr>
      <vt:lpstr>What Constitutes a “Breach”?</vt:lpstr>
      <vt:lpstr>Breach – Exceptions  (Involve Privacy Officer)</vt:lpstr>
      <vt:lpstr>Breach – Exceptions  (Involve Privacy Officer)</vt:lpstr>
      <vt:lpstr>Breach – Notification to Individual</vt:lpstr>
      <vt:lpstr>Breach – Notification to Media</vt:lpstr>
      <vt:lpstr>Breach – Notification to HHS</vt:lpstr>
      <vt:lpstr>Part IV HIPAA Enforcement</vt:lpstr>
      <vt:lpstr>Minimum Civil Penalties</vt:lpstr>
      <vt:lpstr>Maximum Civil Penalties</vt:lpstr>
      <vt:lpstr>HIPAA Enforcement </vt:lpstr>
      <vt:lpstr>Civil Enforcement</vt:lpstr>
      <vt:lpstr>Criminal Penalties</vt:lpstr>
      <vt:lpstr>How will HHS ever know whether we are HIPAA compliant?</vt:lpstr>
      <vt:lpstr>State Attorney Generals Can Also Sue Under HIPAA</vt:lpstr>
      <vt:lpstr>PHInal Exam</vt:lpstr>
      <vt:lpstr> Questions?</vt:lpstr>
    </vt:vector>
  </TitlesOfParts>
  <Company>Seyfarth Shaw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Hilton Hotels Corporation Health and Welfare Plan</dc:title>
  <dc:creator>Meg Weiss</dc:creator>
  <cp:lastModifiedBy>Meg Weiss</cp:lastModifiedBy>
  <cp:revision>485</cp:revision>
  <cp:lastPrinted>2012-10-18T18:32:01Z</cp:lastPrinted>
  <dcterms:created xsi:type="dcterms:W3CDTF">2005-04-01T19:29:14Z</dcterms:created>
  <dcterms:modified xsi:type="dcterms:W3CDTF">2016-07-07T19:20:11Z</dcterms:modified>
</cp:coreProperties>
</file>