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8"/>
  </p:notesMasterIdLst>
  <p:handoutMasterIdLst>
    <p:handoutMasterId r:id="rId59"/>
  </p:handoutMasterIdLst>
  <p:sldIdLst>
    <p:sldId id="288" r:id="rId5"/>
    <p:sldId id="429" r:id="rId6"/>
    <p:sldId id="435" r:id="rId7"/>
    <p:sldId id="437" r:id="rId8"/>
    <p:sldId id="438" r:id="rId9"/>
    <p:sldId id="514" r:id="rId10"/>
    <p:sldId id="446" r:id="rId11"/>
    <p:sldId id="447" r:id="rId12"/>
    <p:sldId id="527" r:id="rId13"/>
    <p:sldId id="293" r:id="rId14"/>
    <p:sldId id="294" r:id="rId15"/>
    <p:sldId id="528" r:id="rId16"/>
    <p:sldId id="538" r:id="rId17"/>
    <p:sldId id="296" r:id="rId18"/>
    <p:sldId id="491" r:id="rId19"/>
    <p:sldId id="486" r:id="rId20"/>
    <p:sldId id="484" r:id="rId21"/>
    <p:sldId id="452" r:id="rId22"/>
    <p:sldId id="539" r:id="rId23"/>
    <p:sldId id="540" r:id="rId24"/>
    <p:sldId id="303" r:id="rId25"/>
    <p:sldId id="492" r:id="rId26"/>
    <p:sldId id="505" r:id="rId27"/>
    <p:sldId id="495" r:id="rId28"/>
    <p:sldId id="502" r:id="rId29"/>
    <p:sldId id="517" r:id="rId30"/>
    <p:sldId id="498" r:id="rId31"/>
    <p:sldId id="504" r:id="rId32"/>
    <p:sldId id="499" r:id="rId33"/>
    <p:sldId id="309" r:id="rId34"/>
    <p:sldId id="500" r:id="rId35"/>
    <p:sldId id="450" r:id="rId36"/>
    <p:sldId id="541" r:id="rId37"/>
    <p:sldId id="542" r:id="rId38"/>
    <p:sldId id="485" r:id="rId39"/>
    <p:sldId id="508" r:id="rId40"/>
    <p:sldId id="463" r:id="rId41"/>
    <p:sldId id="464" r:id="rId42"/>
    <p:sldId id="507" r:id="rId43"/>
    <p:sldId id="317" r:id="rId44"/>
    <p:sldId id="533" r:id="rId45"/>
    <p:sldId id="543" r:id="rId46"/>
    <p:sldId id="521" r:id="rId47"/>
    <p:sldId id="520" r:id="rId48"/>
    <p:sldId id="522" r:id="rId49"/>
    <p:sldId id="523" r:id="rId50"/>
    <p:sldId id="524" r:id="rId51"/>
    <p:sldId id="526" r:id="rId52"/>
    <p:sldId id="458" r:id="rId53"/>
    <p:sldId id="459" r:id="rId54"/>
    <p:sldId id="460" r:id="rId55"/>
    <p:sldId id="259" r:id="rId56"/>
    <p:sldId id="428"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11116"/>
    <a:srgbClr val="E4002B"/>
    <a:srgbClr val="E6412D"/>
    <a:srgbClr val="B61217"/>
    <a:srgbClr val="E4412B"/>
    <a:srgbClr val="EB002A"/>
    <a:srgbClr val="E00034"/>
    <a:srgbClr val="E5412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682" autoAdjust="0"/>
    <p:restoredTop sz="94398" autoAdjust="0"/>
  </p:normalViewPr>
  <p:slideViewPr>
    <p:cSldViewPr snapToGrid="0">
      <p:cViewPr varScale="1">
        <p:scale>
          <a:sx n="84" d="100"/>
          <a:sy n="84" d="100"/>
        </p:scale>
        <p:origin x="533" y="77"/>
      </p:cViewPr>
      <p:guideLst/>
    </p:cSldViewPr>
  </p:slideViewPr>
  <p:notesTextViewPr>
    <p:cViewPr>
      <p:scale>
        <a:sx n="3" d="2"/>
        <a:sy n="3" d="2"/>
      </p:scale>
      <p:origin x="0" y="0"/>
    </p:cViewPr>
  </p:notesTextViewPr>
  <p:notesViewPr>
    <p:cSldViewPr snapToGrid="0">
      <p:cViewPr varScale="1">
        <p:scale>
          <a:sx n="78" d="100"/>
          <a:sy n="78" d="100"/>
        </p:scale>
        <p:origin x="2310"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image" Target="../media/image16.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52952ED-C120-48B0-81B4-91EE2AF1582D}" type="datetimeFigureOut">
              <a:rPr lang="en-US" smtClean="0"/>
              <a:t>7/20/2016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B94C371-B833-41C9-8711-2D68CE1208D3}" type="slidenum">
              <a:rPr lang="en-US" smtClean="0"/>
              <a:t>‹#›</a:t>
            </a:fld>
            <a:endParaRPr lang="en-US"/>
          </a:p>
        </p:txBody>
      </p:sp>
    </p:spTree>
    <p:extLst>
      <p:ext uri="{BB962C8B-B14F-4D97-AF65-F5344CB8AC3E}">
        <p14:creationId xmlns:p14="http://schemas.microsoft.com/office/powerpoint/2010/main" val="2037813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9D8A77-85CC-4F76-9E4D-F2D620082A47}" type="datetimeFigureOut">
              <a:rPr lang="en-US" smtClean="0"/>
              <a:t>7/20/2016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46D0CD-AB86-469E-81BE-6C8717625EB2}" type="slidenum">
              <a:rPr lang="en-US" smtClean="0"/>
              <a:t>‹#›</a:t>
            </a:fld>
            <a:endParaRPr lang="en-US"/>
          </a:p>
        </p:txBody>
      </p:sp>
    </p:spTree>
    <p:extLst>
      <p:ext uri="{BB962C8B-B14F-4D97-AF65-F5344CB8AC3E}">
        <p14:creationId xmlns:p14="http://schemas.microsoft.com/office/powerpoint/2010/main" val="23978945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692150"/>
            <a:ext cx="61563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7465168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34652131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6377726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endParaRPr lang="en-US" dirty="0"/>
          </a:p>
        </p:txBody>
      </p:sp>
      <p:sp>
        <p:nvSpPr>
          <p:cNvPr id="47107" name="Rectangle 7"/>
          <p:cNvSpPr txBox="1">
            <a:spLocks noGrp="1" noChangeArrowheads="1"/>
          </p:cNvSpPr>
          <p:nvPr/>
        </p:nvSpPr>
        <p:spPr bwMode="auto">
          <a:xfrm>
            <a:off x="3898102" y="8707831"/>
            <a:ext cx="2982119" cy="458391"/>
          </a:xfrm>
          <a:prstGeom prst="rect">
            <a:avLst/>
          </a:prstGeom>
          <a:noFill/>
          <a:ln w="9525">
            <a:noFill/>
            <a:miter lim="800000"/>
            <a:headEnd/>
            <a:tailEnd/>
          </a:ln>
        </p:spPr>
        <p:txBody>
          <a:bodyPr lIns="91705" tIns="45853" rIns="91705" bIns="45853" anchor="b"/>
          <a:lstStyle/>
          <a:p>
            <a:pPr algn="r"/>
            <a:endParaRPr lang="en-US" dirty="0"/>
          </a:p>
        </p:txBody>
      </p:sp>
      <p:sp>
        <p:nvSpPr>
          <p:cNvPr id="4710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7109"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dirty="0"/>
          </a:p>
        </p:txBody>
      </p:sp>
      <p:sp>
        <p:nvSpPr>
          <p:cNvPr id="6" name="Date Placeholder 5"/>
          <p:cNvSpPr>
            <a:spLocks noGrp="1"/>
          </p:cNvSpPr>
          <p:nvPr>
            <p:ph type="dt" idx="10"/>
          </p:nvPr>
        </p:nvSpPr>
        <p:spPr/>
        <p:txBody>
          <a:bodyPr/>
          <a:lstStyle/>
          <a:p>
            <a:pPr>
              <a:defRPr/>
            </a:pPr>
            <a:endParaRPr lang="en-US" dirty="0"/>
          </a:p>
        </p:txBody>
      </p:sp>
    </p:spTree>
    <p:extLst>
      <p:ext uri="{BB962C8B-B14F-4D97-AF65-F5344CB8AC3E}">
        <p14:creationId xmlns:p14="http://schemas.microsoft.com/office/powerpoint/2010/main" val="12552256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32928649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3909241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endParaRPr lang="en-US" dirty="0"/>
          </a:p>
        </p:txBody>
      </p:sp>
    </p:spTree>
    <p:extLst>
      <p:ext uri="{BB962C8B-B14F-4D97-AF65-F5344CB8AC3E}">
        <p14:creationId xmlns:p14="http://schemas.microsoft.com/office/powerpoint/2010/main" val="3300464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22883181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endParaRPr lang="en-US" dirty="0"/>
          </a:p>
        </p:txBody>
      </p:sp>
      <p:sp>
        <p:nvSpPr>
          <p:cNvPr id="8192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192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dirty="0"/>
          </a:p>
        </p:txBody>
      </p:sp>
      <p:sp>
        <p:nvSpPr>
          <p:cNvPr id="5" name="Date Placeholder 4"/>
          <p:cNvSpPr>
            <a:spLocks noGrp="1"/>
          </p:cNvSpPr>
          <p:nvPr>
            <p:ph type="dt" idx="10"/>
          </p:nvPr>
        </p:nvSpPr>
        <p:spPr/>
        <p:txBody>
          <a:bodyPr/>
          <a:lstStyle/>
          <a:p>
            <a:pPr>
              <a:defRPr/>
            </a:pPr>
            <a:endParaRPr lang="en-US" dirty="0"/>
          </a:p>
        </p:txBody>
      </p:sp>
    </p:spTree>
    <p:extLst>
      <p:ext uri="{BB962C8B-B14F-4D97-AF65-F5344CB8AC3E}">
        <p14:creationId xmlns:p14="http://schemas.microsoft.com/office/powerpoint/2010/main" val="41379593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pPr>
              <a:defRPr/>
            </a:pPr>
            <a:endParaRPr lang="en-US" dirty="0"/>
          </a:p>
        </p:txBody>
      </p:sp>
      <p:sp>
        <p:nvSpPr>
          <p:cNvPr id="5" name="Date Placeholder 4"/>
          <p:cNvSpPr>
            <a:spLocks noGrp="1"/>
          </p:cNvSpPr>
          <p:nvPr>
            <p:ph type="dt" idx="11"/>
          </p:nvPr>
        </p:nvSpPr>
        <p:spPr/>
        <p:txBody>
          <a:bodyPr/>
          <a:lstStyle/>
          <a:p>
            <a:pPr>
              <a:defRPr/>
            </a:pPr>
            <a:endParaRPr lang="en-US" dirty="0"/>
          </a:p>
        </p:txBody>
      </p:sp>
    </p:spTree>
    <p:extLst>
      <p:ext uri="{BB962C8B-B14F-4D97-AF65-F5344CB8AC3E}">
        <p14:creationId xmlns:p14="http://schemas.microsoft.com/office/powerpoint/2010/main" val="7190163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29339514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endParaRPr lang="en-US" dirty="0"/>
          </a:p>
        </p:txBody>
      </p:sp>
      <p:sp>
        <p:nvSpPr>
          <p:cNvPr id="573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734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buFont typeface="Arial" pitchFamily="34" charset="0"/>
              <a:buChar char="•"/>
            </a:pPr>
            <a:endParaRPr lang="en-US" dirty="0"/>
          </a:p>
        </p:txBody>
      </p:sp>
      <p:sp>
        <p:nvSpPr>
          <p:cNvPr id="5" name="Date Placeholder 4"/>
          <p:cNvSpPr>
            <a:spLocks noGrp="1"/>
          </p:cNvSpPr>
          <p:nvPr>
            <p:ph type="dt" idx="10"/>
          </p:nvPr>
        </p:nvSpPr>
        <p:spPr/>
        <p:txBody>
          <a:bodyPr/>
          <a:lstStyle/>
          <a:p>
            <a:pPr>
              <a:defRPr/>
            </a:pPr>
            <a:endParaRPr lang="en-US" dirty="0"/>
          </a:p>
        </p:txBody>
      </p:sp>
    </p:spTree>
    <p:extLst>
      <p:ext uri="{BB962C8B-B14F-4D97-AF65-F5344CB8AC3E}">
        <p14:creationId xmlns:p14="http://schemas.microsoft.com/office/powerpoint/2010/main" val="25082109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29555581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32570487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35536218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7642826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17203534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12508024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17009740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29730760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endParaRPr lang="en-US" dirty="0"/>
          </a:p>
        </p:txBody>
      </p:sp>
    </p:spTree>
    <p:extLst>
      <p:ext uri="{BB962C8B-B14F-4D97-AF65-F5344CB8AC3E}">
        <p14:creationId xmlns:p14="http://schemas.microsoft.com/office/powerpoint/2010/main" val="28775149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39384207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endParaRPr lang="en-US" dirty="0"/>
          </a:p>
        </p:txBody>
      </p:sp>
      <p:sp>
        <p:nvSpPr>
          <p:cNvPr id="645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451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buFont typeface="Arial" pitchFamily="34" charset="0"/>
              <a:buChar char="•"/>
            </a:pPr>
            <a:endParaRPr lang="en-US" dirty="0"/>
          </a:p>
        </p:txBody>
      </p:sp>
      <p:sp>
        <p:nvSpPr>
          <p:cNvPr id="5" name="Date Placeholder 4"/>
          <p:cNvSpPr>
            <a:spLocks noGrp="1"/>
          </p:cNvSpPr>
          <p:nvPr>
            <p:ph type="dt" idx="10"/>
          </p:nvPr>
        </p:nvSpPr>
        <p:spPr/>
        <p:txBody>
          <a:bodyPr/>
          <a:lstStyle/>
          <a:p>
            <a:pPr>
              <a:defRPr/>
            </a:pPr>
            <a:endParaRPr lang="en-US" dirty="0"/>
          </a:p>
        </p:txBody>
      </p:sp>
    </p:spTree>
    <p:extLst>
      <p:ext uri="{BB962C8B-B14F-4D97-AF65-F5344CB8AC3E}">
        <p14:creationId xmlns:p14="http://schemas.microsoft.com/office/powerpoint/2010/main" val="40262518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38210130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35272757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endParaRPr lang="en-US" dirty="0"/>
          </a:p>
        </p:txBody>
      </p:sp>
      <p:sp>
        <p:nvSpPr>
          <p:cNvPr id="808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090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914400" marR="0" lvl="2" indent="0" algn="just"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5" name="Date Placeholder 4"/>
          <p:cNvSpPr>
            <a:spLocks noGrp="1"/>
          </p:cNvSpPr>
          <p:nvPr>
            <p:ph type="dt" idx="10"/>
          </p:nvPr>
        </p:nvSpPr>
        <p:spPr/>
        <p:txBody>
          <a:bodyPr/>
          <a:lstStyle/>
          <a:p>
            <a:pPr>
              <a:defRPr/>
            </a:pPr>
            <a:endParaRPr lang="en-US" dirty="0"/>
          </a:p>
        </p:txBody>
      </p:sp>
    </p:spTree>
    <p:extLst>
      <p:ext uri="{BB962C8B-B14F-4D97-AF65-F5344CB8AC3E}">
        <p14:creationId xmlns:p14="http://schemas.microsoft.com/office/powerpoint/2010/main" val="14128864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131290940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206150858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542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endParaRPr lang="en-US" smtClean="0">
              <a:latin typeface="Arial" pitchFamily="34" charset="0"/>
            </a:endParaRPr>
          </a:p>
        </p:txBody>
      </p:sp>
    </p:spTree>
    <p:extLst>
      <p:ext uri="{BB962C8B-B14F-4D97-AF65-F5344CB8AC3E}">
        <p14:creationId xmlns:p14="http://schemas.microsoft.com/office/powerpoint/2010/main" val="233983231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125019106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71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endParaRPr lang="en-US" smtClean="0">
              <a:latin typeface="Arial" pitchFamily="34" charset="0"/>
            </a:endParaRPr>
          </a:p>
        </p:txBody>
      </p:sp>
    </p:spTree>
    <p:extLst>
      <p:ext uri="{BB962C8B-B14F-4D97-AF65-F5344CB8AC3E}">
        <p14:creationId xmlns:p14="http://schemas.microsoft.com/office/powerpoint/2010/main" val="195885423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71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endParaRPr lang="en-US" smtClean="0">
              <a:latin typeface="Arial" pitchFamily="34" charset="0"/>
            </a:endParaRPr>
          </a:p>
        </p:txBody>
      </p:sp>
    </p:spTree>
    <p:extLst>
      <p:ext uri="{BB962C8B-B14F-4D97-AF65-F5344CB8AC3E}">
        <p14:creationId xmlns:p14="http://schemas.microsoft.com/office/powerpoint/2010/main" val="236194010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endParaRPr lang="en-US" dirty="0"/>
          </a:p>
        </p:txBody>
      </p:sp>
      <p:sp>
        <p:nvSpPr>
          <p:cNvPr id="5427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427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buFont typeface="Arial" pitchFamily="34" charset="0"/>
              <a:buNone/>
            </a:pPr>
            <a:endParaRPr lang="en-US" dirty="0"/>
          </a:p>
        </p:txBody>
      </p:sp>
      <p:sp>
        <p:nvSpPr>
          <p:cNvPr id="5" name="Date Placeholder 4"/>
          <p:cNvSpPr>
            <a:spLocks noGrp="1"/>
          </p:cNvSpPr>
          <p:nvPr>
            <p:ph type="dt" idx="10"/>
          </p:nvPr>
        </p:nvSpPr>
        <p:spPr/>
        <p:txBody>
          <a:bodyPr/>
          <a:lstStyle/>
          <a:p>
            <a:pPr>
              <a:defRPr/>
            </a:pPr>
            <a:endParaRPr lang="en-US" dirty="0"/>
          </a:p>
        </p:txBody>
      </p:sp>
    </p:spTree>
    <p:extLst>
      <p:ext uri="{BB962C8B-B14F-4D97-AF65-F5344CB8AC3E}">
        <p14:creationId xmlns:p14="http://schemas.microsoft.com/office/powerpoint/2010/main" val="27957283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endParaRPr lang="en-US" dirty="0"/>
          </a:p>
        </p:txBody>
      </p:sp>
      <p:sp>
        <p:nvSpPr>
          <p:cNvPr id="6656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656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buFont typeface="Arial" pitchFamily="34" charset="0"/>
              <a:buChar char="•"/>
            </a:pPr>
            <a:endParaRPr lang="en-US" dirty="0"/>
          </a:p>
        </p:txBody>
      </p:sp>
      <p:sp>
        <p:nvSpPr>
          <p:cNvPr id="5" name="Date Placeholder 4"/>
          <p:cNvSpPr>
            <a:spLocks noGrp="1"/>
          </p:cNvSpPr>
          <p:nvPr>
            <p:ph type="dt" idx="10"/>
          </p:nvPr>
        </p:nvSpPr>
        <p:spPr/>
        <p:txBody>
          <a:bodyPr/>
          <a:lstStyle/>
          <a:p>
            <a:pPr>
              <a:defRPr/>
            </a:pPr>
            <a:endParaRPr lang="en-US" dirty="0"/>
          </a:p>
        </p:txBody>
      </p:sp>
    </p:spTree>
    <p:extLst>
      <p:ext uri="{BB962C8B-B14F-4D97-AF65-F5344CB8AC3E}">
        <p14:creationId xmlns:p14="http://schemas.microsoft.com/office/powerpoint/2010/main" val="406590753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284972796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189502102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endParaRPr lang="en-US" dirty="0"/>
          </a:p>
        </p:txBody>
      </p:sp>
    </p:spTree>
    <p:extLst>
      <p:ext uri="{BB962C8B-B14F-4D97-AF65-F5344CB8AC3E}">
        <p14:creationId xmlns:p14="http://schemas.microsoft.com/office/powerpoint/2010/main" val="415170279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endParaRPr lang="en-US" dirty="0"/>
          </a:p>
        </p:txBody>
      </p:sp>
    </p:spTree>
    <p:extLst>
      <p:ext uri="{BB962C8B-B14F-4D97-AF65-F5344CB8AC3E}">
        <p14:creationId xmlns:p14="http://schemas.microsoft.com/office/powerpoint/2010/main" val="79464820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366686237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150865727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324422679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212967414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endParaRPr lang="en-US" dirty="0"/>
          </a:p>
        </p:txBody>
      </p:sp>
    </p:spTree>
    <p:extLst>
      <p:ext uri="{BB962C8B-B14F-4D97-AF65-F5344CB8AC3E}">
        <p14:creationId xmlns:p14="http://schemas.microsoft.com/office/powerpoint/2010/main" val="158515743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endParaRPr lang="en-US" dirty="0"/>
          </a:p>
        </p:txBody>
      </p:sp>
      <p:sp>
        <p:nvSpPr>
          <p:cNvPr id="9318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318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dirty="0"/>
          </a:p>
        </p:txBody>
      </p:sp>
      <p:sp>
        <p:nvSpPr>
          <p:cNvPr id="5" name="Date Placeholder 4"/>
          <p:cNvSpPr>
            <a:spLocks noGrp="1"/>
          </p:cNvSpPr>
          <p:nvPr>
            <p:ph type="dt" idx="10"/>
          </p:nvPr>
        </p:nvSpPr>
        <p:spPr/>
        <p:txBody>
          <a:bodyPr/>
          <a:lstStyle/>
          <a:p>
            <a:pPr>
              <a:defRPr/>
            </a:pPr>
            <a:endParaRPr lang="en-US" dirty="0"/>
          </a:p>
        </p:txBody>
      </p:sp>
    </p:spTree>
    <p:extLst>
      <p:ext uri="{BB962C8B-B14F-4D97-AF65-F5344CB8AC3E}">
        <p14:creationId xmlns:p14="http://schemas.microsoft.com/office/powerpoint/2010/main" val="12305064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endParaRPr lang="en-US" dirty="0"/>
          </a:p>
        </p:txBody>
      </p:sp>
      <p:sp>
        <p:nvSpPr>
          <p:cNvPr id="6861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861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buFont typeface="Arial" pitchFamily="34" charset="0"/>
              <a:buChar char="•"/>
            </a:pPr>
            <a:endParaRPr lang="en-US" dirty="0"/>
          </a:p>
        </p:txBody>
      </p:sp>
      <p:sp>
        <p:nvSpPr>
          <p:cNvPr id="5" name="Date Placeholder 4"/>
          <p:cNvSpPr>
            <a:spLocks noGrp="1"/>
          </p:cNvSpPr>
          <p:nvPr>
            <p:ph type="dt" idx="10"/>
          </p:nvPr>
        </p:nvSpPr>
        <p:spPr/>
        <p:txBody>
          <a:bodyPr/>
          <a:lstStyle/>
          <a:p>
            <a:pPr>
              <a:defRPr/>
            </a:pPr>
            <a:endParaRPr lang="en-US" dirty="0"/>
          </a:p>
        </p:txBody>
      </p:sp>
    </p:spTree>
    <p:extLst>
      <p:ext uri="{BB962C8B-B14F-4D97-AF65-F5344CB8AC3E}">
        <p14:creationId xmlns:p14="http://schemas.microsoft.com/office/powerpoint/2010/main" val="308757919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pPr>
              <a:defRPr/>
            </a:pPr>
            <a:endParaRPr lang="en-US" dirty="0"/>
          </a:p>
        </p:txBody>
      </p:sp>
      <p:sp>
        <p:nvSpPr>
          <p:cNvPr id="5" name="Date Placeholder 4"/>
          <p:cNvSpPr>
            <a:spLocks noGrp="1"/>
          </p:cNvSpPr>
          <p:nvPr>
            <p:ph type="dt" idx="11"/>
          </p:nvPr>
        </p:nvSpPr>
        <p:spPr/>
        <p:txBody>
          <a:bodyPr/>
          <a:lstStyle/>
          <a:p>
            <a:pPr>
              <a:defRPr/>
            </a:pPr>
            <a:endParaRPr lang="en-US" dirty="0"/>
          </a:p>
        </p:txBody>
      </p:sp>
    </p:spTree>
    <p:extLst>
      <p:ext uri="{BB962C8B-B14F-4D97-AF65-F5344CB8AC3E}">
        <p14:creationId xmlns:p14="http://schemas.microsoft.com/office/powerpoint/2010/main" val="311184425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endParaRPr lang="en-US" dirty="0" smtClean="0"/>
          </a:p>
        </p:txBody>
      </p:sp>
      <p:sp>
        <p:nvSpPr>
          <p:cNvPr id="97283" name="Rectangle 7"/>
          <p:cNvSpPr txBox="1">
            <a:spLocks noGrp="1" noChangeArrowheads="1"/>
          </p:cNvSpPr>
          <p:nvPr/>
        </p:nvSpPr>
        <p:spPr bwMode="auto">
          <a:xfrm>
            <a:off x="3898102" y="8707831"/>
            <a:ext cx="2982119" cy="458391"/>
          </a:xfrm>
          <a:prstGeom prst="rect">
            <a:avLst/>
          </a:prstGeom>
          <a:noFill/>
          <a:ln w="9525">
            <a:noFill/>
            <a:miter lim="800000"/>
            <a:headEnd/>
            <a:tailEnd/>
          </a:ln>
        </p:spPr>
        <p:txBody>
          <a:bodyPr lIns="91694" tIns="45847" rIns="91694" bIns="45847" anchor="b"/>
          <a:lstStyle/>
          <a:p>
            <a:pPr algn="r"/>
            <a:endParaRPr lang="en-US" dirty="0"/>
          </a:p>
        </p:txBody>
      </p:sp>
      <p:sp>
        <p:nvSpPr>
          <p:cNvPr id="9728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728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p>
        </p:txBody>
      </p:sp>
      <p:sp>
        <p:nvSpPr>
          <p:cNvPr id="6" name="Date Placeholder 5"/>
          <p:cNvSpPr>
            <a:spLocks noGrp="1"/>
          </p:cNvSpPr>
          <p:nvPr>
            <p:ph type="dt" idx="10"/>
          </p:nvPr>
        </p:nvSpPr>
        <p:spPr/>
        <p:txBody>
          <a:bodyPr/>
          <a:lstStyle/>
          <a:p>
            <a:pPr>
              <a:defRPr/>
            </a:pPr>
            <a:endParaRPr lang="en-US" dirty="0"/>
          </a:p>
        </p:txBody>
      </p:sp>
    </p:spTree>
    <p:extLst>
      <p:ext uri="{BB962C8B-B14F-4D97-AF65-F5344CB8AC3E}">
        <p14:creationId xmlns:p14="http://schemas.microsoft.com/office/powerpoint/2010/main" val="26769731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1580718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16266992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endParaRPr lang="en-US" dirty="0"/>
          </a:p>
        </p:txBody>
      </p:sp>
    </p:spTree>
    <p:extLst>
      <p:ext uri="{BB962C8B-B14F-4D97-AF65-F5344CB8AC3E}">
        <p14:creationId xmlns:p14="http://schemas.microsoft.com/office/powerpoint/2010/main" val="8760887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endParaRPr lang="en-US" dirty="0"/>
          </a:p>
        </p:txBody>
      </p:sp>
      <p:sp>
        <p:nvSpPr>
          <p:cNvPr id="757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578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dirty="0"/>
          </a:p>
        </p:txBody>
      </p:sp>
      <p:sp>
        <p:nvSpPr>
          <p:cNvPr id="5" name="Date Placeholder 4"/>
          <p:cNvSpPr>
            <a:spLocks noGrp="1"/>
          </p:cNvSpPr>
          <p:nvPr>
            <p:ph type="dt" idx="10"/>
          </p:nvPr>
        </p:nvSpPr>
        <p:spPr/>
        <p:txBody>
          <a:bodyPr/>
          <a:lstStyle/>
          <a:p>
            <a:pPr>
              <a:defRPr/>
            </a:pPr>
            <a:endParaRPr lang="en-US" dirty="0"/>
          </a:p>
        </p:txBody>
      </p:sp>
    </p:spTree>
    <p:extLst>
      <p:ext uri="{BB962C8B-B14F-4D97-AF65-F5344CB8AC3E}">
        <p14:creationId xmlns:p14="http://schemas.microsoft.com/office/powerpoint/2010/main" val="12709927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endParaRPr lang="en-US" dirty="0"/>
          </a:p>
        </p:txBody>
      </p:sp>
      <p:sp>
        <p:nvSpPr>
          <p:cNvPr id="768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68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dirty="0"/>
          </a:p>
        </p:txBody>
      </p:sp>
      <p:sp>
        <p:nvSpPr>
          <p:cNvPr id="5" name="Date Placeholder 4"/>
          <p:cNvSpPr>
            <a:spLocks noGrp="1"/>
          </p:cNvSpPr>
          <p:nvPr>
            <p:ph type="dt" idx="10"/>
          </p:nvPr>
        </p:nvSpPr>
        <p:spPr/>
        <p:txBody>
          <a:bodyPr/>
          <a:lstStyle/>
          <a:p>
            <a:pPr>
              <a:defRPr/>
            </a:pPr>
            <a:endParaRPr lang="en-US" dirty="0"/>
          </a:p>
        </p:txBody>
      </p:sp>
    </p:spTree>
    <p:extLst>
      <p:ext uri="{BB962C8B-B14F-4D97-AF65-F5344CB8AC3E}">
        <p14:creationId xmlns:p14="http://schemas.microsoft.com/office/powerpoint/2010/main" val="27689784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36685015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 name="Rectangle 4"/>
          <p:cNvSpPr/>
          <p:nvPr userDrawn="1"/>
        </p:nvSpPr>
        <p:spPr>
          <a:xfrm>
            <a:off x="0" y="539496"/>
            <a:ext cx="11283696" cy="1069848"/>
          </a:xfrm>
          <a:prstGeom prst="rect">
            <a:avLst/>
          </a:prstGeom>
          <a:solidFill>
            <a:srgbClr val="E44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381000" y="1905221"/>
            <a:ext cx="11430000" cy="2110155"/>
          </a:xfrm>
        </p:spPr>
        <p:txBody>
          <a:bodyPr anchor="ctr" anchorCtr="0">
            <a:normAutofit/>
          </a:bodyPr>
          <a:lstStyle>
            <a:lvl1pPr algn="ctr">
              <a:defRPr sz="5400">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524000" y="4329111"/>
            <a:ext cx="9144000" cy="1655762"/>
          </a:xfr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6" name="TextBox 5"/>
          <p:cNvSpPr txBox="1"/>
          <p:nvPr userDrawn="1"/>
        </p:nvSpPr>
        <p:spPr>
          <a:xfrm>
            <a:off x="457200" y="6475721"/>
            <a:ext cx="2438400" cy="307777"/>
          </a:xfrm>
          <a:prstGeom prst="rect">
            <a:avLst/>
          </a:prstGeom>
          <a:noFill/>
          <a:ln>
            <a:noFill/>
          </a:ln>
        </p:spPr>
        <p:txBody>
          <a:bodyPr wrap="square">
            <a:spAutoFit/>
          </a:bodyPr>
          <a:lstStyle/>
          <a:p>
            <a:pPr algn="l" eaLnBrk="0" fontAlgn="base" hangingPunct="0">
              <a:spcBef>
                <a:spcPct val="0"/>
              </a:spcBef>
              <a:spcAft>
                <a:spcPct val="0"/>
              </a:spcAft>
              <a:defRPr/>
            </a:pPr>
            <a:r>
              <a:rPr lang="en-US" sz="1400" b="1" dirty="0" smtClean="0">
                <a:solidFill>
                  <a:schemeClr val="bg1"/>
                </a:solidFill>
                <a:latin typeface="Helvetica" panose="020B0604020202030204" pitchFamily="34" charset="0"/>
              </a:rPr>
              <a:t>fisherphillips.com</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41741" y="49976"/>
            <a:ext cx="1585937" cy="1585937"/>
          </a:xfrm>
          <a:prstGeom prst="rect">
            <a:avLst/>
          </a:prstGeom>
        </p:spPr>
      </p:pic>
    </p:spTree>
    <p:extLst>
      <p:ext uri="{BB962C8B-B14F-4D97-AF65-F5344CB8AC3E}">
        <p14:creationId xmlns:p14="http://schemas.microsoft.com/office/powerpoint/2010/main" val="567412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415883" y="1856232"/>
            <a:ext cx="6310029" cy="441075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5" name="Title 1"/>
          <p:cNvSpPr>
            <a:spLocks noGrp="1"/>
          </p:cNvSpPr>
          <p:nvPr>
            <p:ph type="title"/>
          </p:nvPr>
        </p:nvSpPr>
        <p:spPr>
          <a:xfrm>
            <a:off x="457200" y="234462"/>
            <a:ext cx="10268712" cy="1417320"/>
          </a:xfrm>
        </p:spPr>
        <p:txBody>
          <a:bodyPr anchor="ctr" anchorCtr="0"/>
          <a:lstStyle>
            <a:lvl1pPr>
              <a:defRPr sz="3200">
                <a:solidFill>
                  <a:schemeClr val="tx1"/>
                </a:solidFill>
              </a:defRPr>
            </a:lvl1pPr>
          </a:lstStyle>
          <a:p>
            <a:r>
              <a:rPr lang="en-US" dirty="0" smtClean="0"/>
              <a:t>Click to edit Master title style</a:t>
            </a:r>
            <a:endParaRPr lang="en-US" dirty="0"/>
          </a:p>
        </p:txBody>
      </p:sp>
      <p:sp>
        <p:nvSpPr>
          <p:cNvPr id="6" name="Text Placeholder 3"/>
          <p:cNvSpPr>
            <a:spLocks noGrp="1"/>
          </p:cNvSpPr>
          <p:nvPr>
            <p:ph type="body" sz="half" idx="2"/>
          </p:nvPr>
        </p:nvSpPr>
        <p:spPr>
          <a:xfrm>
            <a:off x="457200" y="1856232"/>
            <a:ext cx="3836020" cy="4410753"/>
          </a:xfrm>
        </p:spPr>
        <p:txBody>
          <a:bodyPr/>
          <a:lstStyle>
            <a:lvl1pPr marL="0" indent="0">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Click to edit Master text styles</a:t>
            </a:r>
          </a:p>
        </p:txBody>
      </p:sp>
      <p:sp>
        <p:nvSpPr>
          <p:cNvPr id="7" name="TextBox 6"/>
          <p:cNvSpPr txBox="1"/>
          <p:nvPr userDrawn="1"/>
        </p:nvSpPr>
        <p:spPr>
          <a:xfrm>
            <a:off x="457200" y="6475721"/>
            <a:ext cx="2438400" cy="307777"/>
          </a:xfrm>
          <a:prstGeom prst="rect">
            <a:avLst/>
          </a:prstGeom>
          <a:noFill/>
          <a:ln>
            <a:noFill/>
          </a:ln>
        </p:spPr>
        <p:txBody>
          <a:bodyPr wrap="square">
            <a:spAutoFit/>
          </a:bodyPr>
          <a:lstStyle/>
          <a:p>
            <a:pPr algn="l" eaLnBrk="0" fontAlgn="base" hangingPunct="0">
              <a:spcBef>
                <a:spcPct val="0"/>
              </a:spcBef>
              <a:spcAft>
                <a:spcPct val="0"/>
              </a:spcAft>
              <a:defRPr/>
            </a:pPr>
            <a:r>
              <a:rPr lang="en-US" sz="1400" b="1" dirty="0" smtClean="0">
                <a:solidFill>
                  <a:schemeClr val="bg1"/>
                </a:solidFill>
                <a:latin typeface="Helvetica" panose="020B0604020202030204" pitchFamily="34" charset="0"/>
              </a:rPr>
              <a:t>fisherphillips.com</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98666" y="133388"/>
            <a:ext cx="1097956" cy="1097956"/>
          </a:xfrm>
          <a:prstGeom prst="rect">
            <a:avLst/>
          </a:prstGeom>
        </p:spPr>
      </p:pic>
    </p:spTree>
    <p:extLst>
      <p:ext uri="{BB962C8B-B14F-4D97-AF65-F5344CB8AC3E}">
        <p14:creationId xmlns:p14="http://schemas.microsoft.com/office/powerpoint/2010/main" val="5924373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Box 3"/>
          <p:cNvSpPr txBox="1"/>
          <p:nvPr userDrawn="1"/>
        </p:nvSpPr>
        <p:spPr>
          <a:xfrm>
            <a:off x="457200" y="6475721"/>
            <a:ext cx="2438400" cy="307777"/>
          </a:xfrm>
          <a:prstGeom prst="rect">
            <a:avLst/>
          </a:prstGeom>
          <a:noFill/>
          <a:ln>
            <a:noFill/>
          </a:ln>
        </p:spPr>
        <p:txBody>
          <a:bodyPr wrap="square">
            <a:spAutoFit/>
          </a:bodyPr>
          <a:lstStyle/>
          <a:p>
            <a:pPr algn="l" eaLnBrk="0" fontAlgn="base" hangingPunct="0">
              <a:spcBef>
                <a:spcPct val="0"/>
              </a:spcBef>
              <a:spcAft>
                <a:spcPct val="0"/>
              </a:spcAft>
              <a:defRPr/>
            </a:pPr>
            <a:r>
              <a:rPr lang="en-US" sz="1400" b="1" dirty="0" smtClean="0">
                <a:solidFill>
                  <a:schemeClr val="bg1"/>
                </a:solidFill>
                <a:latin typeface="Helvetica" panose="020B0604020202030204" pitchFamily="34" charset="0"/>
              </a:rPr>
              <a:t>fisherphillips.com</a:t>
            </a:r>
          </a:p>
        </p:txBody>
      </p:sp>
    </p:spTree>
    <p:extLst>
      <p:ext uri="{BB962C8B-B14F-4D97-AF65-F5344CB8AC3E}">
        <p14:creationId xmlns:p14="http://schemas.microsoft.com/office/powerpoint/2010/main" val="749450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40872" y="1856232"/>
            <a:ext cx="2628900" cy="4453671"/>
          </a:xfrm>
        </p:spPr>
        <p:txBody>
          <a:bodyPr vert="eaVert"/>
          <a:lstStyle>
            <a:lvl1pPr>
              <a:defRPr>
                <a:solidFill>
                  <a:schemeClr val="bg2">
                    <a:lumMod val="25000"/>
                  </a:schemeClr>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1856232"/>
            <a:ext cx="6849208" cy="4453671"/>
          </a:xfrm>
        </p:spPr>
        <p:txBody>
          <a:bodyPr vert="eaVert"/>
          <a:lstStyle>
            <a:lvl1pPr>
              <a:defRPr>
                <a:solidFill>
                  <a:schemeClr val="bg2">
                    <a:lumMod val="25000"/>
                  </a:schemeClr>
                </a:solidFill>
              </a:defRPr>
            </a:lvl1pPr>
            <a:lvl2pPr>
              <a:defRPr>
                <a:solidFill>
                  <a:schemeClr val="bg2">
                    <a:lumMod val="25000"/>
                  </a:schemeClr>
                </a:solidFill>
              </a:defRPr>
            </a:lvl2pPr>
            <a:lvl3pPr>
              <a:defRPr>
                <a:solidFill>
                  <a:schemeClr val="bg2">
                    <a:lumMod val="25000"/>
                  </a:schemeClr>
                </a:solidFill>
              </a:defRPr>
            </a:lvl3pPr>
            <a:lvl4pPr>
              <a:defRPr>
                <a:solidFill>
                  <a:schemeClr val="bg2">
                    <a:lumMod val="25000"/>
                  </a:schemeClr>
                </a:solidFill>
              </a:defRPr>
            </a:lvl4pPr>
            <a:lvl5pPr>
              <a:defRPr>
                <a:solidFill>
                  <a:schemeClr val="bg2">
                    <a:lumMod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Box 3"/>
          <p:cNvSpPr txBox="1"/>
          <p:nvPr userDrawn="1"/>
        </p:nvSpPr>
        <p:spPr>
          <a:xfrm>
            <a:off x="457200" y="6475721"/>
            <a:ext cx="2438400" cy="307777"/>
          </a:xfrm>
          <a:prstGeom prst="rect">
            <a:avLst/>
          </a:prstGeom>
          <a:noFill/>
          <a:ln>
            <a:noFill/>
          </a:ln>
        </p:spPr>
        <p:txBody>
          <a:bodyPr wrap="square">
            <a:spAutoFit/>
          </a:bodyPr>
          <a:lstStyle/>
          <a:p>
            <a:pPr algn="l" eaLnBrk="0" fontAlgn="base" hangingPunct="0">
              <a:spcBef>
                <a:spcPct val="0"/>
              </a:spcBef>
              <a:spcAft>
                <a:spcPct val="0"/>
              </a:spcAft>
              <a:defRPr/>
            </a:pPr>
            <a:r>
              <a:rPr lang="en-US" sz="1400" b="1" dirty="0" smtClean="0">
                <a:solidFill>
                  <a:schemeClr val="bg1"/>
                </a:solidFill>
                <a:latin typeface="Helvetica" panose="020B0604020202030204" pitchFamily="34" charset="0"/>
              </a:rPr>
              <a:t>fisherphillips.com</a:t>
            </a:r>
          </a:p>
        </p:txBody>
      </p:sp>
    </p:spTree>
    <p:extLst>
      <p:ext uri="{BB962C8B-B14F-4D97-AF65-F5344CB8AC3E}">
        <p14:creationId xmlns:p14="http://schemas.microsoft.com/office/powerpoint/2010/main" val="11723270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9" name="Title 1"/>
          <p:cNvSpPr>
            <a:spLocks noGrp="1"/>
          </p:cNvSpPr>
          <p:nvPr userDrawn="1">
            <p:ph type="title"/>
          </p:nvPr>
        </p:nvSpPr>
        <p:spPr>
          <a:xfrm>
            <a:off x="609600" y="274638"/>
            <a:ext cx="10972800" cy="1143000"/>
          </a:xfrm>
          <a:prstGeom prst="rect">
            <a:avLst/>
          </a:prstGeom>
        </p:spPr>
        <p:txBody>
          <a:bodyPr/>
          <a:lstStyle/>
          <a:p>
            <a:endParaRPr lang="en-US" sz="3600" dirty="0" smtClean="0"/>
          </a:p>
        </p:txBody>
      </p:sp>
      <p:sp>
        <p:nvSpPr>
          <p:cNvPr id="10" name="Content Placeholder 2"/>
          <p:cNvSpPr>
            <a:spLocks noGrp="1"/>
          </p:cNvSpPr>
          <p:nvPr userDrawn="1">
            <p:ph idx="1"/>
          </p:nvPr>
        </p:nvSpPr>
        <p:spPr>
          <a:xfrm>
            <a:off x="609600" y="1828801"/>
            <a:ext cx="10972800" cy="4297363"/>
          </a:xfrm>
          <a:prstGeom prst="rect">
            <a:avLst/>
          </a:prstGeom>
        </p:spPr>
        <p:txBody>
          <a:bodyPr/>
          <a:lstStyle>
            <a:lvl1pPr>
              <a:spcAft>
                <a:spcPts val="600"/>
              </a:spcAft>
              <a:defRPr>
                <a:solidFill>
                  <a:srgbClr val="4E3513"/>
                </a:solidFill>
              </a:defRPr>
            </a:lvl1pPr>
          </a:lstStyle>
          <a:p>
            <a:pPr>
              <a:spcAft>
                <a:spcPts val="600"/>
              </a:spcAft>
            </a:pPr>
            <a:endParaRPr lang="en-US" sz="2800" dirty="0" smtClean="0">
              <a:solidFill>
                <a:srgbClr val="4E3513"/>
              </a:solidFill>
            </a:endParaRPr>
          </a:p>
        </p:txBody>
      </p:sp>
    </p:spTree>
    <p:extLst>
      <p:ext uri="{BB962C8B-B14F-4D97-AF65-F5344CB8AC3E}">
        <p14:creationId xmlns:p14="http://schemas.microsoft.com/office/powerpoint/2010/main" val="38637991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4" name="Rectangle 3"/>
          <p:cNvSpPr/>
          <p:nvPr userDrawn="1"/>
        </p:nvSpPr>
        <p:spPr>
          <a:xfrm>
            <a:off x="0" y="716282"/>
            <a:ext cx="12192000" cy="731519"/>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Rectangle 7"/>
          <p:cNvSpPr/>
          <p:nvPr userDrawn="1"/>
        </p:nvSpPr>
        <p:spPr>
          <a:xfrm>
            <a:off x="0" y="6812282"/>
            <a:ext cx="12192000" cy="4571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9"/>
          <p:cNvSpPr>
            <a:spLocks noGrp="1"/>
          </p:cNvSpPr>
          <p:nvPr>
            <p:ph type="title"/>
          </p:nvPr>
        </p:nvSpPr>
        <p:spPr>
          <a:xfrm>
            <a:off x="609600" y="716282"/>
            <a:ext cx="10972800" cy="731519"/>
          </a:xfrm>
        </p:spPr>
        <p:txBody>
          <a:bodyPr>
            <a:normAutofit/>
          </a:bodyPr>
          <a:lstStyle>
            <a:lvl1pPr>
              <a:defRPr sz="3500" b="0" spc="0">
                <a:solidFill>
                  <a:schemeClr val="bg2"/>
                </a:solidFill>
                <a:latin typeface="+mn-lt"/>
                <a:cs typeface="Helvetica" panose="020B0604020202020204" pitchFamily="34" charset="0"/>
              </a:defRPr>
            </a:lvl1pPr>
          </a:lstStyle>
          <a:p>
            <a:r>
              <a:rPr lang="en-US" dirty="0" smtClean="0"/>
              <a:t>Click to edit Master title style</a:t>
            </a:r>
            <a:endParaRPr lang="en-US" dirty="0"/>
          </a:p>
        </p:txBody>
      </p:sp>
      <p:pic>
        <p:nvPicPr>
          <p:cNvPr id="7" name="Picture 6" descr="Logo_Fisher_Phillips tagline_blue.JPG"/>
          <p:cNvPicPr>
            <a:picLocks noChangeAspect="1"/>
          </p:cNvPicPr>
          <p:nvPr userDrawn="1"/>
        </p:nvPicPr>
        <p:blipFill>
          <a:blip r:embed="rId2" cstate="print">
            <a:clrChange>
              <a:clrFrom>
                <a:srgbClr val="FDFDFD"/>
              </a:clrFrom>
              <a:clrTo>
                <a:srgbClr val="FDFDFD">
                  <a:alpha val="0"/>
                </a:srgbClr>
              </a:clrTo>
            </a:clrChange>
          </a:blip>
          <a:srcRect b="43874"/>
          <a:stretch>
            <a:fillRect/>
          </a:stretch>
        </p:blipFill>
        <p:spPr>
          <a:xfrm>
            <a:off x="9067799" y="10584"/>
            <a:ext cx="3124201" cy="599017"/>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6624" y="43024"/>
            <a:ext cx="2590800" cy="566577"/>
          </a:xfrm>
          <a:prstGeom prst="rect">
            <a:avLst/>
          </a:prstGeom>
        </p:spPr>
      </p:pic>
      <p:sp>
        <p:nvSpPr>
          <p:cNvPr id="11" name="Content Placeholder 2"/>
          <p:cNvSpPr>
            <a:spLocks noGrp="1"/>
          </p:cNvSpPr>
          <p:nvPr>
            <p:ph idx="1"/>
          </p:nvPr>
        </p:nvSpPr>
        <p:spPr>
          <a:xfrm>
            <a:off x="609600" y="1676400"/>
            <a:ext cx="10972800" cy="4800600"/>
          </a:xfrm>
        </p:spPr>
        <p:txBody>
          <a:bodyPr/>
          <a:lstStyle>
            <a:lvl1pPr marL="342900" indent="-342900">
              <a:spcBef>
                <a:spcPts val="600"/>
              </a:spcBef>
              <a:spcAft>
                <a:spcPts val="600"/>
              </a:spcAft>
              <a:buClr>
                <a:schemeClr val="tx1">
                  <a:lumMod val="75000"/>
                </a:schemeClr>
              </a:buClr>
              <a:buSzPct val="100000"/>
              <a:defRPr sz="2600">
                <a:solidFill>
                  <a:schemeClr val="tx1">
                    <a:lumMod val="75000"/>
                  </a:schemeClr>
                </a:solidFill>
                <a:latin typeface="+mn-lt"/>
              </a:defRPr>
            </a:lvl1pPr>
            <a:lvl2pPr marL="571500" indent="-228600">
              <a:spcBef>
                <a:spcPts val="0"/>
              </a:spcBef>
              <a:spcAft>
                <a:spcPts val="600"/>
              </a:spcAft>
              <a:buClr>
                <a:schemeClr val="tx1">
                  <a:lumMod val="75000"/>
                </a:schemeClr>
              </a:buClr>
              <a:buFont typeface="Arial" panose="020B0604020202020204" pitchFamily="34" charset="0"/>
              <a:buChar char="–"/>
              <a:defRPr sz="2300">
                <a:solidFill>
                  <a:schemeClr val="tx1">
                    <a:lumMod val="75000"/>
                  </a:schemeClr>
                </a:solidFill>
                <a:latin typeface="+mn-lt"/>
              </a:defRPr>
            </a:lvl2pPr>
            <a:lvl3pPr>
              <a:spcBef>
                <a:spcPts val="0"/>
              </a:spcBef>
              <a:spcAft>
                <a:spcPts val="600"/>
              </a:spcAft>
              <a:buClr>
                <a:schemeClr val="tx1">
                  <a:lumMod val="75000"/>
                </a:schemeClr>
              </a:buClr>
              <a:defRPr sz="2200">
                <a:solidFill>
                  <a:schemeClr val="tx1">
                    <a:lumMod val="75000"/>
                  </a:schemeClr>
                </a:solidFill>
                <a:latin typeface="+mn-lt"/>
              </a:defRPr>
            </a:lvl3pPr>
            <a:lvl4pPr>
              <a:spcBef>
                <a:spcPts val="0"/>
              </a:spcBef>
              <a:spcAft>
                <a:spcPts val="600"/>
              </a:spcAft>
              <a:buClr>
                <a:schemeClr val="tx1">
                  <a:lumMod val="75000"/>
                </a:schemeClr>
              </a:buClr>
              <a:defRPr sz="2000">
                <a:solidFill>
                  <a:schemeClr val="tx1">
                    <a:lumMod val="75000"/>
                  </a:schemeClr>
                </a:solidFill>
                <a:latin typeface="+mn-lt"/>
              </a:defRPr>
            </a:lvl4pPr>
            <a:lvl5pPr>
              <a:spcBef>
                <a:spcPts val="0"/>
              </a:spcBef>
              <a:spcAft>
                <a:spcPts val="600"/>
              </a:spcAft>
              <a:buClr>
                <a:schemeClr val="tx1">
                  <a:lumMod val="75000"/>
                </a:schemeClr>
              </a:buClr>
              <a:defRPr sz="1800">
                <a:solidFill>
                  <a:schemeClr val="tx1">
                    <a:lumMod val="75000"/>
                  </a:schemeClr>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20009462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20963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692112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44335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139825"/>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609600" y="1143001"/>
            <a:ext cx="45720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384800" y="1143001"/>
            <a:ext cx="4574117"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9"/>
          <p:cNvSpPr>
            <a:spLocks noGrp="1" noChangeArrowheads="1"/>
          </p:cNvSpPr>
          <p:nvPr>
            <p:ph type="dt" sz="half" idx="10"/>
          </p:nvPr>
        </p:nvSpPr>
        <p:spPr>
          <a:xfrm>
            <a:off x="609600" y="6245225"/>
            <a:ext cx="2844800" cy="476250"/>
          </a:xfrm>
          <a:prstGeom prst="rect">
            <a:avLst/>
          </a:prstGeom>
        </p:spPr>
        <p:txBody>
          <a:bodyPr/>
          <a:lstStyle>
            <a:lvl1pPr>
              <a:defRPr/>
            </a:lvl1pPr>
          </a:lstStyle>
          <a:p>
            <a:pPr>
              <a:defRPr/>
            </a:pPr>
            <a:endParaRPr lang="en-US" dirty="0"/>
          </a:p>
        </p:txBody>
      </p:sp>
      <p:sp>
        <p:nvSpPr>
          <p:cNvPr id="6" name="Rectangle 70"/>
          <p:cNvSpPr>
            <a:spLocks noGrp="1" noChangeArrowheads="1"/>
          </p:cNvSpPr>
          <p:nvPr>
            <p:ph type="ftr" sz="quarter" idx="11"/>
          </p:nvPr>
        </p:nvSpPr>
        <p:spPr>
          <a:xfrm>
            <a:off x="4165600" y="6245225"/>
            <a:ext cx="3860800" cy="476250"/>
          </a:xfrm>
          <a:prstGeom prst="rect">
            <a:avLst/>
          </a:prstGeom>
        </p:spPr>
        <p:txBody>
          <a:bodyPr/>
          <a:lstStyle>
            <a:lvl1pPr>
              <a:defRPr/>
            </a:lvl1pPr>
          </a:lstStyle>
          <a:p>
            <a:pPr>
              <a:defRPr/>
            </a:pPr>
            <a:endParaRPr lang="en-US" dirty="0"/>
          </a:p>
        </p:txBody>
      </p:sp>
    </p:spTree>
    <p:extLst>
      <p:ext uri="{BB962C8B-B14F-4D97-AF65-F5344CB8AC3E}">
        <p14:creationId xmlns:p14="http://schemas.microsoft.com/office/powerpoint/2010/main" val="2422295225"/>
      </p:ext>
    </p:extLst>
  </p:cSld>
  <p:clrMapOvr>
    <a:masterClrMapping/>
  </p:clrMapOvr>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139825"/>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143001"/>
            <a:ext cx="45720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384800" y="1143000"/>
            <a:ext cx="4574117"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384800" y="3481389"/>
            <a:ext cx="4574117"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9"/>
          <p:cNvSpPr>
            <a:spLocks noGrp="1" noChangeArrowheads="1"/>
          </p:cNvSpPr>
          <p:nvPr>
            <p:ph type="dt" sz="half" idx="10"/>
          </p:nvPr>
        </p:nvSpPr>
        <p:spPr>
          <a:xfrm>
            <a:off x="609600" y="6245225"/>
            <a:ext cx="2844800" cy="476250"/>
          </a:xfrm>
          <a:prstGeom prst="rect">
            <a:avLst/>
          </a:prstGeom>
        </p:spPr>
        <p:txBody>
          <a:bodyPr/>
          <a:lstStyle>
            <a:lvl1pPr>
              <a:defRPr/>
            </a:lvl1pPr>
          </a:lstStyle>
          <a:p>
            <a:pPr>
              <a:defRPr/>
            </a:pPr>
            <a:endParaRPr lang="en-US" dirty="0"/>
          </a:p>
        </p:txBody>
      </p:sp>
      <p:sp>
        <p:nvSpPr>
          <p:cNvPr id="7" name="Rectangle 70"/>
          <p:cNvSpPr>
            <a:spLocks noGrp="1" noChangeArrowheads="1"/>
          </p:cNvSpPr>
          <p:nvPr>
            <p:ph type="ftr" sz="quarter" idx="11"/>
          </p:nvPr>
        </p:nvSpPr>
        <p:spPr>
          <a:xfrm>
            <a:off x="4165600" y="6245225"/>
            <a:ext cx="3860800" cy="476250"/>
          </a:xfrm>
          <a:prstGeom prst="rect">
            <a:avLst/>
          </a:prstGeom>
        </p:spPr>
        <p:txBody>
          <a:bodyPr/>
          <a:lstStyle>
            <a:lvl1pPr>
              <a:defRPr/>
            </a:lvl1pPr>
          </a:lstStyle>
          <a:p>
            <a:pPr>
              <a:defRPr/>
            </a:pPr>
            <a:endParaRPr lang="en-US" dirty="0"/>
          </a:p>
        </p:txBody>
      </p:sp>
    </p:spTree>
    <p:extLst>
      <p:ext uri="{BB962C8B-B14F-4D97-AF65-F5344CB8AC3E}">
        <p14:creationId xmlns:p14="http://schemas.microsoft.com/office/powerpoint/2010/main" val="2804409591"/>
      </p:ext>
    </p:extLst>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199" y="237045"/>
            <a:ext cx="10270273" cy="1402897"/>
          </a:xfrm>
        </p:spPr>
        <p:txBody>
          <a:bodyPr/>
          <a:lstStyle>
            <a:lvl1pPr>
              <a:defRPr>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56232"/>
            <a:ext cx="10270272" cy="415203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Box 4"/>
          <p:cNvSpPr txBox="1"/>
          <p:nvPr userDrawn="1"/>
        </p:nvSpPr>
        <p:spPr>
          <a:xfrm>
            <a:off x="457200" y="6475721"/>
            <a:ext cx="2438400" cy="307777"/>
          </a:xfrm>
          <a:prstGeom prst="rect">
            <a:avLst/>
          </a:prstGeom>
          <a:noFill/>
          <a:ln>
            <a:noFill/>
          </a:ln>
        </p:spPr>
        <p:txBody>
          <a:bodyPr wrap="square">
            <a:spAutoFit/>
          </a:bodyPr>
          <a:lstStyle/>
          <a:p>
            <a:pPr algn="l" eaLnBrk="0" fontAlgn="base" hangingPunct="0">
              <a:spcBef>
                <a:spcPct val="0"/>
              </a:spcBef>
              <a:spcAft>
                <a:spcPct val="0"/>
              </a:spcAft>
              <a:defRPr/>
            </a:pPr>
            <a:r>
              <a:rPr lang="en-US" sz="1400" b="1" dirty="0" smtClean="0">
                <a:solidFill>
                  <a:schemeClr val="bg1"/>
                </a:solidFill>
                <a:latin typeface="Helvetica" panose="020B0604020202030204" pitchFamily="34" charset="0"/>
              </a:rPr>
              <a:t>fisherphillips.com</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98666" y="133388"/>
            <a:ext cx="1097956" cy="1097956"/>
          </a:xfrm>
          <a:prstGeom prst="rect">
            <a:avLst/>
          </a:prstGeom>
        </p:spPr>
      </p:pic>
    </p:spTree>
    <p:extLst>
      <p:ext uri="{BB962C8B-B14F-4D97-AF65-F5344CB8AC3E}">
        <p14:creationId xmlns:p14="http://schemas.microsoft.com/office/powerpoint/2010/main" val="12325730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199" y="237045"/>
            <a:ext cx="10270273" cy="1402897"/>
          </a:xfrm>
        </p:spPr>
        <p:txBody>
          <a:bodyPr/>
          <a:lstStyle>
            <a:lvl1pPr>
              <a:defRPr>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56232"/>
            <a:ext cx="10270272" cy="415203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649564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0" y="5207619"/>
            <a:ext cx="12192000" cy="1138504"/>
          </a:xfrm>
        </p:spPr>
        <p:txBody>
          <a:bodyPr>
            <a:normAutofit/>
          </a:bodyPr>
          <a:lstStyle>
            <a:lvl1pPr marL="0" indent="0" algn="ctr">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47977" y="6586884"/>
            <a:ext cx="3668774" cy="128945"/>
          </a:xfrm>
          <a:prstGeom prst="rect">
            <a:avLst/>
          </a:prstGeom>
        </p:spPr>
      </p:pic>
      <p:sp>
        <p:nvSpPr>
          <p:cNvPr id="2" name="Title 1"/>
          <p:cNvSpPr>
            <a:spLocks noGrp="1"/>
          </p:cNvSpPr>
          <p:nvPr>
            <p:ph type="title"/>
          </p:nvPr>
        </p:nvSpPr>
        <p:spPr>
          <a:xfrm>
            <a:off x="0" y="3723945"/>
            <a:ext cx="12192000" cy="1073792"/>
          </a:xfrm>
        </p:spPr>
        <p:txBody>
          <a:bodyPr anchor="ctr" anchorCtr="0">
            <a:normAutofit/>
          </a:bodyPr>
          <a:lstStyle>
            <a:lvl1pPr algn="ctr">
              <a:defRPr sz="3000" b="1">
                <a:solidFill>
                  <a:schemeClr val="tx1"/>
                </a:solidFill>
              </a:defRPr>
            </a:lvl1pPr>
          </a:lstStyle>
          <a:p>
            <a:r>
              <a:rPr lang="en-US" dirty="0" smtClean="0"/>
              <a:t>Click to edit Master title style</a:t>
            </a:r>
            <a:endParaRPr lang="en-US" dirty="0"/>
          </a:p>
        </p:txBody>
      </p:sp>
      <p:sp>
        <p:nvSpPr>
          <p:cNvPr id="9" name="TextBox 8"/>
          <p:cNvSpPr txBox="1"/>
          <p:nvPr userDrawn="1"/>
        </p:nvSpPr>
        <p:spPr>
          <a:xfrm>
            <a:off x="457200" y="6475721"/>
            <a:ext cx="2438400" cy="307777"/>
          </a:xfrm>
          <a:prstGeom prst="rect">
            <a:avLst/>
          </a:prstGeom>
          <a:noFill/>
          <a:ln>
            <a:noFill/>
          </a:ln>
        </p:spPr>
        <p:txBody>
          <a:bodyPr wrap="square">
            <a:spAutoFit/>
          </a:bodyPr>
          <a:lstStyle/>
          <a:p>
            <a:pPr algn="l" eaLnBrk="0" fontAlgn="base" hangingPunct="0">
              <a:spcBef>
                <a:spcPct val="0"/>
              </a:spcBef>
              <a:spcAft>
                <a:spcPct val="0"/>
              </a:spcAft>
              <a:defRPr/>
            </a:pPr>
            <a:r>
              <a:rPr lang="en-US" sz="1400" b="1" dirty="0" smtClean="0">
                <a:solidFill>
                  <a:schemeClr val="bg1"/>
                </a:solidFill>
                <a:latin typeface="Helvetica" panose="020B0604020202030204" pitchFamily="34" charset="0"/>
              </a:rPr>
              <a:t>fisherphillips.com</a:t>
            </a:r>
          </a:p>
        </p:txBody>
      </p:sp>
      <p:sp>
        <p:nvSpPr>
          <p:cNvPr id="8" name="Rectangle 7"/>
          <p:cNvSpPr/>
          <p:nvPr userDrawn="1"/>
        </p:nvSpPr>
        <p:spPr>
          <a:xfrm>
            <a:off x="0" y="566065"/>
            <a:ext cx="11283696" cy="1069848"/>
          </a:xfrm>
          <a:prstGeom prst="rect">
            <a:avLst/>
          </a:prstGeom>
          <a:solidFill>
            <a:srgbClr val="E44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41741" y="49976"/>
            <a:ext cx="1585937" cy="1585937"/>
          </a:xfrm>
          <a:prstGeom prst="rect">
            <a:avLst/>
          </a:prstGeom>
        </p:spPr>
      </p:pic>
    </p:spTree>
    <p:extLst>
      <p:ext uri="{BB962C8B-B14F-4D97-AF65-F5344CB8AC3E}">
        <p14:creationId xmlns:p14="http://schemas.microsoft.com/office/powerpoint/2010/main" val="8435730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37045"/>
            <a:ext cx="10268712" cy="1402897"/>
          </a:xfrm>
        </p:spPr>
        <p:txBody>
          <a:bodyPr/>
          <a:lstStyle>
            <a:lvl1pPr>
              <a:defRPr>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199" y="1856232"/>
            <a:ext cx="4951142" cy="43513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564458" y="1856232"/>
            <a:ext cx="5161453" cy="43513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Box 6"/>
          <p:cNvSpPr txBox="1"/>
          <p:nvPr userDrawn="1"/>
        </p:nvSpPr>
        <p:spPr>
          <a:xfrm>
            <a:off x="457200" y="6475721"/>
            <a:ext cx="2438400" cy="307777"/>
          </a:xfrm>
          <a:prstGeom prst="rect">
            <a:avLst/>
          </a:prstGeom>
          <a:noFill/>
          <a:ln>
            <a:noFill/>
          </a:ln>
        </p:spPr>
        <p:txBody>
          <a:bodyPr wrap="square">
            <a:spAutoFit/>
          </a:bodyPr>
          <a:lstStyle/>
          <a:p>
            <a:pPr algn="l" eaLnBrk="0" fontAlgn="base" hangingPunct="0">
              <a:spcBef>
                <a:spcPct val="0"/>
              </a:spcBef>
              <a:spcAft>
                <a:spcPct val="0"/>
              </a:spcAft>
              <a:defRPr/>
            </a:pPr>
            <a:r>
              <a:rPr lang="en-US" sz="1400" b="1" dirty="0" smtClean="0">
                <a:solidFill>
                  <a:schemeClr val="bg1"/>
                </a:solidFill>
                <a:latin typeface="Helvetica" panose="020B0604020202030204" pitchFamily="34" charset="0"/>
              </a:rPr>
              <a:t>fisherphillips.com</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98666" y="133388"/>
            <a:ext cx="1097956" cy="1097956"/>
          </a:xfrm>
          <a:prstGeom prst="rect">
            <a:avLst/>
          </a:prstGeom>
        </p:spPr>
      </p:pic>
    </p:spTree>
    <p:extLst>
      <p:ext uri="{BB962C8B-B14F-4D97-AF65-F5344CB8AC3E}">
        <p14:creationId xmlns:p14="http://schemas.microsoft.com/office/powerpoint/2010/main" val="1729103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37744"/>
            <a:ext cx="10268712" cy="1325563"/>
          </a:xfrm>
        </p:spPr>
        <p:txBody>
          <a:bodyPr/>
          <a:lstStyle>
            <a:lvl1pPr>
              <a:defRPr>
                <a:solidFill>
                  <a:schemeClr val="tx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199" y="1856232"/>
            <a:ext cx="4728118" cy="82391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199" y="2792161"/>
            <a:ext cx="4728117" cy="348597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5337018" y="1856232"/>
            <a:ext cx="5388893" cy="82391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5337019" y="2792161"/>
            <a:ext cx="5388892" cy="348597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Box 8"/>
          <p:cNvSpPr txBox="1"/>
          <p:nvPr userDrawn="1"/>
        </p:nvSpPr>
        <p:spPr>
          <a:xfrm>
            <a:off x="457200" y="6475721"/>
            <a:ext cx="2438400" cy="307777"/>
          </a:xfrm>
          <a:prstGeom prst="rect">
            <a:avLst/>
          </a:prstGeom>
          <a:noFill/>
          <a:ln>
            <a:noFill/>
          </a:ln>
        </p:spPr>
        <p:txBody>
          <a:bodyPr wrap="square">
            <a:spAutoFit/>
          </a:bodyPr>
          <a:lstStyle/>
          <a:p>
            <a:pPr algn="l" eaLnBrk="0" fontAlgn="base" hangingPunct="0">
              <a:spcBef>
                <a:spcPct val="0"/>
              </a:spcBef>
              <a:spcAft>
                <a:spcPct val="0"/>
              </a:spcAft>
              <a:defRPr/>
            </a:pPr>
            <a:r>
              <a:rPr lang="en-US" sz="1400" b="1" dirty="0" smtClean="0">
                <a:solidFill>
                  <a:schemeClr val="bg1"/>
                </a:solidFill>
                <a:latin typeface="Helvetica" panose="020B0604020202030204" pitchFamily="34" charset="0"/>
              </a:rPr>
              <a:t>fisherphillips.com</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98666" y="133388"/>
            <a:ext cx="1097956" cy="1097956"/>
          </a:xfrm>
          <a:prstGeom prst="rect">
            <a:avLst/>
          </a:prstGeom>
        </p:spPr>
      </p:pic>
    </p:spTree>
    <p:extLst>
      <p:ext uri="{BB962C8B-B14F-4D97-AF65-F5344CB8AC3E}">
        <p14:creationId xmlns:p14="http://schemas.microsoft.com/office/powerpoint/2010/main" val="40533811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37045"/>
            <a:ext cx="10268712" cy="1402897"/>
          </a:xfrm>
        </p:spPr>
        <p:txBody>
          <a:bodyPr/>
          <a:lstStyle>
            <a:lvl1pPr>
              <a:defRPr>
                <a:solidFill>
                  <a:schemeClr val="tx1"/>
                </a:solidFill>
              </a:defRPr>
            </a:lvl1pPr>
          </a:lstStyle>
          <a:p>
            <a:r>
              <a:rPr lang="en-US" dirty="0" smtClean="0"/>
              <a:t>Click to edit Master title style</a:t>
            </a:r>
            <a:endParaRPr lang="en-US" dirty="0"/>
          </a:p>
        </p:txBody>
      </p:sp>
      <p:sp>
        <p:nvSpPr>
          <p:cNvPr id="5" name="TextBox 4"/>
          <p:cNvSpPr txBox="1"/>
          <p:nvPr userDrawn="1"/>
        </p:nvSpPr>
        <p:spPr>
          <a:xfrm>
            <a:off x="457200" y="6475721"/>
            <a:ext cx="2438400" cy="307777"/>
          </a:xfrm>
          <a:prstGeom prst="rect">
            <a:avLst/>
          </a:prstGeom>
          <a:noFill/>
          <a:ln>
            <a:noFill/>
          </a:ln>
        </p:spPr>
        <p:txBody>
          <a:bodyPr wrap="square">
            <a:spAutoFit/>
          </a:bodyPr>
          <a:lstStyle/>
          <a:p>
            <a:pPr algn="l" eaLnBrk="0" fontAlgn="base" hangingPunct="0">
              <a:spcBef>
                <a:spcPct val="0"/>
              </a:spcBef>
              <a:spcAft>
                <a:spcPct val="0"/>
              </a:spcAft>
              <a:defRPr/>
            </a:pPr>
            <a:r>
              <a:rPr lang="en-US" sz="1400" b="1" dirty="0" smtClean="0">
                <a:solidFill>
                  <a:schemeClr val="bg1"/>
                </a:solidFill>
                <a:latin typeface="Helvetica" panose="020B0604020202030204" pitchFamily="34" charset="0"/>
              </a:rPr>
              <a:t>fisherphillips.com</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98666" y="133388"/>
            <a:ext cx="1097956" cy="1097956"/>
          </a:xfrm>
          <a:prstGeom prst="rect">
            <a:avLst/>
          </a:prstGeom>
        </p:spPr>
      </p:pic>
    </p:spTree>
    <p:extLst>
      <p:ext uri="{BB962C8B-B14F-4D97-AF65-F5344CB8AC3E}">
        <p14:creationId xmlns:p14="http://schemas.microsoft.com/office/powerpoint/2010/main" val="12452149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TextBox 3"/>
          <p:cNvSpPr txBox="1"/>
          <p:nvPr userDrawn="1"/>
        </p:nvSpPr>
        <p:spPr>
          <a:xfrm>
            <a:off x="457200" y="6475721"/>
            <a:ext cx="2438400" cy="307777"/>
          </a:xfrm>
          <a:prstGeom prst="rect">
            <a:avLst/>
          </a:prstGeom>
          <a:noFill/>
          <a:ln>
            <a:noFill/>
          </a:ln>
        </p:spPr>
        <p:txBody>
          <a:bodyPr wrap="square">
            <a:spAutoFit/>
          </a:bodyPr>
          <a:lstStyle/>
          <a:p>
            <a:pPr algn="l" eaLnBrk="0" fontAlgn="base" hangingPunct="0">
              <a:spcBef>
                <a:spcPct val="0"/>
              </a:spcBef>
              <a:spcAft>
                <a:spcPct val="0"/>
              </a:spcAft>
              <a:defRPr/>
            </a:pPr>
            <a:r>
              <a:rPr lang="en-US" sz="1400" b="1" dirty="0" smtClean="0">
                <a:solidFill>
                  <a:schemeClr val="bg1"/>
                </a:solidFill>
                <a:latin typeface="Helvetica" panose="020B0604020202030204" pitchFamily="34" charset="0"/>
              </a:rPr>
              <a:t>fisherphillips.com</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98666" y="133388"/>
            <a:ext cx="1097956" cy="1097956"/>
          </a:xfrm>
          <a:prstGeom prst="rect">
            <a:avLst/>
          </a:prstGeom>
        </p:spPr>
      </p:pic>
    </p:spTree>
    <p:extLst>
      <p:ext uri="{BB962C8B-B14F-4D97-AF65-F5344CB8AC3E}">
        <p14:creationId xmlns:p14="http://schemas.microsoft.com/office/powerpoint/2010/main" val="552132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34462"/>
            <a:ext cx="10268712" cy="1418492"/>
          </a:xfrm>
        </p:spPr>
        <p:txBody>
          <a:bodyPr anchor="ctr" anchorCtr="0"/>
          <a:lstStyle>
            <a:lvl1pPr>
              <a:defRPr sz="3200">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382428" y="1856232"/>
            <a:ext cx="6343483" cy="4325815"/>
          </a:xfrm>
        </p:spPr>
        <p:txBody>
          <a:bodyPr/>
          <a:lstStyle>
            <a:lvl1pPr>
              <a:defRPr sz="3200">
                <a:solidFill>
                  <a:schemeClr val="tx1"/>
                </a:solidFill>
              </a:defRPr>
            </a:lvl1pPr>
            <a:lvl2pPr>
              <a:defRPr sz="28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199" y="1856232"/>
            <a:ext cx="3757961" cy="3739662"/>
          </a:xfrm>
        </p:spPr>
        <p:txBody>
          <a:bodyPr/>
          <a:lstStyle>
            <a:lvl1pPr marL="0" indent="0">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Click to edit Master text styles</a:t>
            </a:r>
          </a:p>
        </p:txBody>
      </p:sp>
      <p:sp>
        <p:nvSpPr>
          <p:cNvPr id="7" name="TextBox 6"/>
          <p:cNvSpPr txBox="1"/>
          <p:nvPr userDrawn="1"/>
        </p:nvSpPr>
        <p:spPr>
          <a:xfrm>
            <a:off x="457200" y="6475721"/>
            <a:ext cx="2438400" cy="307777"/>
          </a:xfrm>
          <a:prstGeom prst="rect">
            <a:avLst/>
          </a:prstGeom>
          <a:noFill/>
          <a:ln>
            <a:noFill/>
          </a:ln>
        </p:spPr>
        <p:txBody>
          <a:bodyPr wrap="square">
            <a:spAutoFit/>
          </a:bodyPr>
          <a:lstStyle/>
          <a:p>
            <a:pPr algn="l" eaLnBrk="0" fontAlgn="base" hangingPunct="0">
              <a:spcBef>
                <a:spcPct val="0"/>
              </a:spcBef>
              <a:spcAft>
                <a:spcPct val="0"/>
              </a:spcAft>
              <a:defRPr/>
            </a:pPr>
            <a:r>
              <a:rPr lang="en-US" sz="1400" b="1" dirty="0" smtClean="0">
                <a:solidFill>
                  <a:schemeClr val="bg1"/>
                </a:solidFill>
                <a:latin typeface="Helvetica" panose="020B0604020202030204" pitchFamily="34" charset="0"/>
              </a:rPr>
              <a:t>fisherphillips.com</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98666" y="133388"/>
            <a:ext cx="1097956" cy="1097956"/>
          </a:xfrm>
          <a:prstGeom prst="rect">
            <a:avLst/>
          </a:prstGeom>
        </p:spPr>
      </p:pic>
    </p:spTree>
    <p:extLst>
      <p:ext uri="{BB962C8B-B14F-4D97-AF65-F5344CB8AC3E}">
        <p14:creationId xmlns:p14="http://schemas.microsoft.com/office/powerpoint/2010/main" val="20335952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Rectangle 4"/>
          <p:cNvSpPr/>
          <p:nvPr userDrawn="1"/>
        </p:nvSpPr>
        <p:spPr>
          <a:xfrm>
            <a:off x="0" y="6402747"/>
            <a:ext cx="12192000" cy="457200"/>
          </a:xfrm>
          <a:prstGeom prst="rect">
            <a:avLst/>
          </a:prstGeom>
          <a:solidFill>
            <a:srgbClr val="B11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237045"/>
            <a:ext cx="10922000" cy="1402897"/>
          </a:xfrm>
          <a:prstGeom prst="rect">
            <a:avLst/>
          </a:prstGeom>
        </p:spPr>
        <p:txBody>
          <a:bodyPr vert="horz" lIns="91440" tIns="45720" rIns="91440" bIns="45720" rtlCol="0" anchor="ctr" anchorCtr="0">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855093"/>
            <a:ext cx="10922000" cy="4152034"/>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801895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1" r:id="rId13"/>
    <p:sldLayoutId id="2147483662" r:id="rId14"/>
    <p:sldLayoutId id="2147483663" r:id="rId15"/>
    <p:sldLayoutId id="2147483664" r:id="rId16"/>
    <p:sldLayoutId id="2147483665" r:id="rId17"/>
    <p:sldLayoutId id="2147483666" r:id="rId18"/>
    <p:sldLayoutId id="2147483667" r:id="rId19"/>
  </p:sldLayoutIdLst>
  <p:txStyles>
    <p:titleStyle>
      <a:lvl1pPr algn="l" defTabSz="914400" rtl="0" eaLnBrk="1" latinLnBrk="0" hangingPunct="1">
        <a:lnSpc>
          <a:spcPct val="90000"/>
        </a:lnSpc>
        <a:spcBef>
          <a:spcPct val="0"/>
        </a:spcBef>
        <a:buNone/>
        <a:defRPr sz="3200" kern="1200">
          <a:solidFill>
            <a:schemeClr val="tx1"/>
          </a:solidFill>
          <a:latin typeface="Helvetica" panose="020B0604020202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Helvetica" panose="020B06040202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panose="020B06040202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Helvetica" panose="020B0604020202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anose="020B06040202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anose="020B0604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5.png"/><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notesSlide" Target="../notesSlides/notesSlide8.xml"/><Relationship Id="rId7" Type="http://schemas.openxmlformats.org/officeDocument/2006/relationships/oleObject" Target="../embeddings/oleObject3.bin"/><Relationship Id="rId2" Type="http://schemas.openxmlformats.org/officeDocument/2006/relationships/slideLayout" Target="../slideLayouts/slideLayout8.xml"/><Relationship Id="rId1" Type="http://schemas.openxmlformats.org/officeDocument/2006/relationships/vmlDrawing" Target="../drawings/vmlDrawing2.vml"/><Relationship Id="rId6" Type="http://schemas.openxmlformats.org/officeDocument/2006/relationships/image" Target="../media/image18.png"/><Relationship Id="rId5" Type="http://schemas.openxmlformats.org/officeDocument/2006/relationships/image" Target="../media/image16.png"/><Relationship Id="rId4" Type="http://schemas.openxmlformats.org/officeDocument/2006/relationships/oleObject" Target="../embeddings/oleObject2.bin"/></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048" y="1873656"/>
            <a:ext cx="12191998" cy="3726710"/>
          </a:xfrm>
          <a:prstGeom prst="rect">
            <a:avLst/>
          </a:prstGeom>
          <a:solidFill>
            <a:srgbClr val="B612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01279" y="3737011"/>
            <a:ext cx="12293277" cy="1138773"/>
          </a:xfrm>
          <a:prstGeom prst="rect">
            <a:avLst/>
          </a:prstGeom>
          <a:noFill/>
        </p:spPr>
        <p:txBody>
          <a:bodyPr wrap="square" rtlCol="0">
            <a:spAutoFit/>
          </a:bodyPr>
          <a:lstStyle/>
          <a:p>
            <a:pPr algn="ctr"/>
            <a:r>
              <a:rPr lang="en-US" sz="4000" dirty="0">
                <a:solidFill>
                  <a:schemeClr val="bg1"/>
                </a:solidFill>
                <a:latin typeface="Rockwell Extra Bold" panose="02060903040505020403" pitchFamily="18" charset="0"/>
              </a:rPr>
              <a:t>Positives and Pitfalls of Social Media </a:t>
            </a:r>
            <a:endParaRPr lang="en-US" sz="4000" dirty="0" smtClean="0">
              <a:solidFill>
                <a:schemeClr val="bg1"/>
              </a:solidFill>
              <a:latin typeface="Rockwell Extra Bold" panose="02060903040505020403" pitchFamily="18" charset="0"/>
            </a:endParaRPr>
          </a:p>
          <a:p>
            <a:pPr algn="ctr"/>
            <a:r>
              <a:rPr lang="en-US" sz="2800" dirty="0" smtClean="0">
                <a:solidFill>
                  <a:schemeClr val="bg1"/>
                </a:solidFill>
              </a:rPr>
              <a:t>Presented by: </a:t>
            </a:r>
            <a:r>
              <a:rPr lang="en-US" sz="2800" dirty="0">
                <a:solidFill>
                  <a:schemeClr val="bg1"/>
                </a:solidFill>
              </a:rPr>
              <a:t>Andrew Froman </a:t>
            </a:r>
            <a:r>
              <a:rPr lang="en-US" sz="2800" dirty="0" smtClean="0">
                <a:solidFill>
                  <a:schemeClr val="bg1"/>
                </a:solidFill>
              </a:rPr>
              <a:t>and Caryn </a:t>
            </a:r>
            <a:r>
              <a:rPr lang="en-US" sz="2800" dirty="0">
                <a:solidFill>
                  <a:schemeClr val="bg1"/>
                </a:solidFill>
              </a:rPr>
              <a:t>Diamond </a:t>
            </a:r>
            <a:r>
              <a:rPr lang="en-US" sz="2800" dirty="0" smtClean="0">
                <a:solidFill>
                  <a:schemeClr val="bg1"/>
                </a:solidFill>
              </a:rPr>
              <a:t>Shaw</a:t>
            </a:r>
            <a:endParaRPr lang="en-US" sz="2800" dirty="0">
              <a:solidFill>
                <a:schemeClr val="bg1"/>
              </a:solidFill>
            </a:endParaRPr>
          </a:p>
        </p:txBody>
      </p:sp>
      <p:sp>
        <p:nvSpPr>
          <p:cNvPr id="8" name="TextBox 7"/>
          <p:cNvSpPr txBox="1"/>
          <p:nvPr/>
        </p:nvSpPr>
        <p:spPr>
          <a:xfrm>
            <a:off x="7620000" y="5795433"/>
            <a:ext cx="4343400" cy="707886"/>
          </a:xfrm>
          <a:prstGeom prst="rect">
            <a:avLst/>
          </a:prstGeom>
          <a:noFill/>
        </p:spPr>
        <p:txBody>
          <a:bodyPr wrap="square" rtlCol="0">
            <a:spAutoFit/>
          </a:bodyPr>
          <a:lstStyle/>
          <a:p>
            <a:pPr algn="r"/>
            <a:r>
              <a:rPr lang="en-US" sz="4000" dirty="0" smtClean="0">
                <a:solidFill>
                  <a:srgbClr val="B11116"/>
                </a:solidFill>
                <a:effectLst>
                  <a:outerShdw blurRad="38100" dist="38100" dir="2700000" algn="tl">
                    <a:srgbClr val="000000">
                      <a:alpha val="43137"/>
                    </a:srgbClr>
                  </a:outerShdw>
                </a:effectLst>
                <a:latin typeface="Arial Black" panose="020B0A04020102020204" pitchFamily="34" charset="0"/>
              </a:rPr>
              <a:t>2016</a:t>
            </a:r>
            <a:endParaRPr lang="en-US" sz="4000" dirty="0">
              <a:solidFill>
                <a:srgbClr val="B11116"/>
              </a:solidFill>
              <a:effectLst>
                <a:outerShdw blurRad="38100" dist="38100" dir="2700000" algn="tl">
                  <a:srgbClr val="000000">
                    <a:alpha val="43137"/>
                  </a:srgbClr>
                </a:outerShdw>
              </a:effectLst>
              <a:latin typeface="Arial Black" panose="020B0A04020102020204" pitchFamily="34" charset="0"/>
            </a:endParaRPr>
          </a:p>
        </p:txBody>
      </p:sp>
      <p:sp>
        <p:nvSpPr>
          <p:cNvPr id="2" name="TextBox 1"/>
          <p:cNvSpPr txBox="1"/>
          <p:nvPr/>
        </p:nvSpPr>
        <p:spPr>
          <a:xfrm>
            <a:off x="9372600" y="5621485"/>
            <a:ext cx="2590800" cy="369332"/>
          </a:xfrm>
          <a:prstGeom prst="rect">
            <a:avLst/>
          </a:prstGeom>
          <a:noFill/>
        </p:spPr>
        <p:txBody>
          <a:bodyPr wrap="square" rtlCol="0">
            <a:spAutoFit/>
          </a:bodyPr>
          <a:lstStyle/>
          <a:p>
            <a:pPr algn="r"/>
            <a:r>
              <a:rPr lang="en-US" spc="600" dirty="0" smtClean="0"/>
              <a:t>July26</a:t>
            </a:r>
            <a:endParaRPr lang="en-US" spc="600" dirty="0"/>
          </a:p>
        </p:txBody>
      </p:sp>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5275" y="650408"/>
            <a:ext cx="834067" cy="692617"/>
          </a:xfrm>
          <a:prstGeom prst="rect">
            <a:avLst/>
          </a:prstGeom>
        </p:spPr>
      </p:pic>
      <p:pic>
        <p:nvPicPr>
          <p:cNvPr id="26" name="Picture 25"/>
          <p:cNvPicPr>
            <a:picLocks noChangeAspect="1"/>
          </p:cNvPicPr>
          <p:nvPr/>
        </p:nvPicPr>
        <p:blipFill rotWithShape="1">
          <a:blip r:embed="rId4" cstate="print">
            <a:extLst>
              <a:ext uri="{28A0092B-C50C-407E-A947-70E740481C1C}">
                <a14:useLocalDpi xmlns:a14="http://schemas.microsoft.com/office/drawing/2010/main" val="0"/>
              </a:ext>
            </a:extLst>
          </a:blip>
          <a:srcRect b="22843"/>
          <a:stretch/>
        </p:blipFill>
        <p:spPr>
          <a:xfrm>
            <a:off x="3048" y="1468245"/>
            <a:ext cx="12188952" cy="1857885"/>
          </a:xfrm>
          <a:prstGeom prst="rect">
            <a:avLst/>
          </a:prstGeom>
        </p:spPr>
      </p:pic>
    </p:spTree>
    <p:extLst>
      <p:ext uri="{BB962C8B-B14F-4D97-AF65-F5344CB8AC3E}">
        <p14:creationId xmlns:p14="http://schemas.microsoft.com/office/powerpoint/2010/main" val="4400979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Discrimination Laws</a:t>
            </a:r>
            <a:endParaRPr lang="en-US" sz="3600" b="1" dirty="0"/>
          </a:p>
        </p:txBody>
      </p:sp>
      <p:sp>
        <p:nvSpPr>
          <p:cNvPr id="3" name="Content Placeholder 2"/>
          <p:cNvSpPr>
            <a:spLocks noGrp="1"/>
          </p:cNvSpPr>
          <p:nvPr>
            <p:ph idx="1"/>
          </p:nvPr>
        </p:nvSpPr>
        <p:spPr/>
        <p:txBody>
          <a:bodyPr/>
          <a:lstStyle/>
          <a:p>
            <a:r>
              <a:rPr lang="en-US" dirty="0" smtClean="0"/>
              <a:t>Title VII, ADA, ADEA and state equivalent laws.</a:t>
            </a:r>
          </a:p>
          <a:p>
            <a:r>
              <a:rPr lang="en-US" dirty="0" smtClean="0"/>
              <a:t>Application to social media? </a:t>
            </a:r>
          </a:p>
          <a:p>
            <a:pPr marL="0" indent="0">
              <a:buNone/>
            </a:pPr>
            <a:endParaRPr lang="en-US" dirty="0" smtClean="0"/>
          </a:p>
          <a:p>
            <a:pPr lvl="1"/>
            <a:r>
              <a:rPr lang="en-US" dirty="0" smtClean="0"/>
              <a:t>Discovery of protected class. </a:t>
            </a:r>
          </a:p>
          <a:p>
            <a:pPr lvl="1"/>
            <a:r>
              <a:rPr lang="en-US" dirty="0"/>
              <a:t>O</a:t>
            </a:r>
            <a:r>
              <a:rPr lang="en-US" dirty="0" smtClean="0"/>
              <a:t>pportunity to discriminate.</a:t>
            </a:r>
          </a:p>
          <a:p>
            <a:pPr marL="457200" lvl="1" indent="0">
              <a:buNone/>
            </a:pPr>
            <a:endParaRPr lang="en-US" dirty="0"/>
          </a:p>
        </p:txBody>
      </p:sp>
    </p:spTree>
    <p:extLst>
      <p:ext uri="{BB962C8B-B14F-4D97-AF65-F5344CB8AC3E}">
        <p14:creationId xmlns:p14="http://schemas.microsoft.com/office/powerpoint/2010/main" val="35843193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Protected Classes</a:t>
            </a:r>
            <a:endParaRPr lang="en-US" sz="3600" b="1" dirty="0"/>
          </a:p>
        </p:txBody>
      </p:sp>
      <p:graphicFrame>
        <p:nvGraphicFramePr>
          <p:cNvPr id="4" name="Content Placeholder 3"/>
          <p:cNvGraphicFramePr>
            <a:graphicFrameLocks noGrp="1"/>
          </p:cNvGraphicFramePr>
          <p:nvPr>
            <p:ph idx="1"/>
            <p:extLst/>
          </p:nvPr>
        </p:nvGraphicFramePr>
        <p:xfrm>
          <a:off x="457200" y="1855788"/>
          <a:ext cx="10269537" cy="3708400"/>
        </p:xfrm>
        <a:graphic>
          <a:graphicData uri="http://schemas.openxmlformats.org/drawingml/2006/table">
            <a:tbl>
              <a:tblPr firstRow="1" bandRow="1">
                <a:tableStyleId>{5C22544A-7EE6-4342-B048-85BDC9FD1C3A}</a:tableStyleId>
              </a:tblPr>
              <a:tblGrid>
                <a:gridCol w="3423179"/>
                <a:gridCol w="3423179"/>
                <a:gridCol w="3423179"/>
              </a:tblGrid>
              <a:tr h="370840">
                <a:tc>
                  <a:txBody>
                    <a:bodyPr/>
                    <a:lstStyle/>
                    <a:p>
                      <a:pPr algn="ctr"/>
                      <a:r>
                        <a:rPr lang="en-US" dirty="0" smtClean="0"/>
                        <a:t>Federal Only</a:t>
                      </a:r>
                      <a:endParaRPr lang="en-US" dirty="0"/>
                    </a:p>
                  </a:txBody>
                  <a:tcPr marL="124794" marR="124794"/>
                </a:tc>
                <a:tc>
                  <a:txBody>
                    <a:bodyPr/>
                    <a:lstStyle/>
                    <a:p>
                      <a:pPr algn="ctr"/>
                      <a:r>
                        <a:rPr lang="en-US" dirty="0" smtClean="0"/>
                        <a:t>Fed.</a:t>
                      </a:r>
                      <a:r>
                        <a:rPr lang="en-US" baseline="0" dirty="0" smtClean="0"/>
                        <a:t> + Fla.</a:t>
                      </a:r>
                      <a:endParaRPr lang="en-US" dirty="0"/>
                    </a:p>
                  </a:txBody>
                  <a:tcPr marL="124794" marR="124794"/>
                </a:tc>
                <a:tc>
                  <a:txBody>
                    <a:bodyPr/>
                    <a:lstStyle/>
                    <a:p>
                      <a:pPr algn="ctr"/>
                      <a:r>
                        <a:rPr lang="en-US" dirty="0" smtClean="0"/>
                        <a:t>Florida Only</a:t>
                      </a:r>
                      <a:endParaRPr lang="en-US" dirty="0"/>
                    </a:p>
                  </a:txBody>
                  <a:tcPr marL="124794" marR="124794"/>
                </a:tc>
              </a:tr>
              <a:tr h="370840">
                <a:tc>
                  <a:txBody>
                    <a:bodyPr/>
                    <a:lstStyle/>
                    <a:p>
                      <a:r>
                        <a:rPr lang="en-US" sz="1600" dirty="0" smtClean="0"/>
                        <a:t>Genetic Information</a:t>
                      </a:r>
                      <a:endParaRPr lang="en-US" sz="1600" dirty="0"/>
                    </a:p>
                  </a:txBody>
                  <a:tcPr marL="124794" marR="124794"/>
                </a:tc>
                <a:tc>
                  <a:txBody>
                    <a:bodyPr/>
                    <a:lstStyle/>
                    <a:p>
                      <a:r>
                        <a:rPr lang="en-US" sz="1600" dirty="0" smtClean="0"/>
                        <a:t>Race</a:t>
                      </a:r>
                      <a:endParaRPr lang="en-US" sz="1600" dirty="0"/>
                    </a:p>
                  </a:txBody>
                  <a:tcPr marL="124794" marR="124794"/>
                </a:tc>
                <a:tc>
                  <a:txBody>
                    <a:bodyPr/>
                    <a:lstStyle/>
                    <a:p>
                      <a:r>
                        <a:rPr lang="en-US" sz="1600" dirty="0" smtClean="0"/>
                        <a:t>Marital Status</a:t>
                      </a:r>
                      <a:endParaRPr lang="en-US" sz="1600" dirty="0"/>
                    </a:p>
                  </a:txBody>
                  <a:tcPr marL="124794" marR="124794"/>
                </a:tc>
              </a:tr>
              <a:tr h="370840">
                <a:tc>
                  <a:txBody>
                    <a:bodyPr/>
                    <a:lstStyle/>
                    <a:p>
                      <a:r>
                        <a:rPr lang="en-US" sz="1600" dirty="0" smtClean="0"/>
                        <a:t>Citizenship</a:t>
                      </a:r>
                      <a:endParaRPr lang="en-US" sz="1600" dirty="0"/>
                    </a:p>
                  </a:txBody>
                  <a:tcPr marL="124794" marR="124794"/>
                </a:tc>
                <a:tc>
                  <a:txBody>
                    <a:bodyPr/>
                    <a:lstStyle/>
                    <a:p>
                      <a:r>
                        <a:rPr lang="en-US" sz="1600" dirty="0" smtClean="0"/>
                        <a:t>Color</a:t>
                      </a:r>
                      <a:endParaRPr lang="en-US" sz="1600" dirty="0"/>
                    </a:p>
                  </a:txBody>
                  <a:tcPr marL="124794" marR="124794"/>
                </a:tc>
                <a:tc>
                  <a:txBody>
                    <a:bodyPr/>
                    <a:lstStyle/>
                    <a:p>
                      <a:r>
                        <a:rPr lang="en-US" sz="1600" dirty="0" smtClean="0"/>
                        <a:t>Sexual</a:t>
                      </a:r>
                      <a:r>
                        <a:rPr lang="en-US" sz="1600" baseline="0" dirty="0" smtClean="0"/>
                        <a:t> Orientation</a:t>
                      </a:r>
                      <a:endParaRPr lang="en-US" sz="1600" dirty="0"/>
                    </a:p>
                  </a:txBody>
                  <a:tcPr marL="124794" marR="124794"/>
                </a:tc>
              </a:tr>
              <a:tr h="370840">
                <a:tc>
                  <a:txBody>
                    <a:bodyPr/>
                    <a:lstStyle/>
                    <a:p>
                      <a:endParaRPr lang="en-US" sz="1600" dirty="0"/>
                    </a:p>
                  </a:txBody>
                  <a:tcPr marL="124794" marR="124794"/>
                </a:tc>
                <a:tc>
                  <a:txBody>
                    <a:bodyPr/>
                    <a:lstStyle/>
                    <a:p>
                      <a:r>
                        <a:rPr lang="en-US" sz="1600" dirty="0" smtClean="0"/>
                        <a:t>National Origin</a:t>
                      </a:r>
                      <a:endParaRPr lang="en-US" sz="1600" dirty="0"/>
                    </a:p>
                  </a:txBody>
                  <a:tcPr marL="124794" marR="124794"/>
                </a:tc>
                <a:tc>
                  <a:txBody>
                    <a:bodyPr/>
                    <a:lstStyle/>
                    <a:p>
                      <a:r>
                        <a:rPr lang="en-US" sz="1600" dirty="0" smtClean="0"/>
                        <a:t>Gender</a:t>
                      </a:r>
                      <a:r>
                        <a:rPr lang="en-US" sz="1600" baseline="0" dirty="0" smtClean="0"/>
                        <a:t> Identity</a:t>
                      </a:r>
                      <a:endParaRPr lang="en-US" sz="1600" dirty="0"/>
                    </a:p>
                  </a:txBody>
                  <a:tcPr marL="124794" marR="124794"/>
                </a:tc>
              </a:tr>
              <a:tr h="370840">
                <a:tc>
                  <a:txBody>
                    <a:bodyPr/>
                    <a:lstStyle/>
                    <a:p>
                      <a:endParaRPr lang="en-US" sz="1600"/>
                    </a:p>
                  </a:txBody>
                  <a:tcPr marL="124794" marR="124794"/>
                </a:tc>
                <a:tc>
                  <a:txBody>
                    <a:bodyPr/>
                    <a:lstStyle/>
                    <a:p>
                      <a:r>
                        <a:rPr lang="en-US" sz="1600" dirty="0" smtClean="0"/>
                        <a:t>Religion</a:t>
                      </a:r>
                      <a:endParaRPr lang="en-US" sz="1600" dirty="0"/>
                    </a:p>
                  </a:txBody>
                  <a:tcPr marL="124794" marR="124794"/>
                </a:tc>
                <a:tc>
                  <a:txBody>
                    <a:bodyPr/>
                    <a:lstStyle/>
                    <a:p>
                      <a:r>
                        <a:rPr lang="en-US" sz="1600" dirty="0" smtClean="0"/>
                        <a:t>HIV/AIDS</a:t>
                      </a:r>
                      <a:r>
                        <a:rPr lang="en-US" sz="1600" baseline="0" dirty="0" smtClean="0"/>
                        <a:t> or Hepatitis C Status</a:t>
                      </a:r>
                      <a:endParaRPr lang="en-US" sz="1600" dirty="0"/>
                    </a:p>
                  </a:txBody>
                  <a:tcPr marL="124794" marR="124794"/>
                </a:tc>
              </a:tr>
              <a:tr h="370840">
                <a:tc>
                  <a:txBody>
                    <a:bodyPr/>
                    <a:lstStyle/>
                    <a:p>
                      <a:endParaRPr lang="en-US" sz="1600"/>
                    </a:p>
                  </a:txBody>
                  <a:tcPr marL="124794" marR="124794"/>
                </a:tc>
                <a:tc>
                  <a:txBody>
                    <a:bodyPr/>
                    <a:lstStyle/>
                    <a:p>
                      <a:r>
                        <a:rPr lang="en-US" sz="1600" dirty="0" smtClean="0"/>
                        <a:t>Age (40 and over)</a:t>
                      </a:r>
                      <a:endParaRPr lang="en-US" sz="1600" dirty="0"/>
                    </a:p>
                  </a:txBody>
                  <a:tcPr marL="124794" marR="124794"/>
                </a:tc>
                <a:tc>
                  <a:txBody>
                    <a:bodyPr/>
                    <a:lstStyle/>
                    <a:p>
                      <a:r>
                        <a:rPr lang="en-US" sz="1600" dirty="0" smtClean="0"/>
                        <a:t>Use of a Service Animal</a:t>
                      </a:r>
                      <a:endParaRPr lang="en-US" sz="1600" dirty="0"/>
                    </a:p>
                  </a:txBody>
                  <a:tcPr marL="124794" marR="124794"/>
                </a:tc>
              </a:tr>
              <a:tr h="370840">
                <a:tc>
                  <a:txBody>
                    <a:bodyPr/>
                    <a:lstStyle/>
                    <a:p>
                      <a:endParaRPr lang="en-US" sz="1600"/>
                    </a:p>
                  </a:txBody>
                  <a:tcPr marL="124794" marR="124794"/>
                </a:tc>
                <a:tc>
                  <a:txBody>
                    <a:bodyPr/>
                    <a:lstStyle/>
                    <a:p>
                      <a:r>
                        <a:rPr lang="en-US" sz="1600" dirty="0" smtClean="0"/>
                        <a:t>Sex/P</a:t>
                      </a:r>
                      <a:r>
                        <a:rPr lang="en-US" sz="1600" baseline="0" dirty="0" smtClean="0"/>
                        <a:t>regnancy</a:t>
                      </a:r>
                    </a:p>
                  </a:txBody>
                  <a:tcPr marL="124794" marR="124794"/>
                </a:tc>
                <a:tc>
                  <a:txBody>
                    <a:bodyPr/>
                    <a:lstStyle/>
                    <a:p>
                      <a:r>
                        <a:rPr lang="en-US" sz="1600" dirty="0" smtClean="0"/>
                        <a:t>Breastfeeding</a:t>
                      </a:r>
                      <a:r>
                        <a:rPr lang="en-US" sz="1600" baseline="0" dirty="0" smtClean="0"/>
                        <a:t> in Public</a:t>
                      </a:r>
                      <a:endParaRPr lang="en-US" sz="1600" dirty="0"/>
                    </a:p>
                  </a:txBody>
                  <a:tcPr marL="124794" marR="124794"/>
                </a:tc>
              </a:tr>
              <a:tr h="370840">
                <a:tc>
                  <a:txBody>
                    <a:bodyPr/>
                    <a:lstStyle/>
                    <a:p>
                      <a:endParaRPr lang="en-US" sz="1600"/>
                    </a:p>
                  </a:txBody>
                  <a:tcPr marL="124794" marR="124794"/>
                </a:tc>
                <a:tc>
                  <a:txBody>
                    <a:bodyPr/>
                    <a:lstStyle/>
                    <a:p>
                      <a:r>
                        <a:rPr lang="en-US" sz="1600" dirty="0" smtClean="0"/>
                        <a:t>Disability</a:t>
                      </a:r>
                      <a:endParaRPr lang="en-US" sz="1600" dirty="0"/>
                    </a:p>
                  </a:txBody>
                  <a:tcPr marL="124794" marR="124794"/>
                </a:tc>
                <a:tc>
                  <a:txBody>
                    <a:bodyPr/>
                    <a:lstStyle/>
                    <a:p>
                      <a:endParaRPr lang="en-US" sz="1600" dirty="0" smtClean="0"/>
                    </a:p>
                  </a:txBody>
                  <a:tcPr marL="124794" marR="124794"/>
                </a:tc>
              </a:tr>
              <a:tr h="370840">
                <a:tc>
                  <a:txBody>
                    <a:bodyPr/>
                    <a:lstStyle/>
                    <a:p>
                      <a:endParaRPr lang="en-US" sz="1600"/>
                    </a:p>
                  </a:txBody>
                  <a:tcPr marL="124794" marR="124794"/>
                </a:tc>
                <a:tc>
                  <a:txBody>
                    <a:bodyPr/>
                    <a:lstStyle/>
                    <a:p>
                      <a:r>
                        <a:rPr lang="en-US" sz="1600" dirty="0" smtClean="0"/>
                        <a:t>Veteran/Military</a:t>
                      </a:r>
                      <a:r>
                        <a:rPr lang="en-US" sz="1600" baseline="0" dirty="0" smtClean="0"/>
                        <a:t> Status</a:t>
                      </a:r>
                      <a:endParaRPr lang="en-US" sz="1600" dirty="0"/>
                    </a:p>
                  </a:txBody>
                  <a:tcPr marL="124794" marR="124794"/>
                </a:tc>
                <a:tc>
                  <a:txBody>
                    <a:bodyPr/>
                    <a:lstStyle/>
                    <a:p>
                      <a:endParaRPr lang="en-US" sz="1600" dirty="0" smtClean="0"/>
                    </a:p>
                  </a:txBody>
                  <a:tcPr marL="124794" marR="124794"/>
                </a:tc>
              </a:tr>
              <a:tr h="370840">
                <a:tc>
                  <a:txBody>
                    <a:bodyPr/>
                    <a:lstStyle/>
                    <a:p>
                      <a:endParaRPr lang="en-US" sz="1600"/>
                    </a:p>
                  </a:txBody>
                  <a:tcPr marL="124794" marR="124794"/>
                </a:tc>
                <a:tc>
                  <a:txBody>
                    <a:bodyPr/>
                    <a:lstStyle/>
                    <a:p>
                      <a:endParaRPr lang="en-US" sz="1600" dirty="0"/>
                    </a:p>
                  </a:txBody>
                  <a:tcPr marL="124794" marR="124794"/>
                </a:tc>
                <a:tc>
                  <a:txBody>
                    <a:bodyPr/>
                    <a:lstStyle/>
                    <a:p>
                      <a:endParaRPr lang="en-US" sz="1600" dirty="0" smtClean="0"/>
                    </a:p>
                  </a:txBody>
                  <a:tcPr marL="124794" marR="124794"/>
                </a:tc>
              </a:tr>
            </a:tbl>
          </a:graphicData>
        </a:graphic>
      </p:graphicFrame>
    </p:spTree>
    <p:extLst>
      <p:ext uri="{BB962C8B-B14F-4D97-AF65-F5344CB8AC3E}">
        <p14:creationId xmlns:p14="http://schemas.microsoft.com/office/powerpoint/2010/main" val="6042757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idx="4294967295"/>
          </p:nvPr>
        </p:nvSpPr>
        <p:spPr bwMode="auto">
          <a:xfrm>
            <a:off x="1597891" y="341744"/>
            <a:ext cx="8612909" cy="572655"/>
          </a:xfrm>
          <a:prstGeom prst="rect">
            <a:avLst/>
          </a:prstGeom>
          <a:noFill/>
          <a:ln>
            <a:miter lim="800000"/>
            <a:headEnd/>
            <a:tailEnd/>
          </a:ln>
        </p:spPr>
        <p:txBody>
          <a:bodyPr>
            <a:normAutofit fontScale="90000"/>
          </a:bodyPr>
          <a:lstStyle/>
          <a:p>
            <a:r>
              <a:rPr lang="en-US" sz="3600" b="1" dirty="0" smtClean="0">
                <a:cs typeface="Helvetica" pitchFamily="34" charset="0"/>
              </a:rPr>
              <a:t>The Fair Credit Reporting Act</a:t>
            </a:r>
          </a:p>
        </p:txBody>
      </p:sp>
      <p:sp>
        <p:nvSpPr>
          <p:cNvPr id="10243" name="Rectangle 3"/>
          <p:cNvSpPr>
            <a:spLocks noGrp="1" noChangeArrowheads="1"/>
          </p:cNvSpPr>
          <p:nvPr>
            <p:ph type="body" idx="4294967295"/>
          </p:nvPr>
        </p:nvSpPr>
        <p:spPr bwMode="auto">
          <a:xfrm>
            <a:off x="1524000" y="1370012"/>
            <a:ext cx="5867400" cy="4419600"/>
          </a:xfrm>
          <a:prstGeom prst="rect">
            <a:avLst/>
          </a:prstGeom>
          <a:ln>
            <a:miter lim="800000"/>
            <a:headEnd/>
            <a:tailEnd/>
          </a:ln>
        </p:spPr>
        <p:txBody>
          <a:bodyPr>
            <a:normAutofit fontScale="92500"/>
          </a:bodyPr>
          <a:lstStyle/>
          <a:p>
            <a:r>
              <a:rPr lang="en-US" dirty="0"/>
              <a:t>Fair Credit Reporting Act provides protections for employees who undergo a background </a:t>
            </a:r>
            <a:r>
              <a:rPr lang="en-US" dirty="0" smtClean="0"/>
              <a:t>check.</a:t>
            </a:r>
            <a:endParaRPr lang="en-US" dirty="0"/>
          </a:p>
          <a:p>
            <a:r>
              <a:rPr lang="en-US" dirty="0"/>
              <a:t>Applies to third-party credit </a:t>
            </a:r>
            <a:r>
              <a:rPr lang="en-US" dirty="0" smtClean="0"/>
              <a:t>checks.</a:t>
            </a:r>
            <a:endParaRPr lang="en-US" dirty="0"/>
          </a:p>
          <a:p>
            <a:r>
              <a:rPr lang="en-US" dirty="0" smtClean="0">
                <a:latin typeface="Arial" pitchFamily="34" charset="0"/>
                <a:cs typeface="Arial" pitchFamily="34" charset="0"/>
              </a:rPr>
              <a:t>Consumer </a:t>
            </a:r>
            <a:r>
              <a:rPr lang="en-US" dirty="0">
                <a:latin typeface="Arial" pitchFamily="34" charset="0"/>
                <a:cs typeface="Arial" pitchFamily="34" charset="0"/>
              </a:rPr>
              <a:t>reporting agencies have given companies a new option in screening out job candidates based on their online </a:t>
            </a:r>
            <a:r>
              <a:rPr lang="en-US" dirty="0" smtClean="0">
                <a:latin typeface="Arial" pitchFamily="34" charset="0"/>
                <a:cs typeface="Arial" pitchFamily="34" charset="0"/>
              </a:rPr>
              <a:t>presence.</a:t>
            </a:r>
            <a:endParaRPr lang="en-US" dirty="0">
              <a:latin typeface="Arial" pitchFamily="34" charset="0"/>
              <a:cs typeface="Arial" pitchFamily="34" charset="0"/>
            </a:endParaRPr>
          </a:p>
          <a:p>
            <a:r>
              <a:rPr lang="en-US" dirty="0">
                <a:latin typeface="Arial" pitchFamily="34" charset="0"/>
                <a:cs typeface="Arial" pitchFamily="34" charset="0"/>
              </a:rPr>
              <a:t>These agencies must comply with the Fair Credit Reporting Act (FCRA</a:t>
            </a:r>
            <a:r>
              <a:rPr lang="en-US" dirty="0" smtClean="0">
                <a:latin typeface="Arial" pitchFamily="34" charset="0"/>
                <a:cs typeface="Arial" pitchFamily="34" charset="0"/>
              </a:rPr>
              <a:t>). </a:t>
            </a:r>
            <a:endParaRPr lang="en-US" dirty="0">
              <a:latin typeface="Arial" pitchFamily="34" charset="0"/>
              <a:cs typeface="Arial" pitchFamily="34" charset="0"/>
            </a:endParaRPr>
          </a:p>
          <a:p>
            <a:pPr lvl="1">
              <a:spcAft>
                <a:spcPct val="40000"/>
              </a:spcAft>
              <a:buClr>
                <a:schemeClr val="tx1"/>
              </a:buClr>
              <a:defRPr/>
            </a:pPr>
            <a:endParaRPr lang="en-US" dirty="0" smtClean="0">
              <a:latin typeface="Arial" charset="0"/>
              <a:cs typeface="Arial" charset="0"/>
            </a:endParaRPr>
          </a:p>
        </p:txBody>
      </p:sp>
      <p:pic>
        <p:nvPicPr>
          <p:cNvPr id="7" name="Picture 6" descr="PowerPoint_SMBC.jpg"/>
          <p:cNvPicPr>
            <a:picLocks noChangeAspect="1"/>
          </p:cNvPicPr>
          <p:nvPr/>
        </p:nvPicPr>
        <p:blipFill>
          <a:blip r:embed="rId3" cstate="print"/>
          <a:stretch>
            <a:fillRect/>
          </a:stretch>
        </p:blipFill>
        <p:spPr>
          <a:xfrm>
            <a:off x="7696200" y="3429000"/>
            <a:ext cx="2971800" cy="2228850"/>
          </a:xfrm>
          <a:prstGeom prst="rect">
            <a:avLst/>
          </a:prstGeom>
        </p:spPr>
      </p:pic>
    </p:spTree>
    <p:extLst>
      <p:ext uri="{BB962C8B-B14F-4D97-AF65-F5344CB8AC3E}">
        <p14:creationId xmlns:p14="http://schemas.microsoft.com/office/powerpoint/2010/main" val="36394177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Compliance with FCRA</a:t>
            </a:r>
            <a:endParaRPr lang="en-US" sz="3600" b="1" dirty="0"/>
          </a:p>
        </p:txBody>
      </p:sp>
      <p:sp>
        <p:nvSpPr>
          <p:cNvPr id="3" name="Content Placeholder 2"/>
          <p:cNvSpPr>
            <a:spLocks noGrp="1"/>
          </p:cNvSpPr>
          <p:nvPr>
            <p:ph idx="1"/>
          </p:nvPr>
        </p:nvSpPr>
        <p:spPr>
          <a:xfrm>
            <a:off x="346364" y="1422123"/>
            <a:ext cx="10270272" cy="4152034"/>
          </a:xfrm>
        </p:spPr>
        <p:txBody>
          <a:bodyPr>
            <a:normAutofit lnSpcReduction="10000"/>
          </a:bodyPr>
          <a:lstStyle/>
          <a:p>
            <a:pPr marL="0" indent="0">
              <a:buNone/>
            </a:pPr>
            <a:endParaRPr lang="en-US" dirty="0">
              <a:solidFill>
                <a:srgbClr val="FF0000"/>
              </a:solidFill>
            </a:endParaRPr>
          </a:p>
          <a:p>
            <a:r>
              <a:rPr lang="en-US" dirty="0" smtClean="0"/>
              <a:t>Must disclose to job applicants will be doing a background check, and obtain their permission;</a:t>
            </a:r>
          </a:p>
          <a:p>
            <a:r>
              <a:rPr lang="en-US" dirty="0" smtClean="0"/>
              <a:t>It must be separate and apart from the job application itself;</a:t>
            </a:r>
          </a:p>
          <a:p>
            <a:r>
              <a:rPr lang="en-US" dirty="0" smtClean="0"/>
              <a:t>Applicants must be notified in writing of the results, either by the outside agency or the employer;</a:t>
            </a:r>
          </a:p>
          <a:p>
            <a:r>
              <a:rPr lang="en-US" dirty="0" smtClean="0"/>
              <a:t>Must have an opportunity to dispute/refute/update any results.</a:t>
            </a:r>
          </a:p>
          <a:p>
            <a:r>
              <a:rPr lang="en-US" dirty="0" smtClean="0"/>
              <a:t>Up to </a:t>
            </a:r>
            <a:r>
              <a:rPr lang="en-US" dirty="0"/>
              <a:t>$1,000.00 in damages for every violation, </a:t>
            </a:r>
            <a:r>
              <a:rPr lang="en-US" dirty="0" smtClean="0"/>
              <a:t>plus reasonable </a:t>
            </a:r>
            <a:r>
              <a:rPr lang="en-US" dirty="0"/>
              <a:t>attorneys’ fees, and </a:t>
            </a:r>
            <a:r>
              <a:rPr lang="en-US" dirty="0" smtClean="0"/>
              <a:t>costs</a:t>
            </a:r>
            <a:r>
              <a:rPr lang="en-US" dirty="0"/>
              <a:t>. </a:t>
            </a:r>
          </a:p>
          <a:p>
            <a:endParaRPr lang="en-US" dirty="0">
              <a:solidFill>
                <a:srgbClr val="FF0000"/>
              </a:solidFill>
            </a:endParaRPr>
          </a:p>
        </p:txBody>
      </p:sp>
    </p:spTree>
    <p:extLst>
      <p:ext uri="{BB962C8B-B14F-4D97-AF65-F5344CB8AC3E}">
        <p14:creationId xmlns:p14="http://schemas.microsoft.com/office/powerpoint/2010/main" val="1880841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Takeaways</a:t>
            </a:r>
            <a:endParaRPr lang="en-US" sz="3600" b="1" dirty="0"/>
          </a:p>
        </p:txBody>
      </p:sp>
      <p:sp>
        <p:nvSpPr>
          <p:cNvPr id="3" name="Content Placeholder 2"/>
          <p:cNvSpPr>
            <a:spLocks noGrp="1"/>
          </p:cNvSpPr>
          <p:nvPr>
            <p:ph idx="1"/>
          </p:nvPr>
        </p:nvSpPr>
        <p:spPr>
          <a:xfrm>
            <a:off x="457200" y="1856232"/>
            <a:ext cx="10270272" cy="4555998"/>
          </a:xfrm>
        </p:spPr>
        <p:txBody>
          <a:bodyPr/>
          <a:lstStyle/>
          <a:p>
            <a:pPr lvl="1"/>
            <a:r>
              <a:rPr lang="en-US" dirty="0" smtClean="0"/>
              <a:t>Establish internal procedures for making employment decisions based on social media and web research.</a:t>
            </a:r>
          </a:p>
          <a:p>
            <a:pPr lvl="1"/>
            <a:r>
              <a:rPr lang="en-US" dirty="0" smtClean="0"/>
              <a:t>Use a person not involved in hiring decision to review social media sites and filter out any information regarding protected class.</a:t>
            </a:r>
          </a:p>
          <a:p>
            <a:pPr lvl="1"/>
            <a:r>
              <a:rPr lang="en-US" dirty="0" smtClean="0"/>
              <a:t>Keep records of information reviewed and used in any employment decision.</a:t>
            </a:r>
          </a:p>
          <a:p>
            <a:pPr lvl="1"/>
            <a:r>
              <a:rPr lang="en-US" dirty="0" smtClean="0"/>
              <a:t>Use information consistently.</a:t>
            </a:r>
          </a:p>
          <a:p>
            <a:pPr lvl="1"/>
            <a:r>
              <a:rPr lang="en-US" dirty="0" smtClean="0"/>
              <a:t>Comply with FCRA.</a:t>
            </a:r>
          </a:p>
          <a:p>
            <a:pPr marL="457200" lvl="1" indent="0">
              <a:buNone/>
            </a:pPr>
            <a:endParaRPr lang="en-US" dirty="0"/>
          </a:p>
        </p:txBody>
      </p:sp>
    </p:spTree>
    <p:extLst>
      <p:ext uri="{BB962C8B-B14F-4D97-AF65-F5344CB8AC3E}">
        <p14:creationId xmlns:p14="http://schemas.microsoft.com/office/powerpoint/2010/main" val="26636648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4294967295"/>
          </p:nvPr>
        </p:nvSpPr>
        <p:spPr>
          <a:xfrm>
            <a:off x="1939637" y="2382982"/>
            <a:ext cx="7301345" cy="2837871"/>
          </a:xfrm>
          <a:prstGeom prst="rect">
            <a:avLst/>
          </a:prstGeom>
        </p:spPr>
        <p:txBody>
          <a:bodyPr>
            <a:normAutofit/>
          </a:bodyPr>
          <a:lstStyle/>
          <a:p>
            <a:pPr marL="0" indent="0" algn="ctr">
              <a:buNone/>
            </a:pPr>
            <a:r>
              <a:rPr lang="en-US" sz="4400" dirty="0"/>
              <a:t>DAY-TO-DAY </a:t>
            </a:r>
          </a:p>
          <a:p>
            <a:pPr marL="0" indent="0" algn="ctr">
              <a:buNone/>
            </a:pPr>
            <a:r>
              <a:rPr lang="en-US" sz="4400" dirty="0"/>
              <a:t>CONSIDERATIONS</a:t>
            </a:r>
          </a:p>
          <a:p>
            <a:pPr marL="0" indent="0" algn="ctr">
              <a:buNone/>
            </a:pPr>
            <a:endParaRPr lang="en-US" sz="2400" b="1" dirty="0">
              <a:latin typeface="Arial" pitchFamily="34" charset="0"/>
              <a:cs typeface="Arial" pitchFamily="34" charset="0"/>
            </a:endParaRPr>
          </a:p>
          <a:p>
            <a:pPr marL="0" indent="0" algn="ctr">
              <a:buNone/>
            </a:pPr>
            <a:endParaRPr lang="en-US" sz="2400" b="1" dirty="0" smtClean="0">
              <a:latin typeface="Arial" pitchFamily="34" charset="0"/>
              <a:cs typeface="Arial" pitchFamily="34" charset="0"/>
            </a:endParaRPr>
          </a:p>
          <a:p>
            <a:pPr marL="0" indent="0" algn="ctr">
              <a:buNone/>
            </a:pPr>
            <a:endParaRPr lang="en-US" sz="2400" b="1" dirty="0">
              <a:latin typeface="Arial" pitchFamily="34" charset="0"/>
              <a:cs typeface="Arial" pitchFamily="34" charset="0"/>
            </a:endParaRPr>
          </a:p>
        </p:txBody>
      </p:sp>
    </p:spTree>
    <p:extLst>
      <p:ext uri="{BB962C8B-B14F-4D97-AF65-F5344CB8AC3E}">
        <p14:creationId xmlns:p14="http://schemas.microsoft.com/office/powerpoint/2010/main" val="42534232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Day-To-Day</a:t>
            </a:r>
          </a:p>
        </p:txBody>
      </p:sp>
      <p:sp>
        <p:nvSpPr>
          <p:cNvPr id="3" name="Content Placeholder 2"/>
          <p:cNvSpPr>
            <a:spLocks noGrp="1"/>
          </p:cNvSpPr>
          <p:nvPr>
            <p:ph idx="1"/>
          </p:nvPr>
        </p:nvSpPr>
        <p:spPr/>
        <p:txBody>
          <a:bodyPr/>
          <a:lstStyle/>
          <a:p>
            <a:r>
              <a:rPr lang="en-US" dirty="0" smtClean="0"/>
              <a:t>Discrimination</a:t>
            </a:r>
          </a:p>
          <a:p>
            <a:r>
              <a:rPr lang="en-US" dirty="0" smtClean="0"/>
              <a:t>Privacy</a:t>
            </a:r>
          </a:p>
          <a:p>
            <a:r>
              <a:rPr lang="en-US" dirty="0" smtClean="0"/>
              <a:t>Free Speech</a:t>
            </a:r>
          </a:p>
          <a:p>
            <a:r>
              <a:rPr lang="en-US" dirty="0" smtClean="0"/>
              <a:t>Statutory Protections</a:t>
            </a:r>
          </a:p>
          <a:p>
            <a:r>
              <a:rPr lang="en-US" dirty="0" smtClean="0"/>
              <a:t>Importance of a Lawful Social Media Policy</a:t>
            </a:r>
            <a:endParaRPr lang="en-US" dirty="0"/>
          </a:p>
        </p:txBody>
      </p:sp>
    </p:spTree>
    <p:extLst>
      <p:ext uri="{BB962C8B-B14F-4D97-AF65-F5344CB8AC3E}">
        <p14:creationId xmlns:p14="http://schemas.microsoft.com/office/powerpoint/2010/main" val="9810439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6"/>
          <p:cNvSpPr>
            <a:spLocks noGrp="1" noChangeArrowheads="1"/>
          </p:cNvSpPr>
          <p:nvPr>
            <p:ph type="title"/>
          </p:nvPr>
        </p:nvSpPr>
        <p:spPr bwMode="auto">
          <a:noFill/>
          <a:ln>
            <a:miter lim="800000"/>
            <a:headEnd/>
            <a:tailEnd/>
          </a:ln>
        </p:spPr>
        <p:txBody>
          <a:bodyPr vert="horz" wrap="square" lIns="91440" tIns="45720" rIns="91440" bIns="45720" numCol="1" rtlCol="0" anchor="t" anchorCtr="0" compatLnSpc="1">
            <a:prstTxWarp prst="textNoShape">
              <a:avLst/>
            </a:prstTxWarp>
            <a:normAutofit/>
          </a:bodyPr>
          <a:lstStyle/>
          <a:p>
            <a:pPr eaLnBrk="1" hangingPunct="1"/>
            <a:r>
              <a:rPr lang="en-US" sz="3600" b="1" dirty="0" smtClean="0">
                <a:cs typeface="Helvetica" pitchFamily="34" charset="0"/>
              </a:rPr>
              <a:t>Watch What You Say</a:t>
            </a:r>
          </a:p>
        </p:txBody>
      </p:sp>
      <p:sp>
        <p:nvSpPr>
          <p:cNvPr id="34819" name="Rectangle 3"/>
          <p:cNvSpPr>
            <a:spLocks noGrp="1" noChangeArrowheads="1"/>
          </p:cNvSpPr>
          <p:nvPr>
            <p:ph type="body" sz="half" idx="4294967295"/>
          </p:nvPr>
        </p:nvSpPr>
        <p:spPr bwMode="auto">
          <a:xfrm>
            <a:off x="457200" y="1154545"/>
            <a:ext cx="6096000" cy="4560455"/>
          </a:xfrm>
          <a:noFill/>
          <a:ln>
            <a:miter lim="800000"/>
            <a:headEnd/>
            <a:tailEnd/>
          </a:ln>
        </p:spPr>
        <p:txBody>
          <a:bodyPr vert="horz" wrap="square" lIns="91440" tIns="45720" rIns="91440" bIns="45720" numCol="1" rtlCol="0" anchor="t" anchorCtr="0" compatLnSpc="1">
            <a:prstTxWarp prst="textNoShape">
              <a:avLst/>
            </a:prstTxWarp>
            <a:normAutofit/>
          </a:bodyPr>
          <a:lstStyle/>
          <a:p>
            <a:pPr marL="0" indent="0">
              <a:spcAft>
                <a:spcPct val="50000"/>
              </a:spcAft>
            </a:pPr>
            <a:r>
              <a:rPr lang="en-US" sz="2400" dirty="0">
                <a:latin typeface="Arial" pitchFamily="34" charset="0"/>
                <a:cs typeface="Arial" pitchFamily="34" charset="0"/>
              </a:rPr>
              <a:t>Manager </a:t>
            </a:r>
            <a:r>
              <a:rPr lang="en-US" sz="2400" dirty="0" smtClean="0">
                <a:latin typeface="Arial" pitchFamily="34" charset="0"/>
                <a:cs typeface="Arial" pitchFamily="34" charset="0"/>
              </a:rPr>
              <a:t>posted:</a:t>
            </a:r>
            <a:endParaRPr lang="en-US" sz="2400" dirty="0">
              <a:latin typeface="Arial" pitchFamily="34" charset="0"/>
              <a:cs typeface="Arial" pitchFamily="34" charset="0"/>
            </a:endParaRPr>
          </a:p>
          <a:p>
            <a:pPr lvl="1" eaLnBrk="1" hangingPunct="1">
              <a:spcAft>
                <a:spcPct val="50000"/>
              </a:spcAft>
            </a:pPr>
            <a:r>
              <a:rPr lang="en-US" dirty="0">
                <a:latin typeface="Arial" pitchFamily="34" charset="0"/>
                <a:cs typeface="Arial" pitchFamily="34" charset="0"/>
              </a:rPr>
              <a:t>“What’s wrong with women these days?” </a:t>
            </a:r>
          </a:p>
          <a:p>
            <a:pPr lvl="1" eaLnBrk="1" hangingPunct="1">
              <a:spcAft>
                <a:spcPct val="50000"/>
              </a:spcAft>
            </a:pPr>
            <a:r>
              <a:rPr lang="en-US" dirty="0">
                <a:latin typeface="Arial" pitchFamily="34" charset="0"/>
                <a:cs typeface="Arial" pitchFamily="34" charset="0"/>
              </a:rPr>
              <a:t>“Chicks seem to have more issues these days than Jet Magazine and keep up more drama than daytime TV and Jerry Springer combined.”</a:t>
            </a:r>
          </a:p>
          <a:p>
            <a:pPr marL="0" indent="0" algn="ctr"/>
            <a:endParaRPr lang="en-US" sz="1600" dirty="0"/>
          </a:p>
        </p:txBody>
      </p:sp>
      <p:pic>
        <p:nvPicPr>
          <p:cNvPr id="34820" name="Picture 4" descr="MPj03905500000[1]"/>
          <p:cNvPicPr>
            <a:picLocks noGrp="1" noChangeAspect="1" noChangeArrowheads="1"/>
          </p:cNvPicPr>
          <p:nvPr>
            <p:ph sz="half" idx="4294967295"/>
          </p:nvPr>
        </p:nvPicPr>
        <p:blipFill>
          <a:blip r:embed="rId3" cstate="print"/>
          <a:srcRect/>
          <a:stretch>
            <a:fillRect/>
          </a:stretch>
        </p:blipFill>
        <p:spPr bwMode="auto">
          <a:xfrm>
            <a:off x="6691745" y="1925782"/>
            <a:ext cx="2590800" cy="1849438"/>
          </a:xfrm>
          <a:noFill/>
          <a:ln>
            <a:miter lim="800000"/>
            <a:headEnd/>
            <a:tailEnd/>
          </a:ln>
        </p:spPr>
      </p:pic>
    </p:spTree>
    <p:extLst>
      <p:ext uri="{BB962C8B-B14F-4D97-AF65-F5344CB8AC3E}">
        <p14:creationId xmlns:p14="http://schemas.microsoft.com/office/powerpoint/2010/main" val="14074583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bwMode="auto">
          <a:xfrm>
            <a:off x="2057400" y="304800"/>
            <a:ext cx="8153400" cy="609600"/>
          </a:xfrm>
          <a:noFill/>
          <a:ln>
            <a:miter lim="800000"/>
            <a:headEnd/>
            <a:tailEnd/>
          </a:ln>
        </p:spPr>
        <p:txBody>
          <a:bodyPr vert="horz" wrap="square" lIns="91440" tIns="45720" rIns="91440" bIns="45720" numCol="1" rtlCol="0" anchor="t" anchorCtr="0" compatLnSpc="1">
            <a:prstTxWarp prst="textNoShape">
              <a:avLst/>
            </a:prstTxWarp>
            <a:normAutofit/>
          </a:bodyPr>
          <a:lstStyle/>
          <a:p>
            <a:r>
              <a:rPr lang="en-US" sz="3600" b="1" dirty="0" smtClean="0">
                <a:cs typeface="Helvetica" pitchFamily="34" charset="0"/>
              </a:rPr>
              <a:t>Handle All Discipline Consistently</a:t>
            </a:r>
          </a:p>
        </p:txBody>
      </p:sp>
      <p:sp>
        <p:nvSpPr>
          <p:cNvPr id="17411" name="Content Placeholder 2"/>
          <p:cNvSpPr>
            <a:spLocks noGrp="1"/>
          </p:cNvSpPr>
          <p:nvPr>
            <p:ph idx="1"/>
          </p:nvPr>
        </p:nvSpPr>
        <p:spPr bwMode="auto">
          <a:xfrm>
            <a:off x="3810000" y="990600"/>
            <a:ext cx="6629400" cy="5373255"/>
          </a:xfrm>
          <a:ln>
            <a:miter lim="800000"/>
            <a:headEnd/>
            <a:tailEnd/>
          </a:ln>
        </p:spPr>
        <p:txBody>
          <a:bodyPr vert="horz" wrap="square" lIns="91440" tIns="45720" rIns="91440" bIns="45720" numCol="1" rtlCol="0" anchor="t" anchorCtr="0" compatLnSpc="1">
            <a:prstTxWarp prst="textNoShape">
              <a:avLst/>
            </a:prstTxWarp>
            <a:normAutofit/>
          </a:bodyPr>
          <a:lstStyle/>
          <a:p>
            <a:pPr algn="just">
              <a:spcBef>
                <a:spcPts val="0"/>
              </a:spcBef>
              <a:buFont typeface="Arial" charset="0"/>
              <a:buChar char="•"/>
              <a:defRPr/>
            </a:pPr>
            <a:endParaRPr lang="en-US" sz="2400" dirty="0">
              <a:solidFill>
                <a:schemeClr val="tx2">
                  <a:lumMod val="75000"/>
                </a:schemeClr>
              </a:solidFill>
              <a:latin typeface="Arial" charset="0"/>
              <a:cs typeface="Arial" charset="0"/>
            </a:endParaRPr>
          </a:p>
          <a:p>
            <a:pPr marL="0" indent="0" algn="just">
              <a:spcBef>
                <a:spcPts val="0"/>
              </a:spcBef>
              <a:buNone/>
              <a:defRPr/>
            </a:pPr>
            <a:endParaRPr lang="en-US" sz="2400" dirty="0">
              <a:latin typeface="Arial" charset="0"/>
              <a:cs typeface="Arial" charset="0"/>
            </a:endParaRPr>
          </a:p>
          <a:p>
            <a:pPr algn="just">
              <a:spcBef>
                <a:spcPts val="0"/>
              </a:spcBef>
              <a:buFont typeface="Arial" charset="0"/>
              <a:buChar char="•"/>
              <a:defRPr/>
            </a:pPr>
            <a:r>
              <a:rPr lang="en-US" sz="2400" dirty="0" smtClean="0">
                <a:latin typeface="Arial" charset="0"/>
                <a:cs typeface="Arial" charset="0"/>
              </a:rPr>
              <a:t>Airline </a:t>
            </a:r>
            <a:r>
              <a:rPr lang="en-US" sz="2400" dirty="0">
                <a:latin typeface="Arial" charset="0"/>
                <a:cs typeface="Arial" charset="0"/>
              </a:rPr>
              <a:t>dismissed a female flight attendant after discovering “inappropriate” photographs of the employee in her airline uniform. The flight attendant sued the airline alleging sex discrimination because the airline purportedly failed to discipline male employees who maintained similar content. </a:t>
            </a:r>
            <a:endParaRPr lang="en-US" sz="2400" dirty="0" smtClean="0">
              <a:latin typeface="Arial" charset="0"/>
              <a:cs typeface="Arial" charset="0"/>
            </a:endParaRPr>
          </a:p>
          <a:p>
            <a:pPr marL="0" indent="0" algn="just">
              <a:spcBef>
                <a:spcPts val="0"/>
              </a:spcBef>
              <a:buNone/>
              <a:defRPr/>
            </a:pPr>
            <a:endParaRPr lang="en-US" sz="2400" dirty="0" smtClean="0">
              <a:latin typeface="Arial" charset="0"/>
              <a:cs typeface="Arial" charset="0"/>
            </a:endParaRPr>
          </a:p>
          <a:p>
            <a:pPr algn="just">
              <a:spcBef>
                <a:spcPts val="0"/>
              </a:spcBef>
              <a:buFont typeface="Arial" charset="0"/>
              <a:buChar char="•"/>
              <a:defRPr/>
            </a:pPr>
            <a:r>
              <a:rPr lang="en-US" sz="2400" dirty="0">
                <a:latin typeface="Arial" charset="0"/>
                <a:cs typeface="Arial" charset="0"/>
              </a:rPr>
              <a:t>All discipline based on online content must be handled in a consistent, non-discriminatory and non-retaliatory manner.</a:t>
            </a:r>
          </a:p>
          <a:p>
            <a:pPr algn="just">
              <a:spcBef>
                <a:spcPts val="0"/>
              </a:spcBef>
              <a:buFont typeface="Arial" charset="0"/>
              <a:buChar char="•"/>
              <a:defRPr/>
            </a:pPr>
            <a:endParaRPr lang="en-US" sz="2400" dirty="0">
              <a:latin typeface="Arial" charset="0"/>
              <a:cs typeface="Arial" charset="0"/>
            </a:endParaRPr>
          </a:p>
          <a:p>
            <a:pPr marL="0" indent="0" algn="just">
              <a:spcBef>
                <a:spcPts val="0"/>
              </a:spcBef>
              <a:buNone/>
              <a:defRPr/>
            </a:pPr>
            <a:r>
              <a:rPr lang="en-US" sz="2400" dirty="0">
                <a:solidFill>
                  <a:schemeClr val="tx2">
                    <a:lumMod val="75000"/>
                  </a:schemeClr>
                </a:solidFill>
              </a:rPr>
              <a:t/>
            </a:r>
            <a:br>
              <a:rPr lang="en-US" sz="2400" dirty="0">
                <a:solidFill>
                  <a:schemeClr val="tx2">
                    <a:lumMod val="75000"/>
                  </a:schemeClr>
                </a:solidFill>
              </a:rPr>
            </a:br>
            <a:endParaRPr lang="en-US" sz="2400" dirty="0">
              <a:solidFill>
                <a:schemeClr val="tx2">
                  <a:lumMod val="75000"/>
                </a:schemeClr>
              </a:solidFill>
            </a:endParaRPr>
          </a:p>
        </p:txBody>
      </p:sp>
      <p:pic>
        <p:nvPicPr>
          <p:cNvPr id="216066" name="Picture 2" descr="http://t3.gstatic.com/images?q=tbn:ANd9GcSzhvVbYEl4L3MvXhIRPEobln00Jfl0iQusfhJffbupVTqhoFqo"/>
          <p:cNvPicPr>
            <a:picLocks noChangeAspect="1" noChangeArrowheads="1"/>
          </p:cNvPicPr>
          <p:nvPr/>
        </p:nvPicPr>
        <p:blipFill>
          <a:blip r:embed="rId3" cstate="print"/>
          <a:srcRect/>
          <a:stretch>
            <a:fillRect/>
          </a:stretch>
        </p:blipFill>
        <p:spPr bwMode="auto">
          <a:xfrm>
            <a:off x="1752600" y="1981201"/>
            <a:ext cx="1752600" cy="2609851"/>
          </a:xfrm>
          <a:prstGeom prst="rect">
            <a:avLst/>
          </a:prstGeom>
          <a:noFill/>
        </p:spPr>
      </p:pic>
    </p:spTree>
    <p:extLst>
      <p:ext uri="{BB962C8B-B14F-4D97-AF65-F5344CB8AC3E}">
        <p14:creationId xmlns:p14="http://schemas.microsoft.com/office/powerpoint/2010/main" val="18394215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smtClean="0"/>
              <a:t>Fact Scenario</a:t>
            </a:r>
            <a:endParaRPr lang="en-US" sz="3600" b="1" dirty="0"/>
          </a:p>
        </p:txBody>
      </p:sp>
      <p:sp>
        <p:nvSpPr>
          <p:cNvPr id="3" name="Content Placeholder 2"/>
          <p:cNvSpPr>
            <a:spLocks noGrp="1"/>
          </p:cNvSpPr>
          <p:nvPr>
            <p:ph idx="1"/>
          </p:nvPr>
        </p:nvSpPr>
        <p:spPr>
          <a:xfrm>
            <a:off x="457200" y="1639942"/>
            <a:ext cx="10270272" cy="4152034"/>
          </a:xfrm>
        </p:spPr>
        <p:txBody>
          <a:bodyPr>
            <a:normAutofit fontScale="85000" lnSpcReduction="20000"/>
          </a:bodyPr>
          <a:lstStyle/>
          <a:p>
            <a:r>
              <a:rPr lang="en-US" dirty="0" smtClean="0"/>
              <a:t>Jane was diagnosed with major depression. Thereafter, her shift was changed to an earlier one, starting at 6AM. Jane emailed her manager: </a:t>
            </a:r>
          </a:p>
          <a:p>
            <a:pPr marL="457200" lvl="1" indent="0">
              <a:buNone/>
            </a:pPr>
            <a:r>
              <a:rPr lang="en-US" dirty="0" smtClean="0"/>
              <a:t>“This shift is really stressing me out and exhausting me” and that the “thought of having to do it for another six or eight months or longer is making me really depressed.”</a:t>
            </a:r>
          </a:p>
          <a:p>
            <a:r>
              <a:rPr lang="en-US" dirty="0" smtClean="0"/>
              <a:t>The next day, Jane sent her manager a message on Facebook:</a:t>
            </a:r>
          </a:p>
          <a:p>
            <a:pPr marL="457200" lvl="1" indent="0">
              <a:buNone/>
            </a:pPr>
            <a:r>
              <a:rPr lang="en-US" dirty="0" smtClean="0"/>
              <a:t>“I start crying the instant my alarm goes off in the morning and don’t stop until I finally get to sleep at night.  All I do all day at work … is dream up practical ways to kill myself…” </a:t>
            </a:r>
          </a:p>
          <a:p>
            <a:r>
              <a:rPr lang="en-US" sz="2600" dirty="0" smtClean="0"/>
              <a:t>Employer </a:t>
            </a:r>
            <a:r>
              <a:rPr lang="en-US" sz="2600" dirty="0"/>
              <a:t>put Jane on leave to meet with her physician and refused to allow her to return until she presented a valid return to work.</a:t>
            </a:r>
          </a:p>
          <a:p>
            <a:r>
              <a:rPr lang="en-US" sz="2600" dirty="0"/>
              <a:t>After not receiving what the Employer considered ample evidence from Jane’s doctor that she did not present a threat to herself or others, the Employer terminated her.</a:t>
            </a:r>
          </a:p>
          <a:p>
            <a:pPr marL="457200" lvl="1" indent="0">
              <a:buNone/>
            </a:pPr>
            <a:endParaRPr lang="en-US" dirty="0"/>
          </a:p>
          <a:p>
            <a:pPr marL="457200" lvl="1" indent="0">
              <a:buNone/>
            </a:pPr>
            <a:endParaRPr lang="en-US" dirty="0" smtClean="0"/>
          </a:p>
        </p:txBody>
      </p:sp>
    </p:spTree>
    <p:extLst>
      <p:ext uri="{BB962C8B-B14F-4D97-AF65-F5344CB8AC3E}">
        <p14:creationId xmlns:p14="http://schemas.microsoft.com/office/powerpoint/2010/main" val="30682128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noFill/>
          <a:ln>
            <a:miter lim="800000"/>
            <a:headEnd/>
            <a:tailEnd/>
          </a:ln>
        </p:spPr>
        <p:txBody>
          <a:bodyPr vert="horz" wrap="square" lIns="91440" tIns="45720" rIns="91440" bIns="45720" numCol="1" rtlCol="0" anchor="t" anchorCtr="0" compatLnSpc="1">
            <a:prstTxWarp prst="textNoShape">
              <a:avLst/>
            </a:prstTxWarp>
            <a:normAutofit/>
          </a:bodyPr>
          <a:lstStyle/>
          <a:p>
            <a:pPr eaLnBrk="1" hangingPunct="1"/>
            <a:r>
              <a:rPr lang="en-US" sz="3600" b="1" dirty="0" smtClean="0"/>
              <a:t>Explosion of Social Networking</a:t>
            </a:r>
          </a:p>
        </p:txBody>
      </p:sp>
      <p:sp>
        <p:nvSpPr>
          <p:cNvPr id="15363" name="Rectangle 3"/>
          <p:cNvSpPr>
            <a:spLocks noGrp="1" noChangeArrowheads="1"/>
          </p:cNvSpPr>
          <p:nvPr>
            <p:ph type="body" sz="half" idx="4294967295"/>
          </p:nvPr>
        </p:nvSpPr>
        <p:spPr bwMode="auto">
          <a:xfrm>
            <a:off x="457200" y="1006764"/>
            <a:ext cx="6816725" cy="4371975"/>
          </a:xfrm>
          <a:noFill/>
          <a:ln>
            <a:miter lim="800000"/>
            <a:headEnd/>
            <a:tailEnd/>
          </a:ln>
        </p:spPr>
        <p:txBody>
          <a:bodyPr vert="horz" wrap="square" lIns="91440" tIns="45720" rIns="91440" bIns="45720" numCol="1" rtlCol="0" anchor="t" anchorCtr="0" compatLnSpc="1">
            <a:prstTxWarp prst="textNoShape">
              <a:avLst/>
            </a:prstTxWarp>
            <a:normAutofit/>
          </a:bodyPr>
          <a:lstStyle/>
          <a:p>
            <a:r>
              <a:rPr lang="en-US" sz="2400" dirty="0">
                <a:latin typeface="Arial" pitchFamily="34" charset="0"/>
                <a:cs typeface="Arial" pitchFamily="34" charset="0"/>
              </a:rPr>
              <a:t>Over 1 billion daily active Facebook </a:t>
            </a:r>
            <a:r>
              <a:rPr lang="en-US" sz="2400" dirty="0" smtClean="0">
                <a:latin typeface="Arial" pitchFamily="34" charset="0"/>
                <a:cs typeface="Arial" pitchFamily="34" charset="0"/>
              </a:rPr>
              <a:t>users. </a:t>
            </a:r>
            <a:endParaRPr lang="en-US" sz="2400" dirty="0">
              <a:latin typeface="Arial" pitchFamily="34" charset="0"/>
              <a:cs typeface="Arial" pitchFamily="34" charset="0"/>
            </a:endParaRPr>
          </a:p>
          <a:p>
            <a:r>
              <a:rPr lang="en-US" sz="2400" dirty="0" smtClean="0">
                <a:latin typeface="Arial" pitchFamily="34" charset="0"/>
                <a:cs typeface="Arial" pitchFamily="34" charset="0"/>
              </a:rPr>
              <a:t>Over </a:t>
            </a:r>
            <a:r>
              <a:rPr lang="en-US" sz="2400" dirty="0">
                <a:latin typeface="Arial" pitchFamily="34" charset="0"/>
                <a:cs typeface="Arial" pitchFamily="34" charset="0"/>
              </a:rPr>
              <a:t>1 billion users visit </a:t>
            </a:r>
            <a:r>
              <a:rPr lang="en-US" sz="2400" dirty="0" smtClean="0">
                <a:latin typeface="Arial" pitchFamily="34" charset="0"/>
                <a:cs typeface="Arial" pitchFamily="34" charset="0"/>
              </a:rPr>
              <a:t>YouTube each month.</a:t>
            </a:r>
          </a:p>
          <a:p>
            <a:pPr marL="342900" lvl="1" indent="-342900">
              <a:spcBef>
                <a:spcPts val="1000"/>
              </a:spcBef>
            </a:pPr>
            <a:r>
              <a:rPr lang="en-US" dirty="0" smtClean="0">
                <a:latin typeface="Arial" pitchFamily="34" charset="0"/>
                <a:cs typeface="Arial" pitchFamily="34" charset="0"/>
              </a:rPr>
              <a:t>414 million LinkedIn members. </a:t>
            </a:r>
          </a:p>
          <a:p>
            <a:pPr marL="342900" lvl="1" indent="-342900">
              <a:spcBef>
                <a:spcPts val="1000"/>
              </a:spcBef>
            </a:pPr>
            <a:r>
              <a:rPr lang="en-US" dirty="0" smtClean="0">
                <a:latin typeface="Arial" pitchFamily="34" charset="0"/>
                <a:cs typeface="Arial" pitchFamily="34" charset="0"/>
              </a:rPr>
              <a:t>Over </a:t>
            </a:r>
            <a:r>
              <a:rPr lang="en-US" dirty="0">
                <a:latin typeface="Arial" pitchFamily="34" charset="0"/>
                <a:cs typeface="Arial" pitchFamily="34" charset="0"/>
              </a:rPr>
              <a:t>1.3 billion twitter </a:t>
            </a:r>
            <a:r>
              <a:rPr lang="en-US" dirty="0" smtClean="0">
                <a:latin typeface="Arial" pitchFamily="34" charset="0"/>
                <a:cs typeface="Arial" pitchFamily="34" charset="0"/>
              </a:rPr>
              <a:t>accounts.</a:t>
            </a:r>
            <a:endParaRPr lang="en-US" dirty="0">
              <a:latin typeface="Arial" pitchFamily="34" charset="0"/>
              <a:cs typeface="Arial" pitchFamily="34" charset="0"/>
            </a:endParaRPr>
          </a:p>
          <a:p>
            <a:pPr marL="0" lvl="1" indent="0">
              <a:spcBef>
                <a:spcPts val="1000"/>
              </a:spcBef>
              <a:buNone/>
            </a:pPr>
            <a:endParaRPr lang="en-US" dirty="0" smtClean="0">
              <a:latin typeface="Arial" pitchFamily="34" charset="0"/>
              <a:cs typeface="Arial" pitchFamily="34" charset="0"/>
            </a:endParaRPr>
          </a:p>
          <a:p>
            <a:pPr marL="0" lvl="1" indent="0">
              <a:spcBef>
                <a:spcPts val="1000"/>
              </a:spcBef>
            </a:pPr>
            <a:endParaRPr lang="en-US" dirty="0">
              <a:latin typeface="Arial" pitchFamily="34" charset="0"/>
              <a:cs typeface="Arial" pitchFamily="34" charset="0"/>
            </a:endParaRPr>
          </a:p>
          <a:p>
            <a:pPr marL="0" indent="0"/>
            <a:endParaRPr lang="en-US" sz="2400" dirty="0">
              <a:latin typeface="Arial" pitchFamily="34" charset="0"/>
              <a:cs typeface="Arial" pitchFamily="34" charset="0"/>
            </a:endParaRPr>
          </a:p>
          <a:p>
            <a:pPr marL="0" indent="0"/>
            <a:endParaRPr lang="en-US" sz="2400" dirty="0"/>
          </a:p>
        </p:txBody>
      </p:sp>
      <p:pic>
        <p:nvPicPr>
          <p:cNvPr id="6" name="Content Placeholder 5" descr="PowerPoint_FB Logo.jpg"/>
          <p:cNvPicPr>
            <a:picLocks noGrp="1" noChangeAspect="1"/>
          </p:cNvPicPr>
          <p:nvPr>
            <p:ph sz="half" idx="4294967295"/>
          </p:nvPr>
        </p:nvPicPr>
        <p:blipFill>
          <a:blip r:embed="rId3" cstate="print"/>
          <a:stretch>
            <a:fillRect/>
          </a:stretch>
        </p:blipFill>
        <p:spPr>
          <a:xfrm>
            <a:off x="581747" y="3816495"/>
            <a:ext cx="2590800" cy="2133600"/>
          </a:xfrm>
        </p:spPr>
      </p:pic>
      <p:pic>
        <p:nvPicPr>
          <p:cNvPr id="9" name="Picture 8" descr="PowerPoint_Youtube Logo.jpg"/>
          <p:cNvPicPr>
            <a:picLocks noChangeAspect="1"/>
          </p:cNvPicPr>
          <p:nvPr/>
        </p:nvPicPr>
        <p:blipFill>
          <a:blip r:embed="rId4" cstate="print"/>
          <a:stretch>
            <a:fillRect/>
          </a:stretch>
        </p:blipFill>
        <p:spPr>
          <a:xfrm>
            <a:off x="7465291" y="3548026"/>
            <a:ext cx="3124200" cy="2670538"/>
          </a:xfrm>
          <a:prstGeom prst="rect">
            <a:avLst/>
          </a:prstGeom>
        </p:spPr>
      </p:pic>
      <p:pic>
        <p:nvPicPr>
          <p:cNvPr id="10" name="Content Placeholder 5" descr="PowerPoint_Twitter Logo.jpg"/>
          <p:cNvPicPr>
            <a:picLocks noChangeAspect="1"/>
          </p:cNvPicPr>
          <p:nvPr/>
        </p:nvPicPr>
        <p:blipFill>
          <a:blip r:embed="rId5" cstate="print"/>
          <a:stretch>
            <a:fillRect/>
          </a:stretch>
        </p:blipFill>
        <p:spPr>
          <a:xfrm>
            <a:off x="3578802" y="3822990"/>
            <a:ext cx="3505200" cy="1981200"/>
          </a:xfrm>
          <a:prstGeom prst="rect">
            <a:avLst/>
          </a:prstGeom>
        </p:spPr>
      </p:pic>
      <p:pic>
        <p:nvPicPr>
          <p:cNvPr id="11" name="Picture 10" descr="linkedin"/>
          <p:cNvPicPr>
            <a:picLocks noChangeAspect="1" noChangeArrowheads="1"/>
          </p:cNvPicPr>
          <p:nvPr/>
        </p:nvPicPr>
        <p:blipFill>
          <a:blip r:embed="rId6" cstate="print"/>
          <a:srcRect t="3841"/>
          <a:stretch>
            <a:fillRect/>
          </a:stretch>
        </p:blipFill>
        <p:spPr bwMode="auto">
          <a:xfrm>
            <a:off x="7854229" y="914400"/>
            <a:ext cx="2346325" cy="2778125"/>
          </a:xfrm>
          <a:prstGeom prst="rect">
            <a:avLst/>
          </a:prstGeom>
          <a:noFill/>
          <a:ln>
            <a:miter lim="800000"/>
            <a:headEnd/>
            <a:tailEnd/>
          </a:ln>
        </p:spPr>
      </p:pic>
    </p:spTree>
    <p:extLst>
      <p:ext uri="{BB962C8B-B14F-4D97-AF65-F5344CB8AC3E}">
        <p14:creationId xmlns:p14="http://schemas.microsoft.com/office/powerpoint/2010/main" val="5601952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 calcmode="lin" valueType="num">
                                      <p:cBhvr additive="base">
                                        <p:cTn id="7" dur="500" fill="hold"/>
                                        <p:tgtEl>
                                          <p:spTgt spid="1536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36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5363">
                                            <p:txEl>
                                              <p:pRg st="1" end="1"/>
                                            </p:txEl>
                                          </p:spTgt>
                                        </p:tgtEl>
                                        <p:attrNameLst>
                                          <p:attrName>style.visibility</p:attrName>
                                        </p:attrNameLst>
                                      </p:cBhvr>
                                      <p:to>
                                        <p:strVal val="visible"/>
                                      </p:to>
                                    </p:set>
                                    <p:anim calcmode="lin" valueType="num">
                                      <p:cBhvr additive="base">
                                        <p:cTn id="11" dur="500" fill="hold"/>
                                        <p:tgtEl>
                                          <p:spTgt spid="1536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536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5363">
                                            <p:txEl>
                                              <p:pRg st="2" end="2"/>
                                            </p:txEl>
                                          </p:spTgt>
                                        </p:tgtEl>
                                        <p:attrNameLst>
                                          <p:attrName>style.visibility</p:attrName>
                                        </p:attrNameLst>
                                      </p:cBhvr>
                                      <p:to>
                                        <p:strVal val="visible"/>
                                      </p:to>
                                    </p:set>
                                    <p:anim calcmode="lin" valueType="num">
                                      <p:cBhvr additive="base">
                                        <p:cTn id="15" dur="500" fill="hold"/>
                                        <p:tgtEl>
                                          <p:spTgt spid="1536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536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5363">
                                            <p:txEl>
                                              <p:pRg st="3" end="3"/>
                                            </p:txEl>
                                          </p:spTgt>
                                        </p:tgtEl>
                                        <p:attrNameLst>
                                          <p:attrName>style.visibility</p:attrName>
                                        </p:attrNameLst>
                                      </p:cBhvr>
                                      <p:to>
                                        <p:strVal val="visible"/>
                                      </p:to>
                                    </p:set>
                                    <p:anim calcmode="lin" valueType="num">
                                      <p:cBhvr additive="base">
                                        <p:cTn id="19" dur="500" fill="hold"/>
                                        <p:tgtEl>
                                          <p:spTgt spid="1536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36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1" algn="ctr"/>
            <a:r>
              <a:rPr lang="en-US" sz="3600" b="1" dirty="0" smtClean="0"/>
              <a:t>Americans with Disability Act</a:t>
            </a:r>
            <a:r>
              <a:rPr lang="en-US" dirty="0" smtClean="0"/>
              <a:t/>
            </a:r>
            <a:br>
              <a:rPr lang="en-US" dirty="0" smtClean="0"/>
            </a:br>
            <a:endParaRPr lang="en-US" dirty="0"/>
          </a:p>
        </p:txBody>
      </p:sp>
      <p:sp>
        <p:nvSpPr>
          <p:cNvPr id="3" name="Content Placeholder 2"/>
          <p:cNvSpPr>
            <a:spLocks noGrp="1"/>
          </p:cNvSpPr>
          <p:nvPr>
            <p:ph idx="1"/>
          </p:nvPr>
        </p:nvSpPr>
        <p:spPr/>
        <p:txBody>
          <a:bodyPr/>
          <a:lstStyle/>
          <a:p>
            <a:r>
              <a:rPr lang="en-US" dirty="0"/>
              <a:t>On summary judgment, the Court rejected the Employer’s arguments that: (1) there was no obligation to accommodate </a:t>
            </a:r>
            <a:r>
              <a:rPr lang="en-US" dirty="0" smtClean="0"/>
              <a:t>plaintiff because </a:t>
            </a:r>
            <a:r>
              <a:rPr lang="en-US" dirty="0"/>
              <a:t>she posed a threat to herself; and (2) </a:t>
            </a:r>
            <a:r>
              <a:rPr lang="en-US" dirty="0" smtClean="0"/>
              <a:t>Plaintiff failed </a:t>
            </a:r>
            <a:r>
              <a:rPr lang="en-US" dirty="0"/>
              <a:t>to engage in the interactive process with the </a:t>
            </a:r>
            <a:r>
              <a:rPr lang="en-US" dirty="0" smtClean="0"/>
              <a:t>Employer.</a:t>
            </a:r>
            <a:endParaRPr lang="en-US" dirty="0"/>
          </a:p>
        </p:txBody>
      </p:sp>
    </p:spTree>
    <p:extLst>
      <p:ext uri="{BB962C8B-B14F-4D97-AF65-F5344CB8AC3E}">
        <p14:creationId xmlns:p14="http://schemas.microsoft.com/office/powerpoint/2010/main" val="17649618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37045"/>
            <a:ext cx="10270273" cy="1092991"/>
          </a:xfrm>
        </p:spPr>
        <p:txBody>
          <a:bodyPr>
            <a:normAutofit/>
          </a:bodyPr>
          <a:lstStyle/>
          <a:p>
            <a:pPr algn="ctr">
              <a:defRPr/>
            </a:pPr>
            <a:r>
              <a:rPr lang="en-US" sz="3600" b="1" dirty="0" smtClean="0"/>
              <a:t>Fact Scenario</a:t>
            </a:r>
            <a:endParaRPr lang="en-US" sz="3600" b="1" dirty="0"/>
          </a:p>
        </p:txBody>
      </p:sp>
      <p:sp>
        <p:nvSpPr>
          <p:cNvPr id="3" name="Content Placeholder 2"/>
          <p:cNvSpPr>
            <a:spLocks noGrp="1"/>
          </p:cNvSpPr>
          <p:nvPr>
            <p:ph idx="1"/>
          </p:nvPr>
        </p:nvSpPr>
        <p:spPr>
          <a:xfrm>
            <a:off x="457200" y="1173019"/>
            <a:ext cx="11487150" cy="5094778"/>
          </a:xfrm>
        </p:spPr>
        <p:txBody>
          <a:bodyPr>
            <a:noAutofit/>
          </a:bodyPr>
          <a:lstStyle/>
          <a:p>
            <a:pPr>
              <a:defRPr/>
            </a:pPr>
            <a:r>
              <a:rPr lang="en-US" sz="2350" dirty="0"/>
              <a:t>Employer has a policy that states company may review, access, and disclose all matters on the company’s media systems and services at any time.</a:t>
            </a:r>
          </a:p>
          <a:p>
            <a:pPr>
              <a:defRPr/>
            </a:pPr>
            <a:r>
              <a:rPr lang="en-US" sz="2350" dirty="0"/>
              <a:t>Policy further states emails, internet connections, and computer files are the company’s business records and are not to be considered private or personal to employees.</a:t>
            </a:r>
          </a:p>
          <a:p>
            <a:pPr>
              <a:defRPr/>
            </a:pPr>
            <a:r>
              <a:rPr lang="en-US" sz="2350" dirty="0"/>
              <a:t>Employee emails her attorney information regarding a potential lawsuit against the company.</a:t>
            </a:r>
          </a:p>
          <a:p>
            <a:pPr>
              <a:defRPr/>
            </a:pPr>
            <a:r>
              <a:rPr lang="en-US" sz="2350" dirty="0"/>
              <a:t>Employee leaves the company and the company does a forensic analysis of the computer and finds the emails.</a:t>
            </a:r>
          </a:p>
          <a:p>
            <a:pPr>
              <a:defRPr/>
            </a:pPr>
            <a:r>
              <a:rPr lang="en-US" sz="2350" dirty="0"/>
              <a:t>The emails are evidence that the employee did not suffer severe emotional distress but rather was merely annoyed at her boss.</a:t>
            </a:r>
          </a:p>
          <a:p>
            <a:pPr>
              <a:defRPr/>
            </a:pPr>
            <a:r>
              <a:rPr lang="en-US" sz="2350" dirty="0"/>
              <a:t>Are the emails private and privileged? Are they admissible as evidence?</a:t>
            </a:r>
          </a:p>
          <a:p>
            <a:pPr marL="0" indent="0" algn="ctr">
              <a:buNone/>
              <a:defRPr/>
            </a:pPr>
            <a:r>
              <a:rPr lang="en-US" sz="2350" dirty="0">
                <a:solidFill>
                  <a:srgbClr val="FF0000"/>
                </a:solidFill>
              </a:rPr>
              <a:t>Yes? No? I don’t know?</a:t>
            </a:r>
          </a:p>
        </p:txBody>
      </p:sp>
    </p:spTree>
    <p:extLst>
      <p:ext uri="{BB962C8B-B14F-4D97-AF65-F5344CB8AC3E}">
        <p14:creationId xmlns:p14="http://schemas.microsoft.com/office/powerpoint/2010/main" val="13959289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Privacy</a:t>
            </a:r>
            <a:endParaRPr lang="en-US" sz="3600" b="1" dirty="0"/>
          </a:p>
        </p:txBody>
      </p:sp>
      <p:sp>
        <p:nvSpPr>
          <p:cNvPr id="3" name="Content Placeholder 2"/>
          <p:cNvSpPr>
            <a:spLocks noGrp="1"/>
          </p:cNvSpPr>
          <p:nvPr>
            <p:ph idx="1"/>
          </p:nvPr>
        </p:nvSpPr>
        <p:spPr/>
        <p:txBody>
          <a:bodyPr>
            <a:normAutofit fontScale="92500" lnSpcReduction="20000"/>
          </a:bodyPr>
          <a:lstStyle/>
          <a:p>
            <a:pPr marL="349250" indent="-349250">
              <a:lnSpc>
                <a:spcPct val="100000"/>
              </a:lnSpc>
              <a:spcBef>
                <a:spcPts val="0"/>
              </a:spcBef>
            </a:pPr>
            <a:r>
              <a:rPr lang="en-US" sz="2600" i="1" dirty="0"/>
              <a:t>Stengart v. Loving Care Agency, Inc.</a:t>
            </a:r>
          </a:p>
          <a:p>
            <a:pPr marL="806450" lvl="1" indent="-336550">
              <a:lnSpc>
                <a:spcPct val="100000"/>
              </a:lnSpc>
              <a:spcBef>
                <a:spcPts val="0"/>
              </a:spcBef>
              <a:buFont typeface="Arial" panose="020B0604020202020204" pitchFamily="34" charset="0"/>
              <a:buChar char="–"/>
            </a:pPr>
            <a:r>
              <a:rPr lang="en-US" sz="2250" dirty="0"/>
              <a:t>Employee sent the emails from her personal, password protected email </a:t>
            </a:r>
            <a:r>
              <a:rPr lang="en-US" sz="2250" dirty="0" smtClean="0"/>
              <a:t>account. </a:t>
            </a:r>
            <a:endParaRPr lang="en-US" sz="2250" dirty="0"/>
          </a:p>
          <a:p>
            <a:pPr marL="806450" lvl="1" indent="-336550">
              <a:lnSpc>
                <a:spcPct val="100000"/>
              </a:lnSpc>
              <a:spcBef>
                <a:spcPts val="0"/>
              </a:spcBef>
              <a:buFont typeface="Arial" panose="020B0604020202020204" pitchFamily="34" charset="0"/>
              <a:buChar char="–"/>
            </a:pPr>
            <a:r>
              <a:rPr lang="en-US" sz="2250" dirty="0"/>
              <a:t>Employees did not have express notice that messages sent or received on a personal, web-based email account are subject to monitoring if company equipment is used to access the </a:t>
            </a:r>
            <a:r>
              <a:rPr lang="en-US" sz="2250" dirty="0" smtClean="0"/>
              <a:t>account.</a:t>
            </a:r>
            <a:endParaRPr lang="en-US" sz="2250" dirty="0"/>
          </a:p>
          <a:p>
            <a:pPr marL="806450" lvl="1" indent="-336550">
              <a:lnSpc>
                <a:spcPct val="100000"/>
              </a:lnSpc>
              <a:spcBef>
                <a:spcPts val="0"/>
              </a:spcBef>
              <a:spcAft>
                <a:spcPts val="900"/>
              </a:spcAft>
              <a:buFont typeface="Arial" panose="020B0604020202020204" pitchFamily="34" charset="0"/>
              <a:buChar char="–"/>
            </a:pPr>
            <a:r>
              <a:rPr lang="en-US" sz="2250" dirty="0"/>
              <a:t>Attorneys were subjected to bar violations for failure to immediately disclose the attorney-client privileged </a:t>
            </a:r>
            <a:r>
              <a:rPr lang="en-US" sz="2250" dirty="0" smtClean="0"/>
              <a:t>emails.</a:t>
            </a:r>
            <a:endParaRPr lang="en-US" sz="2250" dirty="0"/>
          </a:p>
          <a:p>
            <a:pPr marL="349250" indent="-349250">
              <a:lnSpc>
                <a:spcPct val="100000"/>
              </a:lnSpc>
              <a:spcBef>
                <a:spcPts val="0"/>
              </a:spcBef>
            </a:pPr>
            <a:r>
              <a:rPr lang="en-US" sz="2600" i="1" dirty="0"/>
              <a:t>Holmes v. </a:t>
            </a:r>
            <a:r>
              <a:rPr lang="en-US" sz="2600" i="1" dirty="0" err="1"/>
              <a:t>Petrovich</a:t>
            </a:r>
            <a:r>
              <a:rPr lang="en-US" sz="2600" i="1" dirty="0"/>
              <a:t> Development Company, LLC</a:t>
            </a:r>
          </a:p>
          <a:p>
            <a:pPr marL="806450" lvl="1" indent="-349250">
              <a:lnSpc>
                <a:spcPct val="100000"/>
              </a:lnSpc>
              <a:spcBef>
                <a:spcPts val="0"/>
              </a:spcBef>
              <a:buFont typeface="Arial" panose="020B0604020202020204" pitchFamily="34" charset="0"/>
              <a:buChar char="–"/>
            </a:pPr>
            <a:r>
              <a:rPr lang="en-US" sz="2250" dirty="0"/>
              <a:t>Employee sent the emails from her company email </a:t>
            </a:r>
            <a:r>
              <a:rPr lang="en-US" sz="2250" dirty="0" smtClean="0"/>
              <a:t>account.</a:t>
            </a:r>
            <a:endParaRPr lang="en-US" sz="2250" dirty="0"/>
          </a:p>
          <a:p>
            <a:pPr marL="806450" lvl="1" indent="-349250">
              <a:lnSpc>
                <a:spcPct val="100000"/>
              </a:lnSpc>
              <a:spcBef>
                <a:spcPts val="0"/>
              </a:spcBef>
              <a:buFont typeface="Arial" panose="020B0604020202020204" pitchFamily="34" charset="0"/>
              <a:buChar char="–"/>
            </a:pPr>
            <a:r>
              <a:rPr lang="en-US" sz="2250" dirty="0"/>
              <a:t>“Akin to consulting her lawyer in her employer’s conference room, in a loud voice, with the door open, so that any reasonable person would expect that their discussion of her complaints about her employer would be overheard by others.”</a:t>
            </a:r>
          </a:p>
          <a:p>
            <a:endParaRPr lang="en-US" dirty="0"/>
          </a:p>
        </p:txBody>
      </p:sp>
    </p:spTree>
    <p:extLst>
      <p:ext uri="{BB962C8B-B14F-4D97-AF65-F5344CB8AC3E}">
        <p14:creationId xmlns:p14="http://schemas.microsoft.com/office/powerpoint/2010/main" val="21110488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Sources of Privacy</a:t>
            </a:r>
            <a:endParaRPr lang="en-US" sz="3600" b="1" dirty="0"/>
          </a:p>
        </p:txBody>
      </p:sp>
      <p:sp>
        <p:nvSpPr>
          <p:cNvPr id="3" name="Content Placeholder 2"/>
          <p:cNvSpPr>
            <a:spLocks noGrp="1"/>
          </p:cNvSpPr>
          <p:nvPr>
            <p:ph idx="1"/>
          </p:nvPr>
        </p:nvSpPr>
        <p:spPr/>
        <p:txBody>
          <a:bodyPr/>
          <a:lstStyle/>
          <a:p>
            <a:r>
              <a:rPr lang="en-US" dirty="0" smtClean="0"/>
              <a:t>U.S. Constitution – First and Fourth Amendments</a:t>
            </a:r>
          </a:p>
          <a:p>
            <a:r>
              <a:rPr lang="en-US" dirty="0" smtClean="0"/>
              <a:t>Florida Constitution – Article I, Section 23</a:t>
            </a:r>
          </a:p>
          <a:p>
            <a:r>
              <a:rPr lang="en-US" dirty="0" smtClean="0"/>
              <a:t>Common law – protection from invasion of privacy</a:t>
            </a:r>
          </a:p>
          <a:p>
            <a:r>
              <a:rPr lang="en-US" dirty="0" smtClean="0"/>
              <a:t>Statutory protections – State and Federal</a:t>
            </a:r>
            <a:endParaRPr lang="en-US" dirty="0"/>
          </a:p>
        </p:txBody>
      </p:sp>
    </p:spTree>
    <p:extLst>
      <p:ext uri="{BB962C8B-B14F-4D97-AF65-F5344CB8AC3E}">
        <p14:creationId xmlns:p14="http://schemas.microsoft.com/office/powerpoint/2010/main" val="27364294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smtClean="0"/>
              <a:t>Fact Scenario</a:t>
            </a:r>
            <a:endParaRPr lang="en-US" sz="3600" b="1" dirty="0"/>
          </a:p>
        </p:txBody>
      </p:sp>
      <p:sp>
        <p:nvSpPr>
          <p:cNvPr id="3" name="Content Placeholder 2"/>
          <p:cNvSpPr>
            <a:spLocks noGrp="1"/>
          </p:cNvSpPr>
          <p:nvPr>
            <p:ph idx="1"/>
          </p:nvPr>
        </p:nvSpPr>
        <p:spPr/>
        <p:txBody>
          <a:bodyPr>
            <a:normAutofit fontScale="70000" lnSpcReduction="20000"/>
          </a:bodyPr>
          <a:lstStyle/>
          <a:p>
            <a:r>
              <a:rPr lang="en-US" dirty="0" smtClean="0"/>
              <a:t>Phil was </a:t>
            </a:r>
            <a:r>
              <a:rPr lang="en-US" dirty="0"/>
              <a:t>employed as a regional manager </a:t>
            </a:r>
            <a:r>
              <a:rPr lang="en-US" dirty="0" smtClean="0"/>
              <a:t>at a financial group. Phil’s supervisor received </a:t>
            </a:r>
            <a:r>
              <a:rPr lang="en-US" dirty="0"/>
              <a:t>complaints concerning </a:t>
            </a:r>
            <a:r>
              <a:rPr lang="en-US" dirty="0" smtClean="0"/>
              <a:t>Phil’s performance</a:t>
            </a:r>
            <a:r>
              <a:rPr lang="en-US" dirty="0"/>
              <a:t>, </a:t>
            </a:r>
            <a:r>
              <a:rPr lang="en-US" dirty="0" smtClean="0"/>
              <a:t>sleeping </a:t>
            </a:r>
            <a:r>
              <a:rPr lang="en-US" dirty="0"/>
              <a:t>on the </a:t>
            </a:r>
            <a:r>
              <a:rPr lang="en-US" dirty="0" smtClean="0"/>
              <a:t>job, and frequent viewing of inappropriate images on his </a:t>
            </a:r>
            <a:r>
              <a:rPr lang="en-US" dirty="0"/>
              <a:t>computer screen at </a:t>
            </a:r>
            <a:r>
              <a:rPr lang="en-US" dirty="0" smtClean="0"/>
              <a:t>work. </a:t>
            </a:r>
            <a:r>
              <a:rPr lang="en-US" dirty="0"/>
              <a:t>S</a:t>
            </a:r>
            <a:r>
              <a:rPr lang="en-US" dirty="0" smtClean="0"/>
              <a:t>ubordinates also complained that Phil was </a:t>
            </a:r>
            <a:r>
              <a:rPr lang="en-US" dirty="0"/>
              <a:t>sending e-mails with inappropriate attachments</a:t>
            </a:r>
            <a:r>
              <a:rPr lang="en-US" dirty="0" smtClean="0"/>
              <a:t>.</a:t>
            </a:r>
          </a:p>
          <a:p>
            <a:pPr marL="0" indent="0">
              <a:buNone/>
            </a:pPr>
            <a:endParaRPr lang="en-US" dirty="0"/>
          </a:p>
          <a:p>
            <a:r>
              <a:rPr lang="en-US" dirty="0" smtClean="0"/>
              <a:t>Supervisor asked HR personnel </a:t>
            </a:r>
            <a:r>
              <a:rPr lang="en-US" dirty="0"/>
              <a:t>to ascertain the nature of </a:t>
            </a:r>
            <a:r>
              <a:rPr lang="en-US" dirty="0" smtClean="0"/>
              <a:t>Phil’s internet </a:t>
            </a:r>
            <a:r>
              <a:rPr lang="en-US" dirty="0"/>
              <a:t>activity over a period of time.  An inspection was conducted of the </a:t>
            </a:r>
            <a:r>
              <a:rPr lang="en-US" dirty="0" smtClean="0"/>
              <a:t>company's </a:t>
            </a:r>
            <a:r>
              <a:rPr lang="en-US" dirty="0"/>
              <a:t>computer system, which revealed both the website addresses of the internet sites </a:t>
            </a:r>
            <a:r>
              <a:rPr lang="en-US" dirty="0" smtClean="0"/>
              <a:t>Phil had </a:t>
            </a:r>
            <a:r>
              <a:rPr lang="en-US" dirty="0"/>
              <a:t>viewed over a 12 day period, as well as the contents of various emails </a:t>
            </a:r>
            <a:r>
              <a:rPr lang="en-US" dirty="0" smtClean="0"/>
              <a:t>Phil had </a:t>
            </a:r>
            <a:r>
              <a:rPr lang="en-US" dirty="0"/>
              <a:t>stored on the </a:t>
            </a:r>
            <a:r>
              <a:rPr lang="en-US" dirty="0" smtClean="0"/>
              <a:t>company's </a:t>
            </a:r>
            <a:r>
              <a:rPr lang="en-US" dirty="0"/>
              <a:t>computer system in a 'personal folder.'  This personal folder was not password protected.  The e-mails in question contained nude pictures and sexually offensive </a:t>
            </a:r>
            <a:r>
              <a:rPr lang="en-US" dirty="0" smtClean="0"/>
              <a:t>jokes. </a:t>
            </a:r>
          </a:p>
          <a:p>
            <a:pPr marL="0" indent="0">
              <a:buNone/>
            </a:pPr>
            <a:endParaRPr lang="en-US" dirty="0" smtClean="0"/>
          </a:p>
          <a:p>
            <a:r>
              <a:rPr lang="en-US" dirty="0" smtClean="0"/>
              <a:t>Company maintained </a:t>
            </a:r>
            <a:r>
              <a:rPr lang="en-US" dirty="0"/>
              <a:t>a policy warning employees not to use computers for personal use or sending offensive </a:t>
            </a:r>
            <a:r>
              <a:rPr lang="en-US" dirty="0" smtClean="0"/>
              <a:t>materials.</a:t>
            </a:r>
            <a:endParaRPr lang="en-US" dirty="0"/>
          </a:p>
        </p:txBody>
      </p:sp>
    </p:spTree>
    <p:extLst>
      <p:ext uri="{BB962C8B-B14F-4D97-AF65-F5344CB8AC3E}">
        <p14:creationId xmlns:p14="http://schemas.microsoft.com/office/powerpoint/2010/main" val="30431433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Invasion of Privacy</a:t>
            </a:r>
            <a:r>
              <a:rPr lang="en-US" dirty="0" smtClean="0"/>
              <a:t/>
            </a:r>
            <a:br>
              <a:rPr lang="en-US" dirty="0" smtClean="0"/>
            </a:br>
            <a:endParaRPr lang="en-US" dirty="0"/>
          </a:p>
        </p:txBody>
      </p:sp>
      <p:sp>
        <p:nvSpPr>
          <p:cNvPr id="3" name="Content Placeholder 2"/>
          <p:cNvSpPr>
            <a:spLocks noGrp="1"/>
          </p:cNvSpPr>
          <p:nvPr>
            <p:ph idx="1"/>
          </p:nvPr>
        </p:nvSpPr>
        <p:spPr/>
        <p:txBody>
          <a:bodyPr>
            <a:normAutofit lnSpcReduction="10000"/>
          </a:bodyPr>
          <a:lstStyle/>
          <a:p>
            <a:r>
              <a:rPr lang="en-US" dirty="0" smtClean="0"/>
              <a:t>Employee's </a:t>
            </a:r>
            <a:r>
              <a:rPr lang="en-US" dirty="0"/>
              <a:t>invasion of privacy </a:t>
            </a:r>
            <a:r>
              <a:rPr lang="en-US" dirty="0" smtClean="0"/>
              <a:t>claims were dismissed.</a:t>
            </a:r>
          </a:p>
          <a:p>
            <a:r>
              <a:rPr lang="en-US" dirty="0" smtClean="0"/>
              <a:t>Court </a:t>
            </a:r>
            <a:r>
              <a:rPr lang="en-US" dirty="0"/>
              <a:t>held that employee had no reasonable expectation of privacy in the materials searched because the Company had explicit policies advising its employees that Company computer equipment could be monitored for any legitimate business purpose, including ascertaining whether the Company computer had been improperly used for personal reasons or to send offensive emails, as was allegedly the case here</a:t>
            </a:r>
            <a:r>
              <a:rPr lang="en-US" dirty="0" smtClean="0"/>
              <a:t>.</a:t>
            </a:r>
          </a:p>
          <a:p>
            <a:pPr marL="0" indent="0">
              <a:buNone/>
            </a:pPr>
            <a:r>
              <a:rPr lang="en-US" i="1" dirty="0"/>
              <a:t>Thygeson v. U.S. Bancorp, et al</a:t>
            </a:r>
            <a:r>
              <a:rPr lang="en-US" dirty="0"/>
              <a:t>. (D. Or. 2004)</a:t>
            </a:r>
          </a:p>
        </p:txBody>
      </p:sp>
    </p:spTree>
    <p:extLst>
      <p:ext uri="{BB962C8B-B14F-4D97-AF65-F5344CB8AC3E}">
        <p14:creationId xmlns:p14="http://schemas.microsoft.com/office/powerpoint/2010/main" val="9718157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37046"/>
            <a:ext cx="10270273" cy="963682"/>
          </a:xfrm>
        </p:spPr>
        <p:txBody>
          <a:bodyPr/>
          <a:lstStyle/>
          <a:p>
            <a:r>
              <a:rPr lang="en-US" b="1" dirty="0" smtClean="0"/>
              <a:t>Search &amp; Seizure</a:t>
            </a:r>
            <a:endParaRPr lang="en-US" b="1" dirty="0"/>
          </a:p>
        </p:txBody>
      </p:sp>
      <p:sp>
        <p:nvSpPr>
          <p:cNvPr id="3" name="Content Placeholder 2"/>
          <p:cNvSpPr>
            <a:spLocks noGrp="1"/>
          </p:cNvSpPr>
          <p:nvPr>
            <p:ph idx="1"/>
          </p:nvPr>
        </p:nvSpPr>
        <p:spPr>
          <a:xfrm>
            <a:off x="457200" y="1200727"/>
            <a:ext cx="10270272" cy="4807539"/>
          </a:xfrm>
        </p:spPr>
        <p:txBody>
          <a:bodyPr>
            <a:normAutofit fontScale="70000" lnSpcReduction="20000"/>
          </a:bodyPr>
          <a:lstStyle/>
          <a:p>
            <a:pPr marL="342900" indent="-342900"/>
            <a:r>
              <a:rPr lang="en-US" sz="4400" dirty="0" smtClean="0"/>
              <a:t>Employees </a:t>
            </a:r>
            <a:r>
              <a:rPr lang="en-US" sz="4400" dirty="0"/>
              <a:t>may not be subject to </a:t>
            </a:r>
            <a:r>
              <a:rPr lang="en-US" sz="4400" u="sng" dirty="0"/>
              <a:t>unreasonable</a:t>
            </a:r>
            <a:r>
              <a:rPr lang="en-US" sz="4400" dirty="0"/>
              <a:t> searches and </a:t>
            </a:r>
            <a:r>
              <a:rPr lang="en-US" sz="4400" dirty="0" smtClean="0"/>
              <a:t>seizures.</a:t>
            </a:r>
            <a:endParaRPr lang="en-US" sz="4400" dirty="0"/>
          </a:p>
          <a:p>
            <a:pPr marL="342900" indent="-342900"/>
            <a:r>
              <a:rPr lang="en-US" sz="4400" dirty="0" smtClean="0"/>
              <a:t>A search for non-investigatory, work-related purposes or for the investigation of work-related misconduct is reasonable if: </a:t>
            </a:r>
          </a:p>
          <a:p>
            <a:pPr lvl="1" indent="-342900">
              <a:spcBef>
                <a:spcPts val="1200"/>
              </a:spcBef>
            </a:pPr>
            <a:r>
              <a:rPr lang="en-US" sz="3600" dirty="0" smtClean="0"/>
              <a:t>It is justified at its inception; </a:t>
            </a:r>
          </a:p>
          <a:p>
            <a:pPr lvl="1" indent="-342900">
              <a:spcBef>
                <a:spcPts val="1200"/>
              </a:spcBef>
            </a:pPr>
            <a:r>
              <a:rPr lang="en-US" sz="3600" dirty="0" smtClean="0"/>
              <a:t>The measures adopted are reasonably related to the objectives of the search, and </a:t>
            </a:r>
          </a:p>
          <a:p>
            <a:pPr lvl="1" indent="-342900">
              <a:spcBef>
                <a:spcPts val="1200"/>
              </a:spcBef>
            </a:pPr>
            <a:r>
              <a:rPr lang="en-US" sz="3600" dirty="0" smtClean="0"/>
              <a:t>The search is not excessively intrusive in light of the circumstances.</a:t>
            </a:r>
          </a:p>
          <a:p>
            <a:r>
              <a:rPr lang="en-US" sz="4400" dirty="0" smtClean="0"/>
              <a:t>Expectations of privacy may be reduced by virtue of actual office practices and procedures, or by legitimate regulation.</a:t>
            </a:r>
          </a:p>
          <a:p>
            <a:endParaRPr lang="en-US" dirty="0" smtClean="0"/>
          </a:p>
          <a:p>
            <a:endParaRPr lang="en-US" dirty="0" smtClean="0"/>
          </a:p>
          <a:p>
            <a:endParaRPr lang="en-US" dirty="0"/>
          </a:p>
        </p:txBody>
      </p:sp>
    </p:spTree>
    <p:extLst>
      <p:ext uri="{BB962C8B-B14F-4D97-AF65-F5344CB8AC3E}">
        <p14:creationId xmlns:p14="http://schemas.microsoft.com/office/powerpoint/2010/main" val="27212609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smtClean="0"/>
              <a:t>Fact Scenario</a:t>
            </a:r>
            <a:endParaRPr lang="en-US" sz="3600" b="1" dirty="0"/>
          </a:p>
        </p:txBody>
      </p:sp>
      <p:sp>
        <p:nvSpPr>
          <p:cNvPr id="3" name="Content Placeholder 2"/>
          <p:cNvSpPr>
            <a:spLocks noGrp="1"/>
          </p:cNvSpPr>
          <p:nvPr>
            <p:ph idx="1"/>
          </p:nvPr>
        </p:nvSpPr>
        <p:spPr>
          <a:xfrm>
            <a:off x="457200" y="1302327"/>
            <a:ext cx="10270272" cy="4705939"/>
          </a:xfrm>
        </p:spPr>
        <p:txBody>
          <a:bodyPr>
            <a:normAutofit fontScale="85000" lnSpcReduction="10000"/>
          </a:bodyPr>
          <a:lstStyle/>
          <a:p>
            <a:r>
              <a:rPr lang="en-US" dirty="0" smtClean="0"/>
              <a:t>Debbie, a registered </a:t>
            </a:r>
            <a:r>
              <a:rPr lang="en-US" dirty="0"/>
              <a:t>nurse, paramedic and acting president of the local union, </a:t>
            </a:r>
            <a:r>
              <a:rPr lang="en-US" dirty="0" smtClean="0"/>
              <a:t>has a Facebook account. Debbie set her Facebook page to private setting where </a:t>
            </a:r>
            <a:r>
              <a:rPr lang="en-US" dirty="0"/>
              <a:t>only those who were </a:t>
            </a:r>
            <a:r>
              <a:rPr lang="en-US" dirty="0" smtClean="0"/>
              <a:t>Debbie’s Facebook </a:t>
            </a:r>
            <a:r>
              <a:rPr lang="en-US" dirty="0"/>
              <a:t>friends were permitted to access and view postings on her Facebook “wall.” </a:t>
            </a:r>
            <a:endParaRPr lang="en-US" dirty="0" smtClean="0"/>
          </a:p>
          <a:p>
            <a:r>
              <a:rPr lang="en-US" dirty="0" smtClean="0"/>
              <a:t>Debbie did </a:t>
            </a:r>
            <a:r>
              <a:rPr lang="en-US" dirty="0"/>
              <a:t>not invite any members of </a:t>
            </a:r>
            <a:r>
              <a:rPr lang="en-US" dirty="0" smtClean="0"/>
              <a:t>management, but did invite some co-workers. </a:t>
            </a:r>
            <a:endParaRPr lang="en-US" dirty="0"/>
          </a:p>
          <a:p>
            <a:r>
              <a:rPr lang="en-US" dirty="0"/>
              <a:t>Unbeknownst to </a:t>
            </a:r>
            <a:r>
              <a:rPr lang="en-US" dirty="0" smtClean="0"/>
              <a:t>Debbie, </a:t>
            </a:r>
            <a:r>
              <a:rPr lang="en-US" dirty="0"/>
              <a:t>one of </a:t>
            </a:r>
            <a:r>
              <a:rPr lang="en-US" dirty="0" smtClean="0"/>
              <a:t>her co-worker </a:t>
            </a:r>
            <a:r>
              <a:rPr lang="en-US" dirty="0"/>
              <a:t>Facebook </a:t>
            </a:r>
            <a:r>
              <a:rPr lang="en-US" dirty="0" smtClean="0"/>
              <a:t>friends took </a:t>
            </a:r>
            <a:r>
              <a:rPr lang="en-US" dirty="0"/>
              <a:t>screenshots of her Facebook wall and gave them to a </a:t>
            </a:r>
            <a:r>
              <a:rPr lang="en-US" dirty="0" smtClean="0"/>
              <a:t>manager</a:t>
            </a:r>
            <a:r>
              <a:rPr lang="en-US" dirty="0"/>
              <a:t>. </a:t>
            </a:r>
          </a:p>
          <a:p>
            <a:r>
              <a:rPr lang="en-US" dirty="0"/>
              <a:t>One such posting was a </a:t>
            </a:r>
            <a:r>
              <a:rPr lang="en-US" dirty="0" smtClean="0"/>
              <a:t>comment Debbie made </a:t>
            </a:r>
            <a:r>
              <a:rPr lang="en-US" dirty="0"/>
              <a:t>regarding a </a:t>
            </a:r>
            <a:r>
              <a:rPr lang="en-US" dirty="0" smtClean="0"/>
              <a:t>shooting: </a:t>
            </a:r>
          </a:p>
          <a:p>
            <a:pPr lvl="1"/>
            <a:r>
              <a:rPr lang="en-US" sz="1900" dirty="0" smtClean="0"/>
              <a:t>An </a:t>
            </a:r>
            <a:r>
              <a:rPr lang="en-US" sz="1900" dirty="0"/>
              <a:t>88 </a:t>
            </a:r>
            <a:r>
              <a:rPr lang="en-US" sz="1900" dirty="0" smtClean="0"/>
              <a:t>yr </a:t>
            </a:r>
            <a:r>
              <a:rPr lang="en-US" sz="1900" dirty="0"/>
              <a:t>old sociopath white supremacist opened fire in the Wash D.C. Holocaust </a:t>
            </a:r>
            <a:r>
              <a:rPr lang="en-US" sz="1900" dirty="0" smtClean="0"/>
              <a:t>Museum this </a:t>
            </a:r>
            <a:r>
              <a:rPr lang="en-US" sz="1900" dirty="0"/>
              <a:t>morning and </a:t>
            </a:r>
            <a:r>
              <a:rPr lang="en-US" sz="1900" dirty="0" smtClean="0"/>
              <a:t>killed </a:t>
            </a:r>
            <a:r>
              <a:rPr lang="en-US" sz="1900" dirty="0"/>
              <a:t>an innocent guard (leaving children). Other </a:t>
            </a:r>
            <a:r>
              <a:rPr lang="en-US" sz="1900" dirty="0" smtClean="0"/>
              <a:t>guards opened </a:t>
            </a:r>
            <a:r>
              <a:rPr lang="en-US" sz="1900" dirty="0"/>
              <a:t>fire. The 88 y</a:t>
            </a:r>
            <a:r>
              <a:rPr lang="en-US" sz="1900" dirty="0" smtClean="0"/>
              <a:t>r </a:t>
            </a:r>
            <a:r>
              <a:rPr lang="en-US" sz="1900" dirty="0"/>
              <a:t>old was shot. He survived. I </a:t>
            </a:r>
            <a:r>
              <a:rPr lang="en-US" sz="1900" dirty="0" smtClean="0"/>
              <a:t>blame </a:t>
            </a:r>
            <a:r>
              <a:rPr lang="en-US" sz="1900" dirty="0"/>
              <a:t>the </a:t>
            </a:r>
            <a:r>
              <a:rPr lang="en-US" sz="1900" dirty="0" smtClean="0"/>
              <a:t>DC paramedics</a:t>
            </a:r>
            <a:r>
              <a:rPr lang="en-US" sz="1900" dirty="0"/>
              <a:t>. I </a:t>
            </a:r>
            <a:r>
              <a:rPr lang="en-US" sz="1900" dirty="0" smtClean="0"/>
              <a:t>want </a:t>
            </a:r>
            <a:r>
              <a:rPr lang="en-US" sz="1900" dirty="0"/>
              <a:t>to </a:t>
            </a:r>
            <a:r>
              <a:rPr lang="en-US" sz="1900" dirty="0" smtClean="0"/>
              <a:t>say </a:t>
            </a:r>
            <a:r>
              <a:rPr lang="en-US" sz="1900" dirty="0"/>
              <a:t>2 things to the DC medics. </a:t>
            </a:r>
            <a:r>
              <a:rPr lang="en-US" sz="1900" dirty="0" smtClean="0"/>
              <a:t>1</a:t>
            </a:r>
            <a:r>
              <a:rPr lang="en-US" sz="1900" dirty="0"/>
              <a:t>. WHAT WERE YOU </a:t>
            </a:r>
            <a:r>
              <a:rPr lang="en-US" sz="1900" dirty="0" smtClean="0"/>
              <a:t>THINKING</a:t>
            </a:r>
            <a:r>
              <a:rPr lang="en-US" sz="1900" dirty="0"/>
              <a:t>? and </a:t>
            </a:r>
            <a:r>
              <a:rPr lang="en-US" sz="1900" dirty="0" smtClean="0"/>
              <a:t>2</a:t>
            </a:r>
            <a:r>
              <a:rPr lang="en-US" sz="1900" dirty="0"/>
              <a:t>. This </a:t>
            </a:r>
            <a:r>
              <a:rPr lang="en-US" sz="1900" dirty="0" smtClean="0"/>
              <a:t>was your opportunity </a:t>
            </a:r>
            <a:r>
              <a:rPr lang="en-US" sz="1900" dirty="0"/>
              <a:t>to really make a </a:t>
            </a:r>
            <a:r>
              <a:rPr lang="en-US" sz="1900" dirty="0" smtClean="0"/>
              <a:t>difference</a:t>
            </a:r>
            <a:r>
              <a:rPr lang="en-US" sz="1900" dirty="0"/>
              <a:t>! </a:t>
            </a:r>
            <a:r>
              <a:rPr lang="en-US" sz="1900" dirty="0" smtClean="0"/>
              <a:t>WTF</a:t>
            </a:r>
            <a:r>
              <a:rPr lang="en-US" sz="1900" dirty="0"/>
              <a:t>!!!! And to the other guards </a:t>
            </a:r>
            <a:r>
              <a:rPr lang="en-US" sz="1900" dirty="0" smtClean="0"/>
              <a:t>....</a:t>
            </a:r>
            <a:r>
              <a:rPr lang="en-US" sz="1900" dirty="0"/>
              <a:t>go to target </a:t>
            </a:r>
            <a:r>
              <a:rPr lang="en-US" sz="1900" dirty="0" smtClean="0"/>
              <a:t>practice</a:t>
            </a:r>
            <a:r>
              <a:rPr lang="en-US" sz="1900" dirty="0"/>
              <a:t>. </a:t>
            </a:r>
            <a:endParaRPr lang="en-US" sz="1900" dirty="0" smtClean="0"/>
          </a:p>
          <a:p>
            <a:pPr algn="just"/>
            <a:r>
              <a:rPr lang="en-US" sz="2900" dirty="0" smtClean="0"/>
              <a:t>Debbie is suspended.</a:t>
            </a:r>
            <a:endParaRPr lang="en-US" sz="2900" dirty="0"/>
          </a:p>
          <a:p>
            <a:endParaRPr lang="en-US" dirty="0"/>
          </a:p>
        </p:txBody>
      </p:sp>
    </p:spTree>
    <p:extLst>
      <p:ext uri="{BB962C8B-B14F-4D97-AF65-F5344CB8AC3E}">
        <p14:creationId xmlns:p14="http://schemas.microsoft.com/office/powerpoint/2010/main" val="41899940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bwMode="auto">
          <a:xfrm>
            <a:off x="457200" y="237046"/>
            <a:ext cx="10268712" cy="751246"/>
          </a:xfrm>
          <a:noFill/>
          <a:ln>
            <a:miter lim="800000"/>
            <a:headEnd/>
            <a:tailEnd/>
          </a:ln>
        </p:spPr>
        <p:txBody>
          <a:bodyPr vert="horz" wrap="square" lIns="91440" tIns="45720" rIns="91440" bIns="45720" numCol="1" rtlCol="0" anchor="t" anchorCtr="0" compatLnSpc="1">
            <a:prstTxWarp prst="textNoShape">
              <a:avLst/>
            </a:prstTxWarp>
            <a:normAutofit/>
          </a:bodyPr>
          <a:lstStyle/>
          <a:p>
            <a:pPr algn="ctr"/>
            <a:r>
              <a:rPr lang="en-US" sz="3600" b="1" dirty="0" smtClean="0">
                <a:cs typeface="Helvetica" pitchFamily="34" charset="0"/>
              </a:rPr>
              <a:t>Stored Communications Act</a:t>
            </a:r>
          </a:p>
        </p:txBody>
      </p:sp>
      <p:sp>
        <p:nvSpPr>
          <p:cNvPr id="22531" name="Text Placeholder 2"/>
          <p:cNvSpPr>
            <a:spLocks noGrp="1"/>
          </p:cNvSpPr>
          <p:nvPr>
            <p:ph type="body" sz="half" idx="4294967295"/>
          </p:nvPr>
        </p:nvSpPr>
        <p:spPr bwMode="auto">
          <a:xfrm>
            <a:off x="258618" y="988292"/>
            <a:ext cx="6488257" cy="5052146"/>
          </a:xfrm>
          <a:ln>
            <a:miter lim="800000"/>
            <a:headEnd/>
            <a:tailEnd/>
          </a:ln>
        </p:spPr>
        <p:txBody>
          <a:bodyPr vert="horz" wrap="square" lIns="91440" tIns="45720" rIns="91440" bIns="45720" numCol="1" rtlCol="0" anchor="t" anchorCtr="0" compatLnSpc="1">
            <a:prstTxWarp prst="textNoShape">
              <a:avLst/>
            </a:prstTxWarp>
            <a:normAutofit/>
          </a:bodyPr>
          <a:lstStyle/>
          <a:p>
            <a:pPr marL="341313" indent="-341313">
              <a:buFont typeface="Arial" charset="0"/>
              <a:buChar char="•"/>
              <a:defRPr/>
            </a:pPr>
            <a:r>
              <a:rPr lang="en-US" dirty="0" smtClean="0"/>
              <a:t>Prohibits </a:t>
            </a:r>
            <a:r>
              <a:rPr lang="en-US" dirty="0"/>
              <a:t>employers (and others) </a:t>
            </a:r>
            <a:r>
              <a:rPr lang="en-US" dirty="0" smtClean="0"/>
              <a:t>from:</a:t>
            </a:r>
          </a:p>
          <a:p>
            <a:pPr marL="798513" lvl="1" indent="-341313">
              <a:buFont typeface="Arial" charset="0"/>
              <a:buChar char="•"/>
              <a:defRPr/>
            </a:pPr>
            <a:r>
              <a:rPr lang="en-US" sz="2800" dirty="0" smtClean="0"/>
              <a:t>Intentionally </a:t>
            </a:r>
            <a:r>
              <a:rPr lang="en-US" sz="2800" dirty="0"/>
              <a:t>accessing without authorization a facility through which an electronic communication service is provided; </a:t>
            </a:r>
            <a:r>
              <a:rPr lang="en-US" sz="2800" dirty="0" smtClean="0"/>
              <a:t>or</a:t>
            </a:r>
          </a:p>
          <a:p>
            <a:pPr marL="798513" lvl="1" indent="-341313">
              <a:buFont typeface="Arial" charset="0"/>
              <a:buChar char="•"/>
              <a:defRPr/>
            </a:pPr>
            <a:r>
              <a:rPr lang="en-US" sz="2800" dirty="0" smtClean="0"/>
              <a:t>Intentionally </a:t>
            </a:r>
            <a:r>
              <a:rPr lang="en-US" sz="2800" dirty="0"/>
              <a:t>exceeding an authorization to access that </a:t>
            </a:r>
            <a:r>
              <a:rPr lang="en-US" sz="2800" dirty="0" smtClean="0"/>
              <a:t>facility</a:t>
            </a:r>
            <a:r>
              <a:rPr lang="en-US" sz="2800" dirty="0"/>
              <a:t>.</a:t>
            </a:r>
            <a:endParaRPr lang="en-US" sz="2800" dirty="0" smtClean="0"/>
          </a:p>
          <a:p>
            <a:pPr marL="1255713" lvl="2" indent="-341313">
              <a:buFont typeface="Arial" charset="0"/>
              <a:buChar char="•"/>
              <a:defRPr/>
            </a:pPr>
            <a:r>
              <a:rPr lang="en-US" sz="2800" dirty="0"/>
              <a:t>T</a:t>
            </a:r>
            <a:r>
              <a:rPr lang="en-US" sz="2800" dirty="0" smtClean="0"/>
              <a:t>he electronic </a:t>
            </a:r>
            <a:r>
              <a:rPr lang="en-US" sz="2800" dirty="0"/>
              <a:t>communication </a:t>
            </a:r>
            <a:r>
              <a:rPr lang="en-US" sz="2800" dirty="0" smtClean="0"/>
              <a:t>must be private.</a:t>
            </a:r>
            <a:endParaRPr lang="en-US" sz="2800" dirty="0"/>
          </a:p>
          <a:p>
            <a:pPr marL="0" indent="0">
              <a:buNone/>
              <a:defRPr/>
            </a:pPr>
            <a:endParaRPr lang="en-US" dirty="0">
              <a:latin typeface="Arial" pitchFamily="34" charset="0"/>
              <a:cs typeface="Arial" pitchFamily="34" charset="0"/>
            </a:endParaRPr>
          </a:p>
        </p:txBody>
      </p:sp>
      <p:pic>
        <p:nvPicPr>
          <p:cNvPr id="22533" name="Picture 2"/>
          <p:cNvPicPr>
            <a:picLocks noChangeAspect="1" noChangeArrowheads="1"/>
          </p:cNvPicPr>
          <p:nvPr/>
        </p:nvPicPr>
        <p:blipFill>
          <a:blip r:embed="rId3" cstate="print"/>
          <a:srcRect/>
          <a:stretch>
            <a:fillRect/>
          </a:stretch>
        </p:blipFill>
        <p:spPr bwMode="auto">
          <a:xfrm>
            <a:off x="7211291" y="1496291"/>
            <a:ext cx="3151909" cy="3151909"/>
          </a:xfrm>
          <a:prstGeom prst="rect">
            <a:avLst/>
          </a:prstGeom>
          <a:noFill/>
          <a:ln w="9525">
            <a:noFill/>
            <a:miter lim="800000"/>
            <a:headEnd/>
            <a:tailEnd/>
          </a:ln>
        </p:spPr>
      </p:pic>
    </p:spTree>
    <p:extLst>
      <p:ext uri="{BB962C8B-B14F-4D97-AF65-F5344CB8AC3E}">
        <p14:creationId xmlns:p14="http://schemas.microsoft.com/office/powerpoint/2010/main" val="16931302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Effect transition="in" filter="wipe(down)">
                                      <p:cBhvr>
                                        <p:cTn id="7" dur="500"/>
                                        <p:tgtEl>
                                          <p:spTgt spid="225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2531">
                                            <p:txEl>
                                              <p:pRg st="1" end="1"/>
                                            </p:txEl>
                                          </p:spTgt>
                                        </p:tgtEl>
                                        <p:attrNameLst>
                                          <p:attrName>style.visibility</p:attrName>
                                        </p:attrNameLst>
                                      </p:cBhvr>
                                      <p:to>
                                        <p:strVal val="visible"/>
                                      </p:to>
                                    </p:set>
                                    <p:animEffect transition="in" filter="wipe(down)">
                                      <p:cBhvr>
                                        <p:cTn id="12" dur="500"/>
                                        <p:tgtEl>
                                          <p:spTgt spid="2253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2531">
                                            <p:txEl>
                                              <p:pRg st="2" end="2"/>
                                            </p:txEl>
                                          </p:spTgt>
                                        </p:tgtEl>
                                        <p:attrNameLst>
                                          <p:attrName>style.visibility</p:attrName>
                                        </p:attrNameLst>
                                      </p:cBhvr>
                                      <p:to>
                                        <p:strVal val="visible"/>
                                      </p:to>
                                    </p:set>
                                    <p:animEffect transition="in" filter="wipe(down)">
                                      <p:cBhvr>
                                        <p:cTn id="17" dur="500"/>
                                        <p:tgtEl>
                                          <p:spTgt spid="2253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2531">
                                            <p:txEl>
                                              <p:pRg st="3" end="3"/>
                                            </p:txEl>
                                          </p:spTgt>
                                        </p:tgtEl>
                                        <p:attrNameLst>
                                          <p:attrName>style.visibility</p:attrName>
                                        </p:attrNameLst>
                                      </p:cBhvr>
                                      <p:to>
                                        <p:strVal val="visible"/>
                                      </p:to>
                                    </p:set>
                                    <p:animEffect transition="in" filter="wipe(down)">
                                      <p:cBhvr>
                                        <p:cTn id="22" dur="500"/>
                                        <p:tgtEl>
                                          <p:spTgt spid="2253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Stored Communications Act</a:t>
            </a:r>
            <a:endParaRPr lang="en-US" sz="3600" b="1" dirty="0"/>
          </a:p>
        </p:txBody>
      </p:sp>
      <p:sp>
        <p:nvSpPr>
          <p:cNvPr id="3" name="Content Placeholder 2"/>
          <p:cNvSpPr>
            <a:spLocks noGrp="1"/>
          </p:cNvSpPr>
          <p:nvPr>
            <p:ph idx="1"/>
          </p:nvPr>
        </p:nvSpPr>
        <p:spPr/>
        <p:txBody>
          <a:bodyPr>
            <a:normAutofit lnSpcReduction="10000"/>
          </a:bodyPr>
          <a:lstStyle/>
          <a:p>
            <a:r>
              <a:rPr lang="en-US" dirty="0" smtClean="0"/>
              <a:t>Facebook posts are protected “electronic communications” under the SCA, so long as the posts are limited to friends and not on the person’s public Facebook pages.</a:t>
            </a:r>
          </a:p>
          <a:p>
            <a:r>
              <a:rPr lang="en-US" dirty="0" smtClean="0"/>
              <a:t>Even though Facebook posts are protected, an employer does not violate the SCA if the employer receives the posts from someone authorized to obtain them.</a:t>
            </a:r>
          </a:p>
          <a:p>
            <a:r>
              <a:rPr lang="en-US" dirty="0"/>
              <a:t>The authorized user exception applies where (1) access to the communication was “authorized,” (2) “by a user of that service,” (3) “with respect to a communication … intended for that user</a:t>
            </a:r>
            <a:r>
              <a:rPr lang="en-US" dirty="0" smtClean="0"/>
              <a:t>.”</a:t>
            </a:r>
            <a:endParaRPr lang="en-US" dirty="0"/>
          </a:p>
        </p:txBody>
      </p:sp>
    </p:spTree>
    <p:extLst>
      <p:ext uri="{BB962C8B-B14F-4D97-AF65-F5344CB8AC3E}">
        <p14:creationId xmlns:p14="http://schemas.microsoft.com/office/powerpoint/2010/main" val="24127034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bwMode="auto">
          <a:noFill/>
          <a:ln>
            <a:miter lim="800000"/>
            <a:headEnd/>
            <a:tailEnd/>
          </a:ln>
        </p:spPr>
        <p:txBody>
          <a:bodyPr vert="horz" wrap="square" lIns="91440" tIns="45720" rIns="91440" bIns="45720" numCol="1" rtlCol="0" anchor="t" anchorCtr="0" compatLnSpc="1">
            <a:prstTxWarp prst="textNoShape">
              <a:avLst/>
            </a:prstTxWarp>
            <a:normAutofit/>
          </a:bodyPr>
          <a:lstStyle/>
          <a:p>
            <a:pPr eaLnBrk="1" hangingPunct="1"/>
            <a:r>
              <a:rPr lang="en-US" sz="3600" b="1" dirty="0" smtClean="0">
                <a:cs typeface="Helvetica" pitchFamily="34" charset="0"/>
              </a:rPr>
              <a:t>Conflict in the Workplace</a:t>
            </a:r>
          </a:p>
        </p:txBody>
      </p:sp>
      <p:sp>
        <p:nvSpPr>
          <p:cNvPr id="22531" name="Rectangle 3"/>
          <p:cNvSpPr>
            <a:spLocks noGrp="1" noChangeArrowheads="1"/>
          </p:cNvSpPr>
          <p:nvPr>
            <p:ph type="body" sz="half" idx="4294967295"/>
          </p:nvPr>
        </p:nvSpPr>
        <p:spPr bwMode="auto">
          <a:xfrm>
            <a:off x="905702" y="1369290"/>
            <a:ext cx="5985163" cy="4641273"/>
          </a:xfrm>
          <a:noFill/>
          <a:ln>
            <a:miter lim="800000"/>
            <a:headEnd/>
            <a:tailEnd/>
          </a:ln>
        </p:spPr>
        <p:txBody>
          <a:bodyPr vert="horz" wrap="square" lIns="91440" tIns="45720" rIns="91440" bIns="45720" numCol="1" rtlCol="0" anchor="t" anchorCtr="0" compatLnSpc="1">
            <a:prstTxWarp prst="textNoShape">
              <a:avLst/>
            </a:prstTxWarp>
            <a:normAutofit/>
          </a:bodyPr>
          <a:lstStyle/>
          <a:p>
            <a:pPr marL="0" indent="0"/>
            <a:r>
              <a:rPr lang="en-US" dirty="0">
                <a:latin typeface="Arial" pitchFamily="34" charset="0"/>
                <a:cs typeface="Arial" pitchFamily="34" charset="0"/>
              </a:rPr>
              <a:t>60% of employees believe their online activities are none of their employer’s </a:t>
            </a:r>
            <a:r>
              <a:rPr lang="en-US" dirty="0" smtClean="0">
                <a:latin typeface="Arial" pitchFamily="34" charset="0"/>
                <a:cs typeface="Arial" pitchFamily="34" charset="0"/>
              </a:rPr>
              <a:t>business.</a:t>
            </a:r>
            <a:endParaRPr lang="en-US" dirty="0">
              <a:latin typeface="Arial" pitchFamily="34" charset="0"/>
              <a:cs typeface="Arial" pitchFamily="34" charset="0"/>
            </a:endParaRPr>
          </a:p>
          <a:p>
            <a:pPr marL="0" indent="0">
              <a:buNone/>
            </a:pPr>
            <a:endParaRPr lang="en-US" dirty="0">
              <a:latin typeface="Arial" pitchFamily="34" charset="0"/>
              <a:cs typeface="Arial" pitchFamily="34" charset="0"/>
            </a:endParaRPr>
          </a:p>
          <a:p>
            <a:pPr marL="0" indent="0"/>
            <a:r>
              <a:rPr lang="en-US" dirty="0">
                <a:latin typeface="Arial" pitchFamily="34" charset="0"/>
                <a:cs typeface="Arial" pitchFamily="34" charset="0"/>
              </a:rPr>
              <a:t>50% of employers believe they have a right to monitor social networking </a:t>
            </a:r>
            <a:r>
              <a:rPr lang="en-US" dirty="0" smtClean="0">
                <a:latin typeface="Arial" pitchFamily="34" charset="0"/>
                <a:cs typeface="Arial" pitchFamily="34" charset="0"/>
              </a:rPr>
              <a:t>sites.</a:t>
            </a:r>
            <a:endParaRPr lang="en-US" dirty="0">
              <a:latin typeface="Arial" pitchFamily="34" charset="0"/>
              <a:cs typeface="Arial" pitchFamily="34" charset="0"/>
            </a:endParaRPr>
          </a:p>
        </p:txBody>
      </p:sp>
      <p:pic>
        <p:nvPicPr>
          <p:cNvPr id="22532" name="Picture 4" descr="MPj04223250000[1]"/>
          <p:cNvPicPr>
            <a:picLocks noGrp="1" noChangeAspect="1" noChangeArrowheads="1"/>
          </p:cNvPicPr>
          <p:nvPr>
            <p:ph sz="half" idx="4294967295"/>
          </p:nvPr>
        </p:nvPicPr>
        <p:blipFill>
          <a:blip r:embed="rId3" cstate="print"/>
          <a:srcRect/>
          <a:stretch>
            <a:fillRect/>
          </a:stretch>
        </p:blipFill>
        <p:spPr bwMode="auto">
          <a:xfrm>
            <a:off x="7715395" y="1644559"/>
            <a:ext cx="2185987" cy="3276600"/>
          </a:xfrm>
          <a:noFill/>
          <a:ln>
            <a:miter lim="800000"/>
            <a:headEnd/>
            <a:tailEnd/>
          </a:ln>
        </p:spPr>
      </p:pic>
    </p:spTree>
    <p:extLst>
      <p:ext uri="{BB962C8B-B14F-4D97-AF65-F5344CB8AC3E}">
        <p14:creationId xmlns:p14="http://schemas.microsoft.com/office/powerpoint/2010/main" val="19623544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 calcmode="lin" valueType="num">
                                      <p:cBhvr additive="base">
                                        <p:cTn id="7" dur="500" fill="hold"/>
                                        <p:tgtEl>
                                          <p:spTgt spid="2253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253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2531">
                                            <p:txEl>
                                              <p:pRg st="2" end="2"/>
                                            </p:txEl>
                                          </p:spTgt>
                                        </p:tgtEl>
                                        <p:attrNameLst>
                                          <p:attrName>style.visibility</p:attrName>
                                        </p:attrNameLst>
                                      </p:cBhvr>
                                      <p:to>
                                        <p:strVal val="visible"/>
                                      </p:to>
                                    </p:set>
                                    <p:anim calcmode="lin" valueType="num">
                                      <p:cBhvr additive="base">
                                        <p:cTn id="13" dur="500" fill="hold"/>
                                        <p:tgtEl>
                                          <p:spTgt spid="22531">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2531">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Stored Communications Act</a:t>
            </a:r>
            <a:endParaRPr lang="en-US" sz="3600" b="1" dirty="0"/>
          </a:p>
        </p:txBody>
      </p:sp>
      <p:sp>
        <p:nvSpPr>
          <p:cNvPr id="3" name="Content Placeholder 2"/>
          <p:cNvSpPr>
            <a:spLocks noGrp="1"/>
          </p:cNvSpPr>
          <p:nvPr>
            <p:ph idx="1"/>
          </p:nvPr>
        </p:nvSpPr>
        <p:spPr/>
        <p:txBody>
          <a:bodyPr>
            <a:normAutofit/>
          </a:bodyPr>
          <a:lstStyle/>
          <a:p>
            <a:r>
              <a:rPr lang="en-US" dirty="0" smtClean="0"/>
              <a:t>Employer violates the SCA if it obtains Facebook (or other social media posts) by:</a:t>
            </a:r>
          </a:p>
          <a:p>
            <a:pPr lvl="1"/>
            <a:r>
              <a:rPr lang="en-US" dirty="0" smtClean="0"/>
              <a:t>Using a password retrieved from the hard drive of the employee’s employer-owned electronic device.</a:t>
            </a:r>
          </a:p>
          <a:p>
            <a:pPr lvl="1"/>
            <a:r>
              <a:rPr lang="en-US" dirty="0" smtClean="0"/>
              <a:t>Accessing the account by using the employee’s employer-owned device where the password populates automatically.</a:t>
            </a:r>
          </a:p>
          <a:p>
            <a:pPr lvl="1"/>
            <a:r>
              <a:rPr lang="en-US" dirty="0" smtClean="0"/>
              <a:t>Creating a fictitious person on Facebook to friend the employee.</a:t>
            </a:r>
          </a:p>
          <a:p>
            <a:pPr lvl="1"/>
            <a:r>
              <a:rPr lang="en-US" dirty="0" smtClean="0"/>
              <a:t>Pressuring co-workers into divulging the employee’s Facebook posts.</a:t>
            </a:r>
            <a:endParaRPr lang="en-US" dirty="0"/>
          </a:p>
        </p:txBody>
      </p:sp>
    </p:spTree>
    <p:extLst>
      <p:ext uri="{BB962C8B-B14F-4D97-AF65-F5344CB8AC3E}">
        <p14:creationId xmlns:p14="http://schemas.microsoft.com/office/powerpoint/2010/main" val="10926928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smtClean="0"/>
              <a:t>Fact Scenario</a:t>
            </a:r>
            <a:endParaRPr lang="en-US" sz="3600" b="1" dirty="0"/>
          </a:p>
        </p:txBody>
      </p:sp>
      <p:sp>
        <p:nvSpPr>
          <p:cNvPr id="3" name="Content Placeholder 2"/>
          <p:cNvSpPr>
            <a:spLocks noGrp="1"/>
          </p:cNvSpPr>
          <p:nvPr>
            <p:ph idx="1"/>
          </p:nvPr>
        </p:nvSpPr>
        <p:spPr/>
        <p:txBody>
          <a:bodyPr>
            <a:normAutofit/>
          </a:bodyPr>
          <a:lstStyle/>
          <a:p>
            <a:r>
              <a:rPr lang="en-US" dirty="0" smtClean="0"/>
              <a:t>Brian works at a restaurant and set up </a:t>
            </a:r>
            <a:r>
              <a:rPr lang="en-US" dirty="0"/>
              <a:t>a private group on his </a:t>
            </a:r>
            <a:r>
              <a:rPr lang="en-US" dirty="0" smtClean="0"/>
              <a:t>Facebook account for non-management employees. The group would </a:t>
            </a:r>
            <a:r>
              <a:rPr lang="en-US" dirty="0"/>
              <a:t>allow invitees to </a:t>
            </a:r>
            <a:r>
              <a:rPr lang="en-US" dirty="0" smtClean="0"/>
              <a:t>vent </a:t>
            </a:r>
            <a:r>
              <a:rPr lang="en-US" dirty="0"/>
              <a:t>about any </a:t>
            </a:r>
            <a:r>
              <a:rPr lang="en-US" dirty="0" smtClean="0"/>
              <a:t>“BS” they dealt with at work. </a:t>
            </a:r>
          </a:p>
          <a:p>
            <a:r>
              <a:rPr lang="en-US" dirty="0" smtClean="0"/>
              <a:t>The </a:t>
            </a:r>
            <a:r>
              <a:rPr lang="en-US" dirty="0"/>
              <a:t>managers of </a:t>
            </a:r>
            <a:r>
              <a:rPr lang="en-US" dirty="0" smtClean="0"/>
              <a:t>the restaurant gain </a:t>
            </a:r>
            <a:r>
              <a:rPr lang="en-US" dirty="0"/>
              <a:t>access to the page only after they </a:t>
            </a:r>
            <a:r>
              <a:rPr lang="en-US" dirty="0" smtClean="0"/>
              <a:t>strong-armed </a:t>
            </a:r>
            <a:r>
              <a:rPr lang="en-US" dirty="0"/>
              <a:t>and </a:t>
            </a:r>
            <a:r>
              <a:rPr lang="en-US" dirty="0" smtClean="0"/>
              <a:t>threaten </a:t>
            </a:r>
            <a:r>
              <a:rPr lang="en-US" dirty="0"/>
              <a:t>a member of the private group so that this member </a:t>
            </a:r>
            <a:r>
              <a:rPr lang="en-US" dirty="0" smtClean="0"/>
              <a:t>is </a:t>
            </a:r>
            <a:r>
              <a:rPr lang="en-US" dirty="0"/>
              <a:t>forced into providing them with the member's </a:t>
            </a:r>
            <a:r>
              <a:rPr lang="en-US" dirty="0" smtClean="0"/>
              <a:t>account and password.</a:t>
            </a:r>
          </a:p>
          <a:p>
            <a:r>
              <a:rPr lang="en-US" dirty="0" smtClean="0"/>
              <a:t>Brian is fired for </a:t>
            </a:r>
            <a:r>
              <a:rPr lang="en-US" dirty="0"/>
              <a:t>operating and maintaining the private group</a:t>
            </a:r>
            <a:r>
              <a:rPr lang="en-US" dirty="0" smtClean="0"/>
              <a:t>.</a:t>
            </a:r>
            <a:endParaRPr lang="en-US" dirty="0"/>
          </a:p>
        </p:txBody>
      </p:sp>
    </p:spTree>
    <p:extLst>
      <p:ext uri="{BB962C8B-B14F-4D97-AF65-F5344CB8AC3E}">
        <p14:creationId xmlns:p14="http://schemas.microsoft.com/office/powerpoint/2010/main" val="18327046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6"/>
          <p:cNvSpPr>
            <a:spLocks noGrp="1" noChangeArrowheads="1"/>
          </p:cNvSpPr>
          <p:nvPr>
            <p:ph type="title"/>
          </p:nvPr>
        </p:nvSpPr>
        <p:spPr bwMode="auto">
          <a:xfrm>
            <a:off x="785090" y="184727"/>
            <a:ext cx="9940821" cy="1094510"/>
          </a:xfrm>
          <a:noFill/>
          <a:ln>
            <a:miter lim="800000"/>
            <a:headEnd/>
            <a:tailEnd/>
          </a:ln>
        </p:spPr>
        <p:txBody>
          <a:bodyPr vert="horz" wrap="square" lIns="91440" tIns="45720" rIns="91440" bIns="45720" numCol="1" rtlCol="0" anchor="t" anchorCtr="0" compatLnSpc="1">
            <a:prstTxWarp prst="textNoShape">
              <a:avLst/>
            </a:prstTxWarp>
            <a:normAutofit/>
          </a:bodyPr>
          <a:lstStyle/>
          <a:p>
            <a:pPr eaLnBrk="1" hangingPunct="1"/>
            <a:r>
              <a:rPr lang="en-US" sz="3600" b="1" dirty="0" smtClean="0">
                <a:cs typeface="Helvetica" pitchFamily="34" charset="0"/>
              </a:rPr>
              <a:t>Unauthorized Use Of A Password</a:t>
            </a:r>
          </a:p>
        </p:txBody>
      </p:sp>
      <p:sp>
        <p:nvSpPr>
          <p:cNvPr id="33795" name="Rectangle 3"/>
          <p:cNvSpPr>
            <a:spLocks noGrp="1" noChangeArrowheads="1"/>
          </p:cNvSpPr>
          <p:nvPr>
            <p:ph type="body" sz="half" idx="4294967295"/>
          </p:nvPr>
        </p:nvSpPr>
        <p:spPr bwMode="auto">
          <a:xfrm>
            <a:off x="914400" y="1279236"/>
            <a:ext cx="5791200" cy="4572000"/>
          </a:xfrm>
          <a:noFill/>
          <a:ln>
            <a:miter lim="800000"/>
            <a:headEnd/>
            <a:tailEnd/>
          </a:ln>
        </p:spPr>
        <p:txBody>
          <a:bodyPr vert="horz" wrap="square" lIns="91440" tIns="45720" rIns="91440" bIns="45720" numCol="1" rtlCol="0" anchor="t" anchorCtr="0" compatLnSpc="1">
            <a:prstTxWarp prst="textNoShape">
              <a:avLst/>
            </a:prstTxWarp>
            <a:normAutofit/>
          </a:bodyPr>
          <a:lstStyle/>
          <a:p>
            <a:pPr marL="0" indent="0">
              <a:spcBef>
                <a:spcPct val="50000"/>
              </a:spcBef>
            </a:pPr>
            <a:r>
              <a:rPr lang="en-US" sz="2400" dirty="0" smtClean="0">
                <a:latin typeface="Arial" pitchFamily="34" charset="0"/>
                <a:cs typeface="Arial" pitchFamily="34" charset="0"/>
              </a:rPr>
              <a:t>Plaintiff alleges employer violated </a:t>
            </a:r>
            <a:r>
              <a:rPr lang="en-US" sz="2400" dirty="0">
                <a:latin typeface="Arial" pitchFamily="34" charset="0"/>
                <a:cs typeface="Arial" pitchFamily="34" charset="0"/>
              </a:rPr>
              <a:t>the federal Stored Communications Act and Wire Tap </a:t>
            </a:r>
            <a:r>
              <a:rPr lang="en-US" sz="2400" dirty="0" smtClean="0">
                <a:latin typeface="Arial" pitchFamily="34" charset="0"/>
                <a:cs typeface="Arial" pitchFamily="34" charset="0"/>
              </a:rPr>
              <a:t>Act, and constitute an </a:t>
            </a:r>
            <a:r>
              <a:rPr lang="en-US" sz="2400" dirty="0">
                <a:latin typeface="Arial" pitchFamily="34" charset="0"/>
                <a:cs typeface="Arial" pitchFamily="34" charset="0"/>
              </a:rPr>
              <a:t>invasion of privacy and a violation of freedom of speech. </a:t>
            </a:r>
            <a:endParaRPr lang="en-US" sz="2400" dirty="0" smtClean="0">
              <a:latin typeface="Arial" pitchFamily="34" charset="0"/>
              <a:cs typeface="Arial" pitchFamily="34" charset="0"/>
            </a:endParaRPr>
          </a:p>
          <a:p>
            <a:pPr marL="0" indent="0">
              <a:spcBef>
                <a:spcPct val="50000"/>
              </a:spcBef>
            </a:pPr>
            <a:r>
              <a:rPr lang="en-US" sz="2400" dirty="0" smtClean="0">
                <a:latin typeface="Arial" pitchFamily="34" charset="0"/>
                <a:cs typeface="Arial" pitchFamily="34" charset="0"/>
              </a:rPr>
              <a:t>Jury </a:t>
            </a:r>
            <a:r>
              <a:rPr lang="en-US" sz="2400" dirty="0">
                <a:latin typeface="Arial" pitchFamily="34" charset="0"/>
                <a:cs typeface="Arial" pitchFamily="34" charset="0"/>
              </a:rPr>
              <a:t>found for </a:t>
            </a:r>
            <a:r>
              <a:rPr lang="en-US" sz="2400" dirty="0" smtClean="0">
                <a:latin typeface="Arial" pitchFamily="34" charset="0"/>
                <a:cs typeface="Arial" pitchFamily="34" charset="0"/>
              </a:rPr>
              <a:t>employee.</a:t>
            </a:r>
            <a:endParaRPr lang="en-US" sz="2400" i="1" dirty="0" smtClean="0">
              <a:cs typeface="Helvetica" pitchFamily="34" charset="0"/>
            </a:endParaRPr>
          </a:p>
          <a:p>
            <a:r>
              <a:rPr lang="en-US" sz="2400" dirty="0" smtClean="0">
                <a:cs typeface="Helvetica" pitchFamily="34" charset="0"/>
              </a:rPr>
              <a:t>23 states have legislation about passwords.</a:t>
            </a:r>
          </a:p>
          <a:p>
            <a:pPr lvl="1"/>
            <a:r>
              <a:rPr lang="en-US" sz="2000" dirty="0" smtClean="0">
                <a:cs typeface="Helvetica" pitchFamily="34" charset="0"/>
              </a:rPr>
              <a:t>Florida does not.</a:t>
            </a:r>
            <a:endParaRPr lang="en-US" sz="2000" dirty="0"/>
          </a:p>
          <a:p>
            <a:pPr marL="0" indent="0" algn="ctr"/>
            <a:endParaRPr lang="en-US" sz="1600" dirty="0"/>
          </a:p>
        </p:txBody>
      </p:sp>
      <p:pic>
        <p:nvPicPr>
          <p:cNvPr id="33796" name="Picture 4" descr="MPj03905500000[1]"/>
          <p:cNvPicPr>
            <a:picLocks noGrp="1" noChangeAspect="1" noChangeArrowheads="1"/>
          </p:cNvPicPr>
          <p:nvPr>
            <p:ph sz="half" idx="4294967295"/>
          </p:nvPr>
        </p:nvPicPr>
        <p:blipFill>
          <a:blip r:embed="rId3" cstate="print"/>
          <a:srcRect/>
          <a:stretch>
            <a:fillRect/>
          </a:stretch>
        </p:blipFill>
        <p:spPr bwMode="auto">
          <a:xfrm>
            <a:off x="7276812" y="1279236"/>
            <a:ext cx="2587625" cy="1847850"/>
          </a:xfrm>
          <a:noFill/>
          <a:ln>
            <a:miter lim="800000"/>
            <a:headEnd/>
            <a:tailEnd/>
          </a:ln>
        </p:spPr>
      </p:pic>
    </p:spTree>
    <p:extLst>
      <p:ext uri="{BB962C8B-B14F-4D97-AF65-F5344CB8AC3E}">
        <p14:creationId xmlns:p14="http://schemas.microsoft.com/office/powerpoint/2010/main" val="42001676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Free Speech</a:t>
            </a:r>
            <a:endParaRPr lang="en-US" b="1" dirty="0"/>
          </a:p>
        </p:txBody>
      </p:sp>
      <p:sp>
        <p:nvSpPr>
          <p:cNvPr id="3" name="Content Placeholder 2"/>
          <p:cNvSpPr>
            <a:spLocks noGrp="1"/>
          </p:cNvSpPr>
          <p:nvPr>
            <p:ph idx="1"/>
          </p:nvPr>
        </p:nvSpPr>
        <p:spPr/>
        <p:txBody>
          <a:bodyPr/>
          <a:lstStyle/>
          <a:p>
            <a:r>
              <a:rPr lang="en-US" dirty="0" smtClean="0"/>
              <a:t>Teacher disciplined for calling students “orangutan” in Facebook post.</a:t>
            </a:r>
          </a:p>
          <a:p>
            <a:pPr marL="0" indent="0">
              <a:buNone/>
            </a:pPr>
            <a:endParaRPr lang="en-US" dirty="0" smtClean="0"/>
          </a:p>
          <a:p>
            <a:r>
              <a:rPr lang="en-US" dirty="0" smtClean="0"/>
              <a:t>Teacher fired for post describing students as “future criminals.”</a:t>
            </a:r>
          </a:p>
          <a:p>
            <a:pPr marL="0" indent="0">
              <a:buNone/>
            </a:pPr>
            <a:endParaRPr lang="en-US" dirty="0" smtClean="0"/>
          </a:p>
          <a:p>
            <a:r>
              <a:rPr lang="en-US" dirty="0" smtClean="0"/>
              <a:t>Teacher fired for posting picture of herself holding a cup with caption “drunken pirate.”</a:t>
            </a:r>
            <a:endParaRPr lang="en-US" dirty="0"/>
          </a:p>
        </p:txBody>
      </p:sp>
    </p:spTree>
    <p:extLst>
      <p:ext uri="{BB962C8B-B14F-4D97-AF65-F5344CB8AC3E}">
        <p14:creationId xmlns:p14="http://schemas.microsoft.com/office/powerpoint/2010/main" val="3467166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Free Speech-what is protected?</a:t>
            </a:r>
            <a:endParaRPr lang="en-US" b="1" dirty="0"/>
          </a:p>
        </p:txBody>
      </p:sp>
      <p:sp>
        <p:nvSpPr>
          <p:cNvPr id="3" name="Content Placeholder 2"/>
          <p:cNvSpPr>
            <a:spLocks noGrp="1"/>
          </p:cNvSpPr>
          <p:nvPr>
            <p:ph idx="1"/>
          </p:nvPr>
        </p:nvSpPr>
        <p:spPr>
          <a:xfrm>
            <a:off x="457200" y="1283855"/>
            <a:ext cx="10270272" cy="5126181"/>
          </a:xfrm>
        </p:spPr>
        <p:txBody>
          <a:bodyPr>
            <a:noAutofit/>
          </a:bodyPr>
          <a:lstStyle/>
          <a:p>
            <a:r>
              <a:rPr lang="en-US" sz="2600" dirty="0"/>
              <a:t>S</a:t>
            </a:r>
            <a:r>
              <a:rPr lang="en-US" sz="2600" dirty="0" smtClean="0"/>
              <a:t>tatements </a:t>
            </a:r>
            <a:r>
              <a:rPr lang="en-US" sz="2600" dirty="0"/>
              <a:t>that are related to the work that a government employee performs in the scope of his or her employment are rendered unprotected by the First Amendment. </a:t>
            </a:r>
          </a:p>
          <a:p>
            <a:pPr marL="0" indent="0">
              <a:buNone/>
            </a:pPr>
            <a:endParaRPr lang="en-US" sz="2600" dirty="0" smtClean="0"/>
          </a:p>
          <a:p>
            <a:r>
              <a:rPr lang="en-US" sz="2600" dirty="0" smtClean="0"/>
              <a:t>Greatest protection when statements are off-duty, related to social and political issues (public concern), and not directly related to the workplace.</a:t>
            </a:r>
          </a:p>
          <a:p>
            <a:pPr marL="0" indent="0">
              <a:buNone/>
            </a:pPr>
            <a:endParaRPr lang="en-US" sz="2600" dirty="0" smtClean="0"/>
          </a:p>
          <a:p>
            <a:r>
              <a:rPr lang="en-US" sz="2600" dirty="0" smtClean="0"/>
              <a:t>Least protection when statements are personal complaints about work or mere narcissistic announcements.</a:t>
            </a:r>
          </a:p>
          <a:p>
            <a:pPr marL="0" indent="0">
              <a:buNone/>
            </a:pPr>
            <a:endParaRPr lang="en-US" sz="2600" dirty="0" smtClean="0"/>
          </a:p>
          <a:p>
            <a:r>
              <a:rPr lang="en-US" sz="2600" dirty="0" smtClean="0"/>
              <a:t>If protected, balancing test applied.</a:t>
            </a:r>
            <a:endParaRPr lang="en-US" sz="2600" dirty="0"/>
          </a:p>
        </p:txBody>
      </p:sp>
    </p:spTree>
    <p:extLst>
      <p:ext uri="{BB962C8B-B14F-4D97-AF65-F5344CB8AC3E}">
        <p14:creationId xmlns:p14="http://schemas.microsoft.com/office/powerpoint/2010/main" val="26474815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algn="ctr"/>
            <a:r>
              <a:rPr lang="en-US" sz="4000" b="1" dirty="0" smtClean="0"/>
              <a:t>Fact Scenario</a:t>
            </a:r>
            <a:endParaRPr lang="en-US" sz="4000" b="1" dirty="0"/>
          </a:p>
        </p:txBody>
      </p:sp>
      <p:sp>
        <p:nvSpPr>
          <p:cNvPr id="24579" name="Content Placeholder 2"/>
          <p:cNvSpPr>
            <a:spLocks noGrp="1"/>
          </p:cNvSpPr>
          <p:nvPr>
            <p:ph idx="1"/>
          </p:nvPr>
        </p:nvSpPr>
        <p:spPr>
          <a:xfrm>
            <a:off x="914400" y="1219200"/>
            <a:ext cx="9601200" cy="5181600"/>
          </a:xfrm>
        </p:spPr>
        <p:txBody>
          <a:bodyPr>
            <a:noAutofit/>
          </a:bodyPr>
          <a:lstStyle/>
          <a:p>
            <a:r>
              <a:rPr lang="en-US" sz="2600" dirty="0"/>
              <a:t>Dawn is an EMT.  Her supervisor receives a patient complaint and tries to question Dawn about it.  </a:t>
            </a:r>
          </a:p>
          <a:p>
            <a:pPr>
              <a:spcAft>
                <a:spcPts val="600"/>
              </a:spcAft>
            </a:pPr>
            <a:r>
              <a:rPr lang="en-US" sz="2600" dirty="0"/>
              <a:t>Dawn asks to have a union representative present at the questioning.  Her supervisor refuses the request. </a:t>
            </a:r>
          </a:p>
          <a:p>
            <a:pPr>
              <a:spcAft>
                <a:spcPts val="600"/>
              </a:spcAft>
            </a:pPr>
            <a:r>
              <a:rPr lang="en-US" sz="2600" dirty="0"/>
              <a:t>In response, when Dawn gets home that night, she posts on her Facebook page that her supervisor is a “dick” and a “scumbag” for not allowing her to have a union representative at the questioning.</a:t>
            </a:r>
          </a:p>
          <a:p>
            <a:pPr>
              <a:spcBef>
                <a:spcPct val="0"/>
              </a:spcBef>
              <a:spcAft>
                <a:spcPts val="600"/>
              </a:spcAft>
            </a:pPr>
            <a:r>
              <a:rPr lang="en-US" sz="2600" dirty="0"/>
              <a:t>Dawn’s post spurred supportive Facebook comments from her co-workers.</a:t>
            </a:r>
          </a:p>
          <a:p>
            <a:pPr>
              <a:spcBef>
                <a:spcPct val="0"/>
              </a:spcBef>
              <a:spcAft>
                <a:spcPts val="600"/>
              </a:spcAft>
            </a:pPr>
            <a:r>
              <a:rPr lang="en-US" sz="2600" dirty="0"/>
              <a:t>Dawn is fired for violation of the employer’s anti-harassment policy.</a:t>
            </a:r>
          </a:p>
          <a:p>
            <a:pPr>
              <a:spcAft>
                <a:spcPts val="600"/>
              </a:spcAft>
              <a:buNone/>
            </a:pPr>
            <a:endParaRPr lang="en-US" dirty="0" smtClean="0"/>
          </a:p>
        </p:txBody>
      </p:sp>
    </p:spTree>
    <p:extLst>
      <p:ext uri="{BB962C8B-B14F-4D97-AF65-F5344CB8AC3E}">
        <p14:creationId xmlns:p14="http://schemas.microsoft.com/office/powerpoint/2010/main" val="7147674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Protected Activity</a:t>
            </a:r>
            <a:endParaRPr lang="en-US" sz="3600" b="1" dirty="0"/>
          </a:p>
        </p:txBody>
      </p:sp>
      <p:sp>
        <p:nvSpPr>
          <p:cNvPr id="3" name="Content Placeholder 2"/>
          <p:cNvSpPr>
            <a:spLocks noGrp="1"/>
          </p:cNvSpPr>
          <p:nvPr>
            <p:ph idx="1"/>
          </p:nvPr>
        </p:nvSpPr>
        <p:spPr/>
        <p:txBody>
          <a:bodyPr/>
          <a:lstStyle/>
          <a:p>
            <a:r>
              <a:rPr lang="en-US" dirty="0" smtClean="0"/>
              <a:t>NLRA, Section 7: “Employees </a:t>
            </a:r>
            <a:r>
              <a:rPr lang="en-US" dirty="0"/>
              <a:t>shall have the right to self-organization, to form, join, or assist labor organizations, to bargain collectively through representatives of their own choosing, and to engage in </a:t>
            </a:r>
            <a:r>
              <a:rPr lang="en-US" b="1" u="sng" dirty="0"/>
              <a:t>other concerted activities </a:t>
            </a:r>
            <a:r>
              <a:rPr lang="en-US" dirty="0"/>
              <a:t>for the purpose of collective bargaining or other mutual aid or protection, and shall also have the right to refrain from any or all of such activities except to the extent that such right may be affected by an agreement requiring membership in a labor organization as a condition of employment as authorized in section 8(a)(3</a:t>
            </a:r>
            <a:r>
              <a:rPr lang="en-US" dirty="0" smtClean="0"/>
              <a:t>).”</a:t>
            </a:r>
            <a:endParaRPr lang="en-US" dirty="0"/>
          </a:p>
        </p:txBody>
      </p:sp>
    </p:spTree>
    <p:extLst>
      <p:ext uri="{BB962C8B-B14F-4D97-AF65-F5344CB8AC3E}">
        <p14:creationId xmlns:p14="http://schemas.microsoft.com/office/powerpoint/2010/main" val="36179352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199" y="237046"/>
            <a:ext cx="10270273" cy="1268482"/>
          </a:xfrm>
        </p:spPr>
        <p:txBody>
          <a:bodyPr>
            <a:noAutofit/>
          </a:bodyPr>
          <a:lstStyle/>
          <a:p>
            <a:r>
              <a:rPr lang="en-US" sz="3600" b="1" dirty="0" smtClean="0"/>
              <a:t>Fla. Stat. § 447.301(3</a:t>
            </a:r>
            <a:r>
              <a:rPr lang="en-US" sz="3600" b="1" dirty="0"/>
              <a:t>):</a:t>
            </a:r>
            <a:r>
              <a:rPr lang="en-US" sz="3600" dirty="0"/>
              <a:t/>
            </a:r>
            <a:br>
              <a:rPr lang="en-US" sz="3600" dirty="0"/>
            </a:br>
            <a:r>
              <a:rPr lang="en-US" sz="3600" b="1" dirty="0" smtClean="0">
                <a:solidFill>
                  <a:schemeClr val="bg1"/>
                </a:solidFill>
              </a:rPr>
              <a:t>S </a:t>
            </a:r>
            <a:r>
              <a:rPr lang="en-US" sz="3600" b="1" dirty="0">
                <a:solidFill>
                  <a:schemeClr val="bg1"/>
                </a:solidFill>
              </a:rPr>
              <a:t>ACT</a:t>
            </a:r>
          </a:p>
        </p:txBody>
      </p:sp>
      <p:sp>
        <p:nvSpPr>
          <p:cNvPr id="17411" name="Content Placeholder 2"/>
          <p:cNvSpPr>
            <a:spLocks noGrp="1"/>
          </p:cNvSpPr>
          <p:nvPr>
            <p:ph idx="1"/>
          </p:nvPr>
        </p:nvSpPr>
        <p:spPr>
          <a:xfrm>
            <a:off x="682388" y="1505528"/>
            <a:ext cx="9757012" cy="4971472"/>
          </a:xfrm>
        </p:spPr>
        <p:txBody>
          <a:bodyPr>
            <a:noAutofit/>
          </a:bodyPr>
          <a:lstStyle/>
          <a:p>
            <a:pPr marL="0" indent="0">
              <a:buNone/>
            </a:pPr>
            <a:r>
              <a:rPr lang="en-US" sz="3000" dirty="0" smtClean="0"/>
              <a:t>“</a:t>
            </a:r>
            <a:r>
              <a:rPr lang="en-US" sz="3000" dirty="0"/>
              <a:t>Public employees shall have the right to engage in concerted activities not prohibited by law, for the purpose of collective bargaining or other mutual aid or protection.” </a:t>
            </a:r>
          </a:p>
          <a:p>
            <a:pPr lvl="2">
              <a:spcBef>
                <a:spcPts val="1200"/>
              </a:spcBef>
            </a:pPr>
            <a:r>
              <a:rPr lang="en-US" sz="2800" dirty="0"/>
              <a:t>Nearly identical to </a:t>
            </a:r>
            <a:r>
              <a:rPr lang="en-US" sz="2800" dirty="0" smtClean="0"/>
              <a:t>NLRA Section </a:t>
            </a:r>
            <a:r>
              <a:rPr lang="en-US" sz="2800" dirty="0"/>
              <a:t>7.</a:t>
            </a:r>
          </a:p>
          <a:p>
            <a:pPr lvl="2">
              <a:spcBef>
                <a:spcPts val="1200"/>
              </a:spcBef>
            </a:pPr>
            <a:r>
              <a:rPr lang="en-US" sz="2800" dirty="0"/>
              <a:t>Protects employees in both unionized </a:t>
            </a:r>
            <a:r>
              <a:rPr lang="en-US" sz="2800" u="sng" dirty="0"/>
              <a:t>and</a:t>
            </a:r>
            <a:r>
              <a:rPr lang="en-US" sz="2800" dirty="0"/>
              <a:t> non-union workplaces.</a:t>
            </a:r>
          </a:p>
          <a:p>
            <a:pPr lvl="2">
              <a:spcBef>
                <a:spcPts val="1200"/>
              </a:spcBef>
            </a:pPr>
            <a:r>
              <a:rPr lang="en-US" sz="2800" dirty="0"/>
              <a:t>Protects non-union employees of unionized employers.</a:t>
            </a:r>
          </a:p>
        </p:txBody>
      </p:sp>
    </p:spTree>
    <p:extLst>
      <p:ext uri="{BB962C8B-B14F-4D97-AF65-F5344CB8AC3E}">
        <p14:creationId xmlns:p14="http://schemas.microsoft.com/office/powerpoint/2010/main" val="6166548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199" y="237045"/>
            <a:ext cx="10270273" cy="982155"/>
          </a:xfrm>
        </p:spPr>
        <p:txBody>
          <a:bodyPr>
            <a:noAutofit/>
          </a:bodyPr>
          <a:lstStyle/>
          <a:p>
            <a:r>
              <a:rPr lang="en-US" sz="3600" dirty="0"/>
              <a:t/>
            </a:r>
            <a:br>
              <a:rPr lang="en-US" sz="3600" dirty="0"/>
            </a:br>
            <a:r>
              <a:rPr lang="en-US" sz="3600" b="1" dirty="0" smtClean="0"/>
              <a:t>Fla. Stat. §447.501(1</a:t>
            </a:r>
            <a:r>
              <a:rPr lang="en-US" sz="3600" b="1" dirty="0"/>
              <a:t>)(a):</a:t>
            </a:r>
            <a:r>
              <a:rPr lang="en-US" sz="4800" dirty="0"/>
              <a:t/>
            </a:r>
            <a:br>
              <a:rPr lang="en-US" sz="4800" dirty="0"/>
            </a:br>
            <a:r>
              <a:rPr lang="en-US" sz="4000" b="1" dirty="0" smtClean="0">
                <a:solidFill>
                  <a:schemeClr val="bg1"/>
                </a:solidFill>
              </a:rPr>
              <a:t>N </a:t>
            </a:r>
            <a:r>
              <a:rPr lang="en-US" sz="4000" b="1" dirty="0">
                <a:solidFill>
                  <a:schemeClr val="bg1"/>
                </a:solidFill>
              </a:rPr>
              <a:t>AFFORDED</a:t>
            </a:r>
          </a:p>
        </p:txBody>
      </p:sp>
      <p:sp>
        <p:nvSpPr>
          <p:cNvPr id="17411" name="Content Placeholder 2"/>
          <p:cNvSpPr>
            <a:spLocks noGrp="1"/>
          </p:cNvSpPr>
          <p:nvPr>
            <p:ph idx="1"/>
          </p:nvPr>
        </p:nvSpPr>
        <p:spPr>
          <a:xfrm>
            <a:off x="701964" y="1219200"/>
            <a:ext cx="9585036" cy="4969164"/>
          </a:xfrm>
        </p:spPr>
        <p:txBody>
          <a:bodyPr>
            <a:normAutofit/>
          </a:bodyPr>
          <a:lstStyle/>
          <a:p>
            <a:r>
              <a:rPr lang="en-US" sz="3000" dirty="0" smtClean="0"/>
              <a:t>“</a:t>
            </a:r>
            <a:r>
              <a:rPr lang="en-US" sz="3000" dirty="0"/>
              <a:t>Public employers or their agents or representatives are prohibited from: </a:t>
            </a:r>
            <a:r>
              <a:rPr lang="en-US" sz="3000" dirty="0" smtClean="0"/>
              <a:t>(a) Interfering </a:t>
            </a:r>
            <a:r>
              <a:rPr lang="en-US" sz="3000" dirty="0"/>
              <a:t>with, restraining, or coercing public employees in the exercise of any rights guaranteed them under this part</a:t>
            </a:r>
            <a:r>
              <a:rPr lang="en-US" sz="3000" dirty="0" smtClean="0"/>
              <a:t>.”</a:t>
            </a:r>
          </a:p>
          <a:p>
            <a:pPr>
              <a:buSzPct val="100000"/>
            </a:pPr>
            <a:r>
              <a:rPr lang="en-US" dirty="0"/>
              <a:t>Broadly applied where an employee seeks to:</a:t>
            </a:r>
          </a:p>
          <a:p>
            <a:pPr lvl="1"/>
            <a:r>
              <a:rPr lang="en-US" sz="3000" dirty="0"/>
              <a:t>Initiate a complaint or call to action on behalf of more than him or herself regarding wages, hours, or terms and </a:t>
            </a:r>
            <a:r>
              <a:rPr lang="en-US" sz="3000" dirty="0" smtClean="0"/>
              <a:t>conditions.</a:t>
            </a:r>
            <a:endParaRPr lang="en-US" sz="3000" dirty="0"/>
          </a:p>
          <a:p>
            <a:pPr lvl="1"/>
            <a:r>
              <a:rPr lang="en-US" sz="2800" dirty="0" smtClean="0"/>
              <a:t>Well-being </a:t>
            </a:r>
            <a:r>
              <a:rPr lang="en-US" sz="2800" dirty="0"/>
              <a:t>of fellow </a:t>
            </a:r>
            <a:r>
              <a:rPr lang="en-US" sz="2800" dirty="0" smtClean="0"/>
              <a:t>employees.</a:t>
            </a:r>
            <a:endParaRPr lang="en-US" sz="2800" dirty="0"/>
          </a:p>
          <a:p>
            <a:pPr lvl="1"/>
            <a:r>
              <a:rPr lang="en-US" sz="2800" dirty="0" smtClean="0"/>
              <a:t>Individual griping.</a:t>
            </a:r>
            <a:endParaRPr lang="en-US" sz="2800" dirty="0"/>
          </a:p>
          <a:p>
            <a:pPr marL="0" indent="0"/>
            <a:endParaRPr lang="en-US" sz="3000" dirty="0"/>
          </a:p>
        </p:txBody>
      </p:sp>
    </p:spTree>
    <p:extLst>
      <p:ext uri="{BB962C8B-B14F-4D97-AF65-F5344CB8AC3E}">
        <p14:creationId xmlns:p14="http://schemas.microsoft.com/office/powerpoint/2010/main" val="15957010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body" sz="half" idx="4294967295"/>
          </p:nvPr>
        </p:nvSpPr>
        <p:spPr bwMode="auto">
          <a:xfrm>
            <a:off x="0" y="1143000"/>
            <a:ext cx="4572000" cy="4525963"/>
          </a:xfrm>
          <a:noFill/>
          <a:ln>
            <a:miter lim="800000"/>
            <a:headEnd/>
            <a:tailEnd/>
          </a:ln>
        </p:spPr>
        <p:txBody>
          <a:bodyPr vert="horz" wrap="square" lIns="91440" tIns="45720" rIns="91440" bIns="45720" numCol="1" rtlCol="0" anchor="t" anchorCtr="0" compatLnSpc="1">
            <a:prstTxWarp prst="textNoShape">
              <a:avLst/>
            </a:prstTxWarp>
            <a:normAutofit/>
          </a:bodyPr>
          <a:lstStyle/>
          <a:p>
            <a:pPr lvl="1">
              <a:spcAft>
                <a:spcPct val="40000"/>
              </a:spcAft>
              <a:buClr>
                <a:schemeClr val="tx1"/>
              </a:buClr>
              <a:buFont typeface="Arial" charset="0"/>
              <a:buChar char="•"/>
            </a:pPr>
            <a:endParaRPr lang="en-US" sz="2200" dirty="0"/>
          </a:p>
          <a:p>
            <a:pPr lvl="1">
              <a:spcAft>
                <a:spcPct val="40000"/>
              </a:spcAft>
              <a:buClr>
                <a:schemeClr val="tx1"/>
              </a:buClr>
              <a:buFont typeface="Arial" charset="0"/>
              <a:buChar char="•"/>
            </a:pPr>
            <a:endParaRPr lang="en-US" sz="2200" dirty="0"/>
          </a:p>
          <a:p>
            <a:pPr lvl="1">
              <a:spcAft>
                <a:spcPct val="40000"/>
              </a:spcAft>
              <a:buClr>
                <a:schemeClr val="tx1"/>
              </a:buClr>
              <a:buFont typeface="Arial" charset="0"/>
              <a:buChar char="•"/>
            </a:pPr>
            <a:endParaRPr lang="en-US" sz="2200" dirty="0"/>
          </a:p>
          <a:p>
            <a:pPr lvl="1">
              <a:spcAft>
                <a:spcPct val="40000"/>
              </a:spcAft>
              <a:buClr>
                <a:schemeClr val="tx1"/>
              </a:buClr>
              <a:buFont typeface="Arial" charset="0"/>
              <a:buChar char="•"/>
            </a:pPr>
            <a:endParaRPr lang="en-US" sz="2200" dirty="0"/>
          </a:p>
        </p:txBody>
      </p:sp>
      <p:pic>
        <p:nvPicPr>
          <p:cNvPr id="6" name="Content Placeholder 5" descr="MK-Social Media Project.jpg"/>
          <p:cNvPicPr>
            <a:picLocks noGrp="1" noChangeAspect="1"/>
          </p:cNvPicPr>
          <p:nvPr>
            <p:ph sz="half" idx="4294967295"/>
          </p:nvPr>
        </p:nvPicPr>
        <p:blipFill>
          <a:blip r:embed="rId3" cstate="print"/>
          <a:stretch>
            <a:fillRect/>
          </a:stretch>
        </p:blipFill>
        <p:spPr bwMode="auto">
          <a:xfrm>
            <a:off x="2341418" y="203103"/>
            <a:ext cx="7028873" cy="6086859"/>
          </a:xfrm>
          <a:ln>
            <a:miter lim="800000"/>
            <a:headEnd/>
            <a:tailEnd/>
          </a:ln>
        </p:spPr>
      </p:pic>
    </p:spTree>
    <p:extLst>
      <p:ext uri="{BB962C8B-B14F-4D97-AF65-F5344CB8AC3E}">
        <p14:creationId xmlns:p14="http://schemas.microsoft.com/office/powerpoint/2010/main" val="19873839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bwMode="auto">
          <a:noFill/>
          <a:ln>
            <a:miter lim="800000"/>
            <a:headEnd/>
            <a:tailEnd/>
          </a:ln>
        </p:spPr>
        <p:txBody>
          <a:bodyPr vert="horz" wrap="square" lIns="91440" tIns="45720" rIns="91440" bIns="45720" numCol="1" rtlCol="0" anchor="t" anchorCtr="0" compatLnSpc="1">
            <a:prstTxWarp prst="textNoShape">
              <a:avLst/>
            </a:prstTxWarp>
            <a:normAutofit/>
          </a:bodyPr>
          <a:lstStyle/>
          <a:p>
            <a:pPr eaLnBrk="1" hangingPunct="1"/>
            <a:r>
              <a:rPr lang="en-US" sz="3600" b="1" dirty="0" smtClean="0">
                <a:cs typeface="Helvetica" pitchFamily="34" charset="0"/>
              </a:rPr>
              <a:t>Social Media Is Beneficial For </a:t>
            </a:r>
            <a:r>
              <a:rPr lang="en-US" sz="3600" b="1" u="sng" dirty="0" smtClean="0">
                <a:cs typeface="Helvetica" pitchFamily="34" charset="0"/>
              </a:rPr>
              <a:t>Public Sector</a:t>
            </a:r>
            <a:endParaRPr lang="en-US" sz="3600" b="1" dirty="0" smtClean="0">
              <a:cs typeface="Helvetica" pitchFamily="34" charset="0"/>
            </a:endParaRPr>
          </a:p>
        </p:txBody>
      </p:sp>
      <p:sp>
        <p:nvSpPr>
          <p:cNvPr id="24579" name="Rectangle 3"/>
          <p:cNvSpPr>
            <a:spLocks noGrp="1" noChangeArrowheads="1"/>
          </p:cNvSpPr>
          <p:nvPr>
            <p:ph type="body" sz="half" idx="4294967295"/>
          </p:nvPr>
        </p:nvSpPr>
        <p:spPr bwMode="auto">
          <a:xfrm>
            <a:off x="625909" y="938493"/>
            <a:ext cx="7749309" cy="5194452"/>
          </a:xfrm>
          <a:noFill/>
          <a:ln>
            <a:miter lim="800000"/>
            <a:headEnd/>
            <a:tailEnd/>
          </a:ln>
        </p:spPr>
        <p:txBody>
          <a:bodyPr vert="horz" wrap="square" lIns="91440" tIns="45720" rIns="91440" bIns="45720" numCol="1" rtlCol="0" anchor="t" anchorCtr="0" compatLnSpc="1">
            <a:prstTxWarp prst="textNoShape">
              <a:avLst/>
            </a:prstTxWarp>
            <a:noAutofit/>
          </a:bodyPr>
          <a:lstStyle/>
          <a:p>
            <a:pPr marL="0" indent="0"/>
            <a:r>
              <a:rPr lang="en-US" sz="2400" dirty="0" smtClean="0">
                <a:latin typeface="Arial" pitchFamily="34" charset="0"/>
                <a:cs typeface="Arial" pitchFamily="34" charset="0"/>
              </a:rPr>
              <a:t>The </a:t>
            </a:r>
            <a:r>
              <a:rPr lang="en-US" sz="2400" dirty="0">
                <a:latin typeface="Arial" pitchFamily="34" charset="0"/>
                <a:cs typeface="Arial" pitchFamily="34" charset="0"/>
              </a:rPr>
              <a:t>National Association of State CIO's (NASCIO) found an increasing shift toward the use of social media </a:t>
            </a:r>
            <a:r>
              <a:rPr lang="en-US" sz="2400" dirty="0" smtClean="0">
                <a:latin typeface="Arial" pitchFamily="34" charset="0"/>
                <a:cs typeface="Arial" pitchFamily="34" charset="0"/>
              </a:rPr>
              <a:t>as </a:t>
            </a:r>
            <a:r>
              <a:rPr lang="en-US" sz="2400" dirty="0">
                <a:latin typeface="Arial" pitchFamily="34" charset="0"/>
                <a:cs typeface="Arial" pitchFamily="34" charset="0"/>
              </a:rPr>
              <a:t>a way to better reach constituents. </a:t>
            </a:r>
            <a:endParaRPr lang="en-US" sz="2400" dirty="0" smtClean="0">
              <a:latin typeface="Arial" pitchFamily="34" charset="0"/>
              <a:cs typeface="Arial" pitchFamily="34" charset="0"/>
            </a:endParaRPr>
          </a:p>
          <a:p>
            <a:pPr marL="0" indent="0"/>
            <a:r>
              <a:rPr lang="en-US" sz="2400" dirty="0" smtClean="0">
                <a:latin typeface="Arial" pitchFamily="34" charset="0"/>
                <a:cs typeface="Arial" pitchFamily="34" charset="0"/>
              </a:rPr>
              <a:t>Disseminate information to constituents:</a:t>
            </a:r>
          </a:p>
          <a:p>
            <a:pPr marL="457200" lvl="1" indent="0"/>
            <a:r>
              <a:rPr lang="en-US" sz="2000" dirty="0">
                <a:latin typeface="Arial" pitchFamily="34" charset="0"/>
                <a:cs typeface="Arial" pitchFamily="34" charset="0"/>
              </a:rPr>
              <a:t>G</a:t>
            </a:r>
            <a:r>
              <a:rPr lang="en-US" sz="2000" dirty="0" smtClean="0">
                <a:latin typeface="Arial" pitchFamily="34" charset="0"/>
                <a:cs typeface="Arial" pitchFamily="34" charset="0"/>
              </a:rPr>
              <a:t>reetings </a:t>
            </a:r>
            <a:r>
              <a:rPr lang="en-US" sz="2000" dirty="0">
                <a:latin typeface="Arial" pitchFamily="34" charset="0"/>
                <a:cs typeface="Arial" pitchFamily="34" charset="0"/>
              </a:rPr>
              <a:t>by public officials</a:t>
            </a:r>
          </a:p>
          <a:p>
            <a:pPr marL="457200" lvl="1" indent="0"/>
            <a:r>
              <a:rPr lang="en-US" sz="2000" dirty="0">
                <a:latin typeface="Arial" pitchFamily="34" charset="0"/>
                <a:cs typeface="Arial" pitchFamily="34" charset="0"/>
              </a:rPr>
              <a:t>Important/emergency </a:t>
            </a:r>
            <a:r>
              <a:rPr lang="en-US" sz="2000" dirty="0" smtClean="0">
                <a:latin typeface="Arial" pitchFamily="34" charset="0"/>
                <a:cs typeface="Arial" pitchFamily="34" charset="0"/>
              </a:rPr>
              <a:t>announcement</a:t>
            </a:r>
          </a:p>
          <a:p>
            <a:pPr marL="457200" lvl="1" indent="0"/>
            <a:r>
              <a:rPr lang="en-US" sz="2000" dirty="0" smtClean="0">
                <a:latin typeface="Arial" pitchFamily="34" charset="0"/>
                <a:cs typeface="Arial" pitchFamily="34" charset="0"/>
              </a:rPr>
              <a:t>Public notices</a:t>
            </a:r>
          </a:p>
          <a:p>
            <a:pPr marL="457200" lvl="1" indent="0"/>
            <a:r>
              <a:rPr lang="en-US" sz="2000" dirty="0" smtClean="0">
                <a:latin typeface="Arial" pitchFamily="34" charset="0"/>
                <a:cs typeface="Arial" pitchFamily="34" charset="0"/>
              </a:rPr>
              <a:t>Agency sponsored events</a:t>
            </a:r>
          </a:p>
          <a:p>
            <a:pPr marL="0" indent="0"/>
            <a:r>
              <a:rPr lang="en-US" sz="2400" dirty="0" smtClean="0">
                <a:latin typeface="Arial" pitchFamily="34" charset="0"/>
                <a:cs typeface="Arial" pitchFamily="34" charset="0"/>
              </a:rPr>
              <a:t>Engage the public. </a:t>
            </a:r>
          </a:p>
          <a:p>
            <a:pPr marL="0" indent="0"/>
            <a:r>
              <a:rPr lang="en-US" sz="2400" dirty="0" smtClean="0">
                <a:latin typeface="Arial" pitchFamily="34" charset="0"/>
                <a:cs typeface="Arial" pitchFamily="34" charset="0"/>
              </a:rPr>
              <a:t>Transparency </a:t>
            </a:r>
            <a:r>
              <a:rPr lang="en-US" sz="2400" dirty="0">
                <a:latin typeface="Arial" pitchFamily="34" charset="0"/>
                <a:cs typeface="Arial" pitchFamily="34" charset="0"/>
              </a:rPr>
              <a:t>of the </a:t>
            </a:r>
            <a:r>
              <a:rPr lang="en-US" sz="2400" dirty="0" smtClean="0">
                <a:latin typeface="Arial" pitchFamily="34" charset="0"/>
                <a:cs typeface="Arial" pitchFamily="34" charset="0"/>
              </a:rPr>
              <a:t>government activities.</a:t>
            </a:r>
          </a:p>
          <a:p>
            <a:pPr marL="0" indent="0"/>
            <a:r>
              <a:rPr lang="en-US" sz="2400" dirty="0" smtClean="0"/>
              <a:t>Collaboration between management and workers.</a:t>
            </a:r>
          </a:p>
          <a:p>
            <a:pPr marL="0" indent="0"/>
            <a:r>
              <a:rPr lang="en-US" sz="2400" dirty="0"/>
              <a:t>C</a:t>
            </a:r>
            <a:r>
              <a:rPr lang="en-US" sz="2400" dirty="0" smtClean="0"/>
              <a:t>ollaboration or ideas between government agencies</a:t>
            </a:r>
            <a:r>
              <a:rPr lang="en-US" sz="2000" dirty="0" smtClean="0"/>
              <a:t>.</a:t>
            </a:r>
            <a:endParaRPr lang="en-US" sz="2000" b="1" dirty="0" smtClean="0"/>
          </a:p>
        </p:txBody>
      </p:sp>
      <p:pic>
        <p:nvPicPr>
          <p:cNvPr id="24580" name="Picture 4" descr="MPj04425000000[1]"/>
          <p:cNvPicPr>
            <a:picLocks noGrp="1" noChangeAspect="1" noChangeArrowheads="1"/>
          </p:cNvPicPr>
          <p:nvPr>
            <p:ph sz="half" idx="4294967295"/>
          </p:nvPr>
        </p:nvPicPr>
        <p:blipFill>
          <a:blip r:embed="rId3" cstate="print"/>
          <a:srcRect l="12721"/>
          <a:stretch>
            <a:fillRect/>
          </a:stretch>
        </p:blipFill>
        <p:spPr bwMode="auto">
          <a:xfrm>
            <a:off x="8375218" y="2052349"/>
            <a:ext cx="2662237" cy="2438400"/>
          </a:xfrm>
          <a:noFill/>
          <a:ln>
            <a:miter lim="800000"/>
            <a:headEnd/>
            <a:tailEnd/>
          </a:ln>
        </p:spPr>
      </p:pic>
    </p:spTree>
    <p:extLst>
      <p:ext uri="{BB962C8B-B14F-4D97-AF65-F5344CB8AC3E}">
        <p14:creationId xmlns:p14="http://schemas.microsoft.com/office/powerpoint/2010/main" val="36728100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Social Media Policies</a:t>
            </a:r>
            <a:endParaRPr lang="en-US" sz="3600" b="1" dirty="0"/>
          </a:p>
        </p:txBody>
      </p:sp>
      <p:sp>
        <p:nvSpPr>
          <p:cNvPr id="3" name="Content Placeholder 2"/>
          <p:cNvSpPr>
            <a:spLocks noGrp="1"/>
          </p:cNvSpPr>
          <p:nvPr>
            <p:ph idx="1"/>
          </p:nvPr>
        </p:nvSpPr>
        <p:spPr/>
        <p:txBody>
          <a:bodyPr>
            <a:normAutofit/>
          </a:bodyPr>
          <a:lstStyle/>
          <a:p>
            <a:r>
              <a:rPr lang="en-US" sz="3200" dirty="0" smtClean="0"/>
              <a:t>Reasonable expectation of privacy.</a:t>
            </a:r>
          </a:p>
          <a:p>
            <a:r>
              <a:rPr lang="en-US" sz="3200" dirty="0" smtClean="0"/>
              <a:t>Expectations of employer for use, on and off the job.</a:t>
            </a:r>
          </a:p>
          <a:p>
            <a:r>
              <a:rPr lang="en-US" sz="3200" dirty="0" smtClean="0"/>
              <a:t>Protecting public image.</a:t>
            </a:r>
          </a:p>
          <a:p>
            <a:r>
              <a:rPr lang="en-US" sz="3200" dirty="0" smtClean="0"/>
              <a:t>Enforcing anti-harassment and anti-discrimination.</a:t>
            </a:r>
          </a:p>
          <a:p>
            <a:r>
              <a:rPr lang="en-US" sz="3200" dirty="0" smtClean="0"/>
              <a:t>Be aware of free speech rights.</a:t>
            </a:r>
            <a:endParaRPr lang="en-US" sz="3200" dirty="0"/>
          </a:p>
        </p:txBody>
      </p:sp>
    </p:spTree>
    <p:extLst>
      <p:ext uri="{BB962C8B-B14F-4D97-AF65-F5344CB8AC3E}">
        <p14:creationId xmlns:p14="http://schemas.microsoft.com/office/powerpoint/2010/main" val="38462658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Takeaways</a:t>
            </a:r>
            <a:endParaRPr lang="en-US" sz="3600" b="1" dirty="0"/>
          </a:p>
        </p:txBody>
      </p:sp>
      <p:sp>
        <p:nvSpPr>
          <p:cNvPr id="3" name="Content Placeholder 2"/>
          <p:cNvSpPr>
            <a:spLocks noGrp="1"/>
          </p:cNvSpPr>
          <p:nvPr>
            <p:ph idx="1"/>
          </p:nvPr>
        </p:nvSpPr>
        <p:spPr>
          <a:xfrm>
            <a:off x="457200" y="1283855"/>
            <a:ext cx="10270272" cy="4724411"/>
          </a:xfrm>
        </p:spPr>
        <p:txBody>
          <a:bodyPr>
            <a:normAutofit fontScale="85000" lnSpcReduction="10000"/>
          </a:bodyPr>
          <a:lstStyle/>
          <a:p>
            <a:pPr lvl="1"/>
            <a:r>
              <a:rPr lang="en-US" sz="2800" dirty="0" smtClean="0"/>
              <a:t>Maintain effective </a:t>
            </a:r>
            <a:r>
              <a:rPr lang="en-US" sz="2800" dirty="0"/>
              <a:t>policies reserving the right to monitor and search company equipment, </a:t>
            </a:r>
            <a:r>
              <a:rPr lang="en-US" sz="2800" dirty="0" smtClean="0"/>
              <a:t>and ensure such </a:t>
            </a:r>
            <a:r>
              <a:rPr lang="en-US" sz="2800" dirty="0"/>
              <a:t>searches are not highly </a:t>
            </a:r>
            <a:r>
              <a:rPr lang="en-US" sz="2800" dirty="0" smtClean="0"/>
              <a:t>offensive.</a:t>
            </a:r>
          </a:p>
          <a:p>
            <a:pPr marL="457200" lvl="1" indent="0">
              <a:buNone/>
            </a:pPr>
            <a:endParaRPr lang="en-US" sz="2800" dirty="0"/>
          </a:p>
          <a:p>
            <a:pPr lvl="1"/>
            <a:r>
              <a:rPr lang="en-US" sz="2800" dirty="0" smtClean="0"/>
              <a:t>Limits </a:t>
            </a:r>
            <a:r>
              <a:rPr lang="en-US" sz="2800" dirty="0"/>
              <a:t>exist on how employers can access social media</a:t>
            </a:r>
            <a:r>
              <a:rPr lang="en-US" sz="2800" dirty="0" smtClean="0"/>
              <a:t>.</a:t>
            </a:r>
          </a:p>
          <a:p>
            <a:pPr marL="457200" lvl="1" indent="0">
              <a:buNone/>
            </a:pPr>
            <a:endParaRPr lang="en-US" sz="2800" dirty="0"/>
          </a:p>
          <a:p>
            <a:pPr lvl="1"/>
            <a:r>
              <a:rPr lang="en-US" sz="2800" dirty="0"/>
              <a:t>Discrimination laws may be implicated by information you discover through social </a:t>
            </a:r>
            <a:r>
              <a:rPr lang="en-US" sz="2800" dirty="0" smtClean="0"/>
              <a:t>media.</a:t>
            </a:r>
          </a:p>
          <a:p>
            <a:pPr marL="457200" lvl="1" indent="0">
              <a:buNone/>
            </a:pPr>
            <a:endParaRPr lang="en-US" sz="2800" dirty="0" smtClean="0"/>
          </a:p>
          <a:p>
            <a:pPr lvl="1"/>
            <a:r>
              <a:rPr lang="en-US" sz="2800" dirty="0" smtClean="0"/>
              <a:t>If taking action for off-duty conduct, </a:t>
            </a:r>
            <a:r>
              <a:rPr lang="en-US" sz="2800" dirty="0"/>
              <a:t>in addition to </a:t>
            </a:r>
            <a:r>
              <a:rPr lang="en-US" sz="2800" dirty="0" smtClean="0"/>
              <a:t>identifying a policy </a:t>
            </a:r>
            <a:r>
              <a:rPr lang="en-US" sz="2800" dirty="0"/>
              <a:t>or rule violation, </a:t>
            </a:r>
            <a:r>
              <a:rPr lang="en-US" sz="2800" dirty="0" smtClean="0"/>
              <a:t>ensure conduct has a </a:t>
            </a:r>
            <a:r>
              <a:rPr lang="en-US" sz="2800" dirty="0"/>
              <a:t>connection to the </a:t>
            </a:r>
            <a:r>
              <a:rPr lang="en-US" sz="2800" dirty="0" smtClean="0"/>
              <a:t>workplace.</a:t>
            </a:r>
          </a:p>
          <a:p>
            <a:pPr marL="457200" lvl="1" indent="0">
              <a:buNone/>
            </a:pPr>
            <a:endParaRPr lang="en-US" sz="2800" dirty="0" smtClean="0"/>
          </a:p>
          <a:p>
            <a:pPr lvl="1"/>
            <a:r>
              <a:rPr lang="en-US" sz="2800" dirty="0" smtClean="0"/>
              <a:t>Draft social media policies consistent with employees free speech and protected concerted activity rights.</a:t>
            </a:r>
            <a:endParaRPr lang="en-US" sz="2800" dirty="0"/>
          </a:p>
          <a:p>
            <a:pPr lvl="1"/>
            <a:endParaRPr lang="en-US" sz="2800" dirty="0"/>
          </a:p>
        </p:txBody>
      </p:sp>
    </p:spTree>
    <p:extLst>
      <p:ext uri="{BB962C8B-B14F-4D97-AF65-F5344CB8AC3E}">
        <p14:creationId xmlns:p14="http://schemas.microsoft.com/office/powerpoint/2010/main" val="27478566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00" b="1" dirty="0"/>
              <a:t/>
            </a:r>
            <a:br>
              <a:rPr lang="en-US" sz="500" b="1" dirty="0"/>
            </a:br>
            <a:r>
              <a:rPr lang="en-US" sz="500" b="1" dirty="0"/>
              <a:t/>
            </a:r>
            <a:br>
              <a:rPr lang="en-US" sz="500" b="1" dirty="0"/>
            </a:br>
            <a:r>
              <a:rPr lang="en-US" sz="3600" b="1" dirty="0" smtClean="0"/>
              <a:t>Discovery of Social Media</a:t>
            </a:r>
            <a:endParaRPr lang="en-US" sz="3600" b="1" dirty="0"/>
          </a:p>
        </p:txBody>
      </p:sp>
      <p:sp>
        <p:nvSpPr>
          <p:cNvPr id="3" name="Content Placeholder 2"/>
          <p:cNvSpPr>
            <a:spLocks noGrp="1"/>
          </p:cNvSpPr>
          <p:nvPr>
            <p:ph sz="half" idx="4294967295"/>
          </p:nvPr>
        </p:nvSpPr>
        <p:spPr>
          <a:xfrm>
            <a:off x="4958905" y="1639942"/>
            <a:ext cx="5873750" cy="1260276"/>
          </a:xfrm>
        </p:spPr>
        <p:txBody>
          <a:bodyPr>
            <a:normAutofit lnSpcReduction="10000"/>
          </a:bodyPr>
          <a:lstStyle/>
          <a:p>
            <a:pPr>
              <a:buFont typeface="Arial" pitchFamily="34" charset="0"/>
              <a:buChar char="•"/>
            </a:pPr>
            <a:r>
              <a:rPr lang="en-US" sz="2400" i="1" dirty="0" smtClean="0">
                <a:latin typeface="Arial" pitchFamily="34" charset="0"/>
                <a:cs typeface="Arial" pitchFamily="34" charset="0"/>
              </a:rPr>
              <a:t>EEOC </a:t>
            </a:r>
            <a:r>
              <a:rPr lang="en-US" sz="2400" i="1" dirty="0">
                <a:latin typeface="Arial" pitchFamily="34" charset="0"/>
                <a:cs typeface="Arial" pitchFamily="34" charset="0"/>
              </a:rPr>
              <a:t>v. Simply Storage Management</a:t>
            </a:r>
          </a:p>
          <a:p>
            <a:pPr lvl="1">
              <a:buFont typeface="Arial" pitchFamily="34" charset="0"/>
              <a:buChar char="•"/>
            </a:pPr>
            <a:r>
              <a:rPr lang="en-US" sz="2000" dirty="0">
                <a:latin typeface="Arial" pitchFamily="34" charset="0"/>
                <a:cs typeface="Arial" pitchFamily="34" charset="0"/>
              </a:rPr>
              <a:t>Court ruled that content from social media sites must be produced when it is relevant to claims or </a:t>
            </a:r>
            <a:r>
              <a:rPr lang="en-US" sz="2000" dirty="0" smtClean="0">
                <a:latin typeface="Arial" pitchFamily="34" charset="0"/>
                <a:cs typeface="Arial" pitchFamily="34" charset="0"/>
              </a:rPr>
              <a:t>defenses.</a:t>
            </a:r>
            <a:endParaRPr lang="en-US" sz="2000" dirty="0">
              <a:latin typeface="Arial" pitchFamily="34" charset="0"/>
              <a:cs typeface="Arial" pitchFamily="34" charset="0"/>
            </a:endParaRPr>
          </a:p>
        </p:txBody>
      </p:sp>
      <p:pic>
        <p:nvPicPr>
          <p:cNvPr id="197634" name="Picture 2" descr="http://www.baswareukblog.co.uk/wp-content/uploads/2012/05/ManInMiddleOfPaperStacks.jpg"/>
          <p:cNvPicPr>
            <a:picLocks noChangeAspect="1" noChangeArrowheads="1"/>
          </p:cNvPicPr>
          <p:nvPr/>
        </p:nvPicPr>
        <p:blipFill>
          <a:blip r:embed="rId3" cstate="print"/>
          <a:srcRect/>
          <a:stretch>
            <a:fillRect/>
          </a:stretch>
        </p:blipFill>
        <p:spPr bwMode="auto">
          <a:xfrm>
            <a:off x="1752601" y="1295401"/>
            <a:ext cx="2886075" cy="1914525"/>
          </a:xfrm>
          <a:prstGeom prst="rect">
            <a:avLst/>
          </a:prstGeom>
          <a:noFill/>
        </p:spPr>
      </p:pic>
      <p:sp>
        <p:nvSpPr>
          <p:cNvPr id="5" name="Rectangle 4"/>
          <p:cNvSpPr/>
          <p:nvPr/>
        </p:nvSpPr>
        <p:spPr>
          <a:xfrm>
            <a:off x="1752600" y="3276600"/>
            <a:ext cx="8610600" cy="2677656"/>
          </a:xfrm>
          <a:prstGeom prst="rect">
            <a:avLst/>
          </a:prstGeom>
        </p:spPr>
        <p:txBody>
          <a:bodyPr wrap="square">
            <a:spAutoFit/>
          </a:bodyPr>
          <a:lstStyle/>
          <a:p>
            <a:pPr>
              <a:buFont typeface="Arial" pitchFamily="34" charset="0"/>
              <a:buChar char="•"/>
            </a:pPr>
            <a:r>
              <a:rPr lang="en-US" sz="2400" i="1" dirty="0">
                <a:latin typeface="Arial" pitchFamily="34" charset="0"/>
                <a:cs typeface="Arial" pitchFamily="34" charset="0"/>
              </a:rPr>
              <a:t>McMillen v. Hummingbird Speedway, Inc.</a:t>
            </a:r>
          </a:p>
          <a:p>
            <a:pPr lvl="1">
              <a:buFont typeface="Arial" pitchFamily="34" charset="0"/>
              <a:buChar char="•"/>
            </a:pPr>
            <a:r>
              <a:rPr lang="en-US" sz="2000" dirty="0">
                <a:latin typeface="Arial" pitchFamily="34" charset="0"/>
                <a:cs typeface="Arial" pitchFamily="34" charset="0"/>
              </a:rPr>
              <a:t>Court permitted discovery of Facebook postings that showed Plaintiff’s active lifestyle in contradiction to her alleged </a:t>
            </a:r>
            <a:r>
              <a:rPr lang="en-US" sz="2000" dirty="0" smtClean="0">
                <a:latin typeface="Arial" pitchFamily="34" charset="0"/>
                <a:cs typeface="Arial" pitchFamily="34" charset="0"/>
              </a:rPr>
              <a:t>injuries.</a:t>
            </a:r>
            <a:endParaRPr lang="en-US" sz="2000" dirty="0">
              <a:latin typeface="Arial" pitchFamily="34" charset="0"/>
              <a:cs typeface="Arial" pitchFamily="34" charset="0"/>
            </a:endParaRPr>
          </a:p>
          <a:p>
            <a:pPr lvl="1"/>
            <a:endParaRPr lang="en-US" sz="2000" dirty="0">
              <a:latin typeface="Arial" pitchFamily="34" charset="0"/>
              <a:cs typeface="Arial" pitchFamily="34" charset="0"/>
            </a:endParaRPr>
          </a:p>
          <a:p>
            <a:pPr>
              <a:buFont typeface="Arial" pitchFamily="34" charset="0"/>
              <a:buChar char="•"/>
            </a:pPr>
            <a:r>
              <a:rPr lang="en-US" sz="2400" i="1" dirty="0">
                <a:latin typeface="Arial" pitchFamily="34" charset="0"/>
                <a:cs typeface="Arial" pitchFamily="34" charset="0"/>
              </a:rPr>
              <a:t>Crispin v. Christian Audigier</a:t>
            </a:r>
          </a:p>
          <a:p>
            <a:pPr lvl="1">
              <a:buFont typeface="Arial" pitchFamily="34" charset="0"/>
              <a:buChar char="•"/>
            </a:pPr>
            <a:r>
              <a:rPr lang="en-US" sz="2000" dirty="0">
                <a:latin typeface="Arial" pitchFamily="34" charset="0"/>
                <a:cs typeface="Arial" pitchFamily="34" charset="0"/>
              </a:rPr>
              <a:t>When deciding whether social media postings were </a:t>
            </a:r>
            <a:r>
              <a:rPr lang="en-US" sz="2000" dirty="0" smtClean="0">
                <a:latin typeface="Arial" pitchFamily="34" charset="0"/>
                <a:cs typeface="Arial" pitchFamily="34" charset="0"/>
              </a:rPr>
              <a:t>discoverable from non-party subpoena, </a:t>
            </a:r>
            <a:r>
              <a:rPr lang="en-US" sz="2000" dirty="0">
                <a:latin typeface="Arial" pitchFamily="34" charset="0"/>
                <a:cs typeface="Arial" pitchFamily="34" charset="0"/>
              </a:rPr>
              <a:t>the Court relied upon the privacy settings for the </a:t>
            </a:r>
            <a:r>
              <a:rPr lang="en-US" sz="2000" dirty="0" smtClean="0">
                <a:latin typeface="Arial" pitchFamily="34" charset="0"/>
                <a:cs typeface="Arial" pitchFamily="34" charset="0"/>
              </a:rPr>
              <a:t>material.</a:t>
            </a:r>
            <a:endParaRPr lang="en-US" sz="2000" dirty="0">
              <a:latin typeface="Arial" pitchFamily="34" charset="0"/>
              <a:cs typeface="Arial" pitchFamily="34" charset="0"/>
            </a:endParaRPr>
          </a:p>
        </p:txBody>
      </p:sp>
    </p:spTree>
    <p:extLst>
      <p:ext uri="{BB962C8B-B14F-4D97-AF65-F5344CB8AC3E}">
        <p14:creationId xmlns:p14="http://schemas.microsoft.com/office/powerpoint/2010/main" val="3957453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 calcmode="lin" valueType="num">
                                      <p:cBhvr additive="base">
                                        <p:cTn id="1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 calcmode="lin" valueType="num">
                                      <p:cBhvr additive="base">
                                        <p:cTn id="2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 calcmode="lin" valueType="num">
                                      <p:cBhvr additive="base">
                                        <p:cTn id="27"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3" end="3"/>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4294967295"/>
          </p:nvPr>
        </p:nvSpPr>
        <p:spPr>
          <a:xfrm>
            <a:off x="1939637" y="2382982"/>
            <a:ext cx="7301345" cy="2837871"/>
          </a:xfrm>
          <a:prstGeom prst="rect">
            <a:avLst/>
          </a:prstGeom>
        </p:spPr>
        <p:txBody>
          <a:bodyPr>
            <a:normAutofit/>
          </a:bodyPr>
          <a:lstStyle/>
          <a:p>
            <a:pPr marL="0" indent="0" algn="ctr">
              <a:buNone/>
            </a:pPr>
            <a:r>
              <a:rPr lang="en-US" sz="5400" dirty="0" smtClean="0"/>
              <a:t>PUBLIC RECORDS</a:t>
            </a:r>
            <a:endParaRPr lang="en-US" sz="5400" dirty="0"/>
          </a:p>
          <a:p>
            <a:pPr marL="0" indent="0" algn="ctr">
              <a:buNone/>
            </a:pPr>
            <a:endParaRPr lang="en-US" sz="2400" b="1" dirty="0">
              <a:latin typeface="Arial" pitchFamily="34" charset="0"/>
              <a:cs typeface="Arial" pitchFamily="34" charset="0"/>
            </a:endParaRPr>
          </a:p>
          <a:p>
            <a:pPr marL="0" indent="0" algn="ctr">
              <a:buNone/>
            </a:pPr>
            <a:endParaRPr lang="en-US" sz="2400" b="1" dirty="0" smtClean="0">
              <a:latin typeface="Arial" pitchFamily="34" charset="0"/>
              <a:cs typeface="Arial" pitchFamily="34" charset="0"/>
            </a:endParaRPr>
          </a:p>
          <a:p>
            <a:pPr marL="0" indent="0" algn="ctr">
              <a:buNone/>
            </a:pPr>
            <a:endParaRPr lang="en-US" sz="2400" b="1" dirty="0">
              <a:latin typeface="Arial" pitchFamily="34" charset="0"/>
              <a:cs typeface="Arial" pitchFamily="34" charset="0"/>
            </a:endParaRPr>
          </a:p>
        </p:txBody>
      </p:sp>
    </p:spTree>
    <p:extLst>
      <p:ext uri="{BB962C8B-B14F-4D97-AF65-F5344CB8AC3E}">
        <p14:creationId xmlns:p14="http://schemas.microsoft.com/office/powerpoint/2010/main" val="38803403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Public Records</a:t>
            </a:r>
          </a:p>
        </p:txBody>
      </p:sp>
      <p:sp>
        <p:nvSpPr>
          <p:cNvPr id="3" name="Content Placeholder 2"/>
          <p:cNvSpPr>
            <a:spLocks noGrp="1"/>
          </p:cNvSpPr>
          <p:nvPr>
            <p:ph idx="1"/>
          </p:nvPr>
        </p:nvSpPr>
        <p:spPr>
          <a:xfrm>
            <a:off x="457200" y="1533236"/>
            <a:ext cx="10270272" cy="4475030"/>
          </a:xfrm>
        </p:spPr>
        <p:txBody>
          <a:bodyPr>
            <a:normAutofit fontScale="92500" lnSpcReduction="10000"/>
          </a:bodyPr>
          <a:lstStyle/>
          <a:p>
            <a:pPr marL="349250" indent="-349250">
              <a:lnSpc>
                <a:spcPct val="100000"/>
              </a:lnSpc>
              <a:spcBef>
                <a:spcPts val="0"/>
              </a:spcBef>
              <a:spcAft>
                <a:spcPts val="600"/>
              </a:spcAft>
            </a:pPr>
            <a:r>
              <a:rPr lang="en-US" sz="3000" dirty="0"/>
              <a:t>Public record is determined by the nature of the record, not its physical location. </a:t>
            </a:r>
            <a:r>
              <a:rPr lang="en-US" sz="3000" i="1" dirty="0"/>
              <a:t>State v. City of Clearwater</a:t>
            </a:r>
            <a:r>
              <a:rPr lang="en-US" sz="3000" dirty="0"/>
              <a:t>, 863 So. 2d 149, 150 (Fla. 2003)(personal emails on government computers not subject to disclosure</a:t>
            </a:r>
            <a:r>
              <a:rPr lang="en-US" sz="3000" dirty="0" smtClean="0"/>
              <a:t>).</a:t>
            </a:r>
          </a:p>
          <a:p>
            <a:pPr marL="0" indent="0">
              <a:lnSpc>
                <a:spcPct val="100000"/>
              </a:lnSpc>
              <a:spcBef>
                <a:spcPts val="0"/>
              </a:spcBef>
              <a:spcAft>
                <a:spcPts val="600"/>
              </a:spcAft>
              <a:buNone/>
            </a:pPr>
            <a:endParaRPr lang="en-US" sz="3000" dirty="0"/>
          </a:p>
          <a:p>
            <a:pPr marL="349250" indent="-349250">
              <a:lnSpc>
                <a:spcPct val="100000"/>
              </a:lnSpc>
              <a:spcBef>
                <a:spcPts val="0"/>
              </a:spcBef>
              <a:spcAft>
                <a:spcPts val="600"/>
              </a:spcAft>
            </a:pPr>
            <a:r>
              <a:rPr lang="en-US" sz="3000" dirty="0"/>
              <a:t>T</a:t>
            </a:r>
            <a:r>
              <a:rPr lang="en-US" sz="3000" dirty="0" smtClean="0"/>
              <a:t>he </a:t>
            </a:r>
            <a:r>
              <a:rPr lang="en-US" sz="3000" dirty="0"/>
              <a:t>same rules that apply to e-mail should be considered for electronic communications including Blackberry PINS, SMS communications (text messaging), MMS communications (multimedia content) and instant messaging conducted by government agencies</a:t>
            </a:r>
            <a:r>
              <a:rPr lang="en-US" sz="3000" dirty="0" smtClean="0"/>
              <a:t>.</a:t>
            </a:r>
            <a:endParaRPr lang="en-US" sz="3000" dirty="0"/>
          </a:p>
          <a:p>
            <a:pPr marL="0" indent="0">
              <a:buNone/>
            </a:pPr>
            <a:endParaRPr lang="en-US" dirty="0"/>
          </a:p>
        </p:txBody>
      </p:sp>
    </p:spTree>
    <p:extLst>
      <p:ext uri="{BB962C8B-B14F-4D97-AF65-F5344CB8AC3E}">
        <p14:creationId xmlns:p14="http://schemas.microsoft.com/office/powerpoint/2010/main" val="26711408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Public Records</a:t>
            </a:r>
            <a:endParaRPr lang="en-US" sz="3600" b="1" dirty="0"/>
          </a:p>
        </p:txBody>
      </p:sp>
      <p:sp>
        <p:nvSpPr>
          <p:cNvPr id="3" name="Content Placeholder 2"/>
          <p:cNvSpPr>
            <a:spLocks noGrp="1"/>
          </p:cNvSpPr>
          <p:nvPr>
            <p:ph idx="1"/>
          </p:nvPr>
        </p:nvSpPr>
        <p:spPr/>
        <p:txBody>
          <a:bodyPr>
            <a:normAutofit/>
          </a:bodyPr>
          <a:lstStyle/>
          <a:p>
            <a:pPr marL="228600" lvl="1">
              <a:spcBef>
                <a:spcPts val="1000"/>
              </a:spcBef>
            </a:pPr>
            <a:r>
              <a:rPr lang="en-US" sz="2800" dirty="0" smtClean="0"/>
              <a:t>Websites, blogs, and message boards when the record is in connection with official business of the agency. </a:t>
            </a:r>
          </a:p>
          <a:p>
            <a:pPr marL="685800" lvl="2">
              <a:spcBef>
                <a:spcPts val="1000"/>
              </a:spcBef>
            </a:pPr>
            <a:r>
              <a:rPr lang="en-US" sz="2400" dirty="0" smtClean="0"/>
              <a:t>Whether on a publicly or privately owned computer</a:t>
            </a:r>
            <a:r>
              <a:rPr lang="en-US" sz="2000" dirty="0" smtClean="0"/>
              <a:t>. </a:t>
            </a:r>
          </a:p>
          <a:p>
            <a:pPr marL="228600" lvl="1">
              <a:spcBef>
                <a:spcPts val="1000"/>
              </a:spcBef>
            </a:pPr>
            <a:r>
              <a:rPr lang="en-US" sz="2800" dirty="0" smtClean="0"/>
              <a:t>Any information on the Facebook pages made or received in connection with the transaction of official business by the city. </a:t>
            </a:r>
          </a:p>
          <a:p>
            <a:r>
              <a:rPr lang="en-US" dirty="0" smtClean="0"/>
              <a:t>Documents “received” by an agency’s legal counsel from a secure, password-protected website that was operated from a remote computer.</a:t>
            </a:r>
          </a:p>
          <a:p>
            <a:pPr lvl="1"/>
            <a:r>
              <a:rPr lang="en-US" dirty="0" smtClean="0"/>
              <a:t>When use of the documents was for a public purpose. </a:t>
            </a:r>
          </a:p>
          <a:p>
            <a:endParaRPr lang="en-US" dirty="0" smtClean="0"/>
          </a:p>
          <a:p>
            <a:endParaRPr lang="en-US" dirty="0"/>
          </a:p>
        </p:txBody>
      </p:sp>
    </p:spTree>
    <p:extLst>
      <p:ext uri="{BB962C8B-B14F-4D97-AF65-F5344CB8AC3E}">
        <p14:creationId xmlns:p14="http://schemas.microsoft.com/office/powerpoint/2010/main" val="169229638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37045"/>
            <a:ext cx="10270273" cy="1129937"/>
          </a:xfrm>
        </p:spPr>
        <p:txBody>
          <a:bodyPr>
            <a:normAutofit/>
          </a:bodyPr>
          <a:lstStyle/>
          <a:p>
            <a:r>
              <a:rPr lang="en-US" sz="3600" b="1" dirty="0" smtClean="0"/>
              <a:t>Retaining Records: Practical Concerns</a:t>
            </a:r>
            <a:endParaRPr lang="en-US" sz="3600" b="1" dirty="0"/>
          </a:p>
        </p:txBody>
      </p:sp>
      <p:sp>
        <p:nvSpPr>
          <p:cNvPr id="3" name="Content Placeholder 2"/>
          <p:cNvSpPr>
            <a:spLocks noGrp="1"/>
          </p:cNvSpPr>
          <p:nvPr>
            <p:ph idx="1"/>
          </p:nvPr>
        </p:nvSpPr>
        <p:spPr>
          <a:xfrm>
            <a:off x="457200" y="1366983"/>
            <a:ext cx="10270272" cy="4641284"/>
          </a:xfrm>
        </p:spPr>
        <p:txBody>
          <a:bodyPr>
            <a:normAutofit fontScale="25000" lnSpcReduction="20000"/>
          </a:bodyPr>
          <a:lstStyle/>
          <a:p>
            <a:r>
              <a:rPr lang="en-US" sz="11200" dirty="0" smtClean="0"/>
              <a:t>Facebook </a:t>
            </a:r>
            <a:r>
              <a:rPr lang="en-US" sz="11200" dirty="0"/>
              <a:t>and Twitter are web-based private </a:t>
            </a:r>
            <a:r>
              <a:rPr lang="en-US" sz="11200" dirty="0" smtClean="0"/>
              <a:t>companies.</a:t>
            </a:r>
          </a:p>
          <a:p>
            <a:r>
              <a:rPr lang="en-US" sz="11200" dirty="0" smtClean="0"/>
              <a:t>Agency can control the content </a:t>
            </a:r>
            <a:r>
              <a:rPr lang="en-US" sz="11200" dirty="0"/>
              <a:t>and message that the agency makes and </a:t>
            </a:r>
            <a:r>
              <a:rPr lang="en-US" sz="11200" dirty="0" smtClean="0"/>
              <a:t>posts.</a:t>
            </a:r>
          </a:p>
          <a:p>
            <a:r>
              <a:rPr lang="en-US" sz="11200" dirty="0" smtClean="0"/>
              <a:t>Agency cannot </a:t>
            </a:r>
            <a:r>
              <a:rPr lang="en-US" sz="11200" dirty="0"/>
              <a:t>control </a:t>
            </a:r>
            <a:r>
              <a:rPr lang="en-US" sz="11200" dirty="0" smtClean="0"/>
              <a:t>content received.</a:t>
            </a:r>
          </a:p>
          <a:p>
            <a:r>
              <a:rPr lang="en-US" sz="11200" dirty="0" smtClean="0"/>
              <a:t>Agency cannot </a:t>
            </a:r>
            <a:r>
              <a:rPr lang="en-US" sz="11200" dirty="0"/>
              <a:t>control whether a message posted by a third party is subsequently deleted from </a:t>
            </a:r>
            <a:r>
              <a:rPr lang="en-US" sz="11200" dirty="0" smtClean="0"/>
              <a:t>the </a:t>
            </a:r>
            <a:r>
              <a:rPr lang="en-US" sz="11200" dirty="0"/>
              <a:t>website operator </a:t>
            </a:r>
            <a:r>
              <a:rPr lang="en-US" sz="11200" dirty="0" smtClean="0"/>
              <a:t>or </a:t>
            </a:r>
            <a:r>
              <a:rPr lang="en-US" sz="11200" dirty="0"/>
              <a:t>the posting third </a:t>
            </a:r>
            <a:r>
              <a:rPr lang="en-US" sz="11200" dirty="0" smtClean="0"/>
              <a:t>party. </a:t>
            </a:r>
          </a:p>
          <a:p>
            <a:pPr lvl="1"/>
            <a:r>
              <a:rPr lang="en-US" sz="8000" dirty="0" smtClean="0"/>
              <a:t>could </a:t>
            </a:r>
            <a:r>
              <a:rPr lang="en-US" sz="8000" dirty="0"/>
              <a:t>lose public records because the posting is deleted by forces outside of the agency’s control. </a:t>
            </a:r>
            <a:endParaRPr lang="en-US" sz="8000" dirty="0" smtClean="0"/>
          </a:p>
          <a:p>
            <a:r>
              <a:rPr lang="en-US" sz="11200" dirty="0"/>
              <a:t>When public officials create a public document by posting comments about official agency business, the individual is responsible for ensuring that the information is properly maintained.</a:t>
            </a:r>
          </a:p>
          <a:p>
            <a:endParaRPr lang="en-US" sz="11200" dirty="0" smtClean="0"/>
          </a:p>
          <a:p>
            <a:pPr marL="457200" lvl="1" indent="0">
              <a:buNone/>
            </a:pPr>
            <a:endParaRPr lang="en-US" sz="11200" dirty="0"/>
          </a:p>
          <a:p>
            <a:pPr marL="0" indent="0">
              <a:buNone/>
            </a:pPr>
            <a:r>
              <a:rPr lang="en-US" dirty="0"/>
              <a:t/>
            </a:r>
            <a:br>
              <a:rPr lang="en-US" dirty="0"/>
            </a:br>
            <a:r>
              <a:rPr lang="en-US" dirty="0"/>
              <a:t/>
            </a:r>
            <a:br>
              <a:rPr lang="en-US" dirty="0"/>
            </a:br>
            <a:endParaRPr lang="en-US" dirty="0"/>
          </a:p>
        </p:txBody>
      </p:sp>
    </p:spTree>
    <p:extLst>
      <p:ext uri="{BB962C8B-B14F-4D97-AF65-F5344CB8AC3E}">
        <p14:creationId xmlns:p14="http://schemas.microsoft.com/office/powerpoint/2010/main" val="56829008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Some Solutions</a:t>
            </a:r>
            <a:endParaRPr lang="en-US" sz="3600" b="1" dirty="0"/>
          </a:p>
        </p:txBody>
      </p:sp>
      <p:sp>
        <p:nvSpPr>
          <p:cNvPr id="3" name="Content Placeholder 2"/>
          <p:cNvSpPr>
            <a:spLocks noGrp="1"/>
          </p:cNvSpPr>
          <p:nvPr>
            <p:ph idx="1"/>
          </p:nvPr>
        </p:nvSpPr>
        <p:spPr/>
        <p:txBody>
          <a:bodyPr>
            <a:normAutofit/>
          </a:bodyPr>
          <a:lstStyle/>
          <a:p>
            <a:r>
              <a:rPr lang="en-US" dirty="0" smtClean="0"/>
              <a:t>Develop </a:t>
            </a:r>
            <a:r>
              <a:rPr lang="en-US" dirty="0"/>
              <a:t>policies on who is permitted to “post” on behalf of the </a:t>
            </a:r>
            <a:r>
              <a:rPr lang="en-US" dirty="0" smtClean="0"/>
              <a:t>agency.</a:t>
            </a:r>
          </a:p>
          <a:p>
            <a:r>
              <a:rPr lang="en-US" dirty="0"/>
              <a:t>Adopt institutional controls that include coordination between the agency’s records custodian and </a:t>
            </a:r>
            <a:r>
              <a:rPr lang="en-US" dirty="0" smtClean="0"/>
              <a:t>permitted posters.</a:t>
            </a:r>
          </a:p>
          <a:p>
            <a:r>
              <a:rPr lang="en-US" dirty="0"/>
              <a:t>Consider using an offsite records custodian that copies digital information onto an offsite virtual server</a:t>
            </a:r>
            <a:r>
              <a:rPr lang="en-US" dirty="0" smtClean="0"/>
              <a:t>.</a:t>
            </a:r>
          </a:p>
          <a:p>
            <a:r>
              <a:rPr lang="en-US" dirty="0" smtClean="0"/>
              <a:t>Develop social media retention policies.</a:t>
            </a:r>
          </a:p>
          <a:p>
            <a:r>
              <a:rPr lang="en-US" dirty="0" smtClean="0"/>
              <a:t>Train employees on proper maintenance, production and retention of social media information.</a:t>
            </a:r>
            <a:endParaRPr lang="en-US" dirty="0"/>
          </a:p>
        </p:txBody>
      </p:sp>
    </p:spTree>
    <p:extLst>
      <p:ext uri="{BB962C8B-B14F-4D97-AF65-F5344CB8AC3E}">
        <p14:creationId xmlns:p14="http://schemas.microsoft.com/office/powerpoint/2010/main" val="33259903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4294967295"/>
          </p:nvPr>
        </p:nvSpPr>
        <p:spPr>
          <a:xfrm>
            <a:off x="1939637" y="2382982"/>
            <a:ext cx="7301345" cy="2837871"/>
          </a:xfrm>
          <a:prstGeom prst="rect">
            <a:avLst/>
          </a:prstGeom>
        </p:spPr>
        <p:txBody>
          <a:bodyPr>
            <a:normAutofit/>
          </a:bodyPr>
          <a:lstStyle/>
          <a:p>
            <a:pPr marL="0" indent="0" algn="ctr">
              <a:buNone/>
            </a:pPr>
            <a:r>
              <a:rPr lang="en-US" sz="4800" dirty="0"/>
              <a:t>Practical Guidelines for Employers Using Social Media</a:t>
            </a:r>
          </a:p>
          <a:p>
            <a:pPr marL="0" indent="0" algn="ctr">
              <a:buNone/>
            </a:pPr>
            <a:endParaRPr lang="en-US" sz="2400" b="1" dirty="0">
              <a:latin typeface="Arial" pitchFamily="34" charset="0"/>
              <a:cs typeface="Arial" pitchFamily="34" charset="0"/>
            </a:endParaRPr>
          </a:p>
          <a:p>
            <a:pPr marL="0" indent="0" algn="ctr">
              <a:buNone/>
            </a:pPr>
            <a:endParaRPr lang="en-US" sz="2400" b="1" dirty="0" smtClean="0">
              <a:latin typeface="Arial" pitchFamily="34" charset="0"/>
              <a:cs typeface="Arial" pitchFamily="34" charset="0"/>
            </a:endParaRPr>
          </a:p>
          <a:p>
            <a:pPr marL="0" indent="0" algn="ctr">
              <a:buNone/>
            </a:pPr>
            <a:endParaRPr lang="en-US" sz="2400" b="1" dirty="0">
              <a:latin typeface="Arial" pitchFamily="34" charset="0"/>
              <a:cs typeface="Arial" pitchFamily="34" charset="0"/>
            </a:endParaRPr>
          </a:p>
        </p:txBody>
      </p:sp>
    </p:spTree>
    <p:extLst>
      <p:ext uri="{BB962C8B-B14F-4D97-AF65-F5344CB8AC3E}">
        <p14:creationId xmlns:p14="http://schemas.microsoft.com/office/powerpoint/2010/main" val="7104814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bwMode="auto">
          <a:xfrm>
            <a:off x="203200" y="228600"/>
            <a:ext cx="10007600" cy="990600"/>
          </a:xfrm>
          <a:noFill/>
          <a:ln>
            <a:miter lim="800000"/>
            <a:headEnd/>
            <a:tailEnd/>
          </a:ln>
        </p:spPr>
        <p:txBody>
          <a:bodyPr vert="horz" wrap="square" lIns="91440" tIns="45720" rIns="91440" bIns="45720" numCol="1" rtlCol="0" anchor="t" anchorCtr="0" compatLnSpc="1">
            <a:prstTxWarp prst="textNoShape">
              <a:avLst/>
            </a:prstTxWarp>
            <a:normAutofit/>
          </a:bodyPr>
          <a:lstStyle/>
          <a:p>
            <a:pPr eaLnBrk="1" hangingPunct="1"/>
            <a:r>
              <a:rPr lang="en-US" sz="3600" b="1" dirty="0" smtClean="0">
                <a:cs typeface="Helvetica" pitchFamily="34" charset="0"/>
              </a:rPr>
              <a:t>Practical Guidelines</a:t>
            </a:r>
          </a:p>
        </p:txBody>
      </p:sp>
      <p:sp>
        <p:nvSpPr>
          <p:cNvPr id="45059" name="Rectangle 3"/>
          <p:cNvSpPr>
            <a:spLocks noGrp="1" noChangeArrowheads="1"/>
          </p:cNvSpPr>
          <p:nvPr>
            <p:ph idx="1"/>
          </p:nvPr>
        </p:nvSpPr>
        <p:spPr bwMode="auto">
          <a:xfrm>
            <a:off x="1981200" y="1219200"/>
            <a:ext cx="8229600" cy="4495800"/>
          </a:xfrm>
          <a:noFill/>
          <a:ln>
            <a:miter lim="800000"/>
            <a:headEnd/>
            <a:tailEnd/>
          </a:ln>
        </p:spPr>
        <p:txBody>
          <a:bodyPr vert="horz" wrap="square" lIns="91440" tIns="45720" rIns="91440" bIns="45720" numCol="1" rtlCol="0" anchor="t" anchorCtr="0" compatLnSpc="1">
            <a:prstTxWarp prst="textNoShape">
              <a:avLst/>
            </a:prstTxWarp>
            <a:normAutofit/>
          </a:bodyPr>
          <a:lstStyle/>
          <a:p>
            <a:pPr marL="609600" indent="-609600">
              <a:buFontTx/>
              <a:buAutoNum type="arabicPeriod"/>
            </a:pPr>
            <a:r>
              <a:rPr lang="en-US" sz="2400" dirty="0">
                <a:latin typeface="Arial" pitchFamily="34" charset="0"/>
                <a:cs typeface="Arial" pitchFamily="34" charset="0"/>
              </a:rPr>
              <a:t>Many different laws apply</a:t>
            </a:r>
          </a:p>
          <a:p>
            <a:pPr marL="609600" indent="-609600">
              <a:buFontTx/>
              <a:buAutoNum type="arabicPeriod"/>
            </a:pPr>
            <a:r>
              <a:rPr lang="en-US" sz="2400" dirty="0">
                <a:latin typeface="Arial" pitchFamily="34" charset="0"/>
                <a:cs typeface="Arial" pitchFamily="34" charset="0"/>
              </a:rPr>
              <a:t>Be real: expect employees to use these sites</a:t>
            </a:r>
          </a:p>
          <a:p>
            <a:pPr marL="609600" indent="-609600">
              <a:buFontTx/>
              <a:buAutoNum type="arabicPeriod"/>
            </a:pPr>
            <a:r>
              <a:rPr lang="en-US" sz="2400" dirty="0">
                <a:latin typeface="Arial" pitchFamily="34" charset="0"/>
                <a:cs typeface="Arial" pitchFamily="34" charset="0"/>
              </a:rPr>
              <a:t>Beware what you learn: ignorance can be helpful</a:t>
            </a:r>
          </a:p>
          <a:p>
            <a:pPr marL="609600" indent="-609600">
              <a:buFontTx/>
              <a:buAutoNum type="arabicPeriod"/>
            </a:pPr>
            <a:r>
              <a:rPr lang="en-US" sz="2400" dirty="0">
                <a:latin typeface="Arial" pitchFamily="34" charset="0"/>
                <a:cs typeface="Arial" pitchFamily="34" charset="0"/>
              </a:rPr>
              <a:t>Limit searches to “professional” sites</a:t>
            </a:r>
          </a:p>
          <a:p>
            <a:pPr marL="609600" indent="-609600">
              <a:buFontTx/>
              <a:buAutoNum type="arabicPeriod"/>
            </a:pPr>
            <a:r>
              <a:rPr lang="en-US" sz="2400" dirty="0">
                <a:latin typeface="Arial" pitchFamily="34" charset="0"/>
                <a:cs typeface="Arial" pitchFamily="34" charset="0"/>
              </a:rPr>
              <a:t>Be consistent</a:t>
            </a:r>
          </a:p>
          <a:p>
            <a:pPr marL="609600" indent="-609600">
              <a:buFontTx/>
              <a:buAutoNum type="arabicPeriod"/>
            </a:pPr>
            <a:r>
              <a:rPr lang="en-US" sz="2400" dirty="0">
                <a:latin typeface="Arial" pitchFamily="34" charset="0"/>
                <a:cs typeface="Arial" pitchFamily="34" charset="0"/>
              </a:rPr>
              <a:t>Publish your policies</a:t>
            </a:r>
          </a:p>
          <a:p>
            <a:pPr marL="609600" indent="-609600">
              <a:buFontTx/>
              <a:buAutoNum type="arabicPeriod"/>
            </a:pPr>
            <a:r>
              <a:rPr lang="en-US" sz="2400" dirty="0">
                <a:latin typeface="Arial" pitchFamily="34" charset="0"/>
                <a:cs typeface="Arial" pitchFamily="34" charset="0"/>
              </a:rPr>
              <a:t>Educate employees</a:t>
            </a:r>
          </a:p>
          <a:p>
            <a:pPr marL="609600" indent="-609600">
              <a:buFontTx/>
              <a:buAutoNum type="arabicPeriod"/>
            </a:pPr>
            <a:r>
              <a:rPr lang="en-US" sz="2400" dirty="0">
                <a:latin typeface="Arial" pitchFamily="34" charset="0"/>
                <a:cs typeface="Arial" pitchFamily="34" charset="0"/>
              </a:rPr>
              <a:t>Monitor the web about your company</a:t>
            </a:r>
          </a:p>
          <a:p>
            <a:pPr marL="609600" indent="-609600">
              <a:buFontTx/>
              <a:buAutoNum type="arabicPeriod"/>
            </a:pPr>
            <a:r>
              <a:rPr lang="en-US" sz="2400" dirty="0">
                <a:latin typeface="Arial" pitchFamily="34" charset="0"/>
                <a:cs typeface="Arial" pitchFamily="34" charset="0"/>
              </a:rPr>
              <a:t>Follow new developments </a:t>
            </a:r>
          </a:p>
        </p:txBody>
      </p:sp>
    </p:spTree>
    <p:extLst>
      <p:ext uri="{BB962C8B-B14F-4D97-AF65-F5344CB8AC3E}">
        <p14:creationId xmlns:p14="http://schemas.microsoft.com/office/powerpoint/2010/main" val="16115170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5059">
                                            <p:bg/>
                                          </p:spTgt>
                                        </p:tgtEl>
                                        <p:attrNameLst>
                                          <p:attrName>style.visibility</p:attrName>
                                        </p:attrNameLst>
                                      </p:cBhvr>
                                      <p:to>
                                        <p:strVal val="visible"/>
                                      </p:to>
                                    </p:set>
                                    <p:animEffect transition="in" filter="fade">
                                      <p:cBhvr>
                                        <p:cTn id="7" dur="1000"/>
                                        <p:tgtEl>
                                          <p:spTgt spid="45059">
                                            <p:bg/>
                                          </p:spTgt>
                                        </p:tgtEl>
                                      </p:cBhvr>
                                    </p:animEffect>
                                    <p:anim calcmode="lin" valueType="num">
                                      <p:cBhvr>
                                        <p:cTn id="8" dur="1000" fill="hold"/>
                                        <p:tgtEl>
                                          <p:spTgt spid="45059">
                                            <p:bg/>
                                          </p:spTgt>
                                        </p:tgtEl>
                                        <p:attrNameLst>
                                          <p:attrName>ppt_x</p:attrName>
                                        </p:attrNameLst>
                                      </p:cBhvr>
                                      <p:tavLst>
                                        <p:tav tm="0">
                                          <p:val>
                                            <p:strVal val="#ppt_x"/>
                                          </p:val>
                                        </p:tav>
                                        <p:tav tm="100000">
                                          <p:val>
                                            <p:strVal val="#ppt_x"/>
                                          </p:val>
                                        </p:tav>
                                      </p:tavLst>
                                    </p:anim>
                                    <p:anim calcmode="lin" valueType="num">
                                      <p:cBhvr>
                                        <p:cTn id="9" dur="1000" fill="hold"/>
                                        <p:tgtEl>
                                          <p:spTgt spid="45059">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5059">
                                            <p:txEl>
                                              <p:pRg st="0" end="0"/>
                                            </p:txEl>
                                          </p:spTgt>
                                        </p:tgtEl>
                                        <p:attrNameLst>
                                          <p:attrName>style.visibility</p:attrName>
                                        </p:attrNameLst>
                                      </p:cBhvr>
                                      <p:to>
                                        <p:strVal val="visible"/>
                                      </p:to>
                                    </p:set>
                                    <p:animEffect transition="in" filter="fade">
                                      <p:cBhvr>
                                        <p:cTn id="14" dur="1000"/>
                                        <p:tgtEl>
                                          <p:spTgt spid="45059">
                                            <p:txEl>
                                              <p:pRg st="0" end="0"/>
                                            </p:txEl>
                                          </p:spTgt>
                                        </p:tgtEl>
                                      </p:cBhvr>
                                    </p:animEffect>
                                    <p:anim calcmode="lin" valueType="num">
                                      <p:cBhvr>
                                        <p:cTn id="15" dur="1000" fill="hold"/>
                                        <p:tgtEl>
                                          <p:spTgt spid="45059">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4505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5059">
                                            <p:txEl>
                                              <p:pRg st="1" end="1"/>
                                            </p:txEl>
                                          </p:spTgt>
                                        </p:tgtEl>
                                        <p:attrNameLst>
                                          <p:attrName>style.visibility</p:attrName>
                                        </p:attrNameLst>
                                      </p:cBhvr>
                                      <p:to>
                                        <p:strVal val="visible"/>
                                      </p:to>
                                    </p:set>
                                    <p:animEffect transition="in" filter="fade">
                                      <p:cBhvr>
                                        <p:cTn id="21" dur="1000"/>
                                        <p:tgtEl>
                                          <p:spTgt spid="45059">
                                            <p:txEl>
                                              <p:pRg st="1" end="1"/>
                                            </p:txEl>
                                          </p:spTgt>
                                        </p:tgtEl>
                                      </p:cBhvr>
                                    </p:animEffect>
                                    <p:anim calcmode="lin" valueType="num">
                                      <p:cBhvr>
                                        <p:cTn id="22" dur="1000" fill="hold"/>
                                        <p:tgtEl>
                                          <p:spTgt spid="45059">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4505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5059">
                                            <p:txEl>
                                              <p:pRg st="2" end="2"/>
                                            </p:txEl>
                                          </p:spTgt>
                                        </p:tgtEl>
                                        <p:attrNameLst>
                                          <p:attrName>style.visibility</p:attrName>
                                        </p:attrNameLst>
                                      </p:cBhvr>
                                      <p:to>
                                        <p:strVal val="visible"/>
                                      </p:to>
                                    </p:set>
                                    <p:animEffect transition="in" filter="fade">
                                      <p:cBhvr>
                                        <p:cTn id="28" dur="1000"/>
                                        <p:tgtEl>
                                          <p:spTgt spid="45059">
                                            <p:txEl>
                                              <p:pRg st="2" end="2"/>
                                            </p:txEl>
                                          </p:spTgt>
                                        </p:tgtEl>
                                      </p:cBhvr>
                                    </p:animEffect>
                                    <p:anim calcmode="lin" valueType="num">
                                      <p:cBhvr>
                                        <p:cTn id="29" dur="1000" fill="hold"/>
                                        <p:tgtEl>
                                          <p:spTgt spid="45059">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4505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5059">
                                            <p:txEl>
                                              <p:pRg st="3" end="3"/>
                                            </p:txEl>
                                          </p:spTgt>
                                        </p:tgtEl>
                                        <p:attrNameLst>
                                          <p:attrName>style.visibility</p:attrName>
                                        </p:attrNameLst>
                                      </p:cBhvr>
                                      <p:to>
                                        <p:strVal val="visible"/>
                                      </p:to>
                                    </p:set>
                                    <p:animEffect transition="in" filter="fade">
                                      <p:cBhvr>
                                        <p:cTn id="35" dur="1000"/>
                                        <p:tgtEl>
                                          <p:spTgt spid="45059">
                                            <p:txEl>
                                              <p:pRg st="3" end="3"/>
                                            </p:txEl>
                                          </p:spTgt>
                                        </p:tgtEl>
                                      </p:cBhvr>
                                    </p:animEffect>
                                    <p:anim calcmode="lin" valueType="num">
                                      <p:cBhvr>
                                        <p:cTn id="36" dur="1000" fill="hold"/>
                                        <p:tgtEl>
                                          <p:spTgt spid="450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4505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5059">
                                            <p:txEl>
                                              <p:pRg st="4" end="4"/>
                                            </p:txEl>
                                          </p:spTgt>
                                        </p:tgtEl>
                                        <p:attrNameLst>
                                          <p:attrName>style.visibility</p:attrName>
                                        </p:attrNameLst>
                                      </p:cBhvr>
                                      <p:to>
                                        <p:strVal val="visible"/>
                                      </p:to>
                                    </p:set>
                                    <p:animEffect transition="in" filter="fade">
                                      <p:cBhvr>
                                        <p:cTn id="42" dur="1000"/>
                                        <p:tgtEl>
                                          <p:spTgt spid="45059">
                                            <p:txEl>
                                              <p:pRg st="4" end="4"/>
                                            </p:txEl>
                                          </p:spTgt>
                                        </p:tgtEl>
                                      </p:cBhvr>
                                    </p:animEffect>
                                    <p:anim calcmode="lin" valueType="num">
                                      <p:cBhvr>
                                        <p:cTn id="43" dur="1000" fill="hold"/>
                                        <p:tgtEl>
                                          <p:spTgt spid="45059">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4505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45059">
                                            <p:txEl>
                                              <p:pRg st="5" end="5"/>
                                            </p:txEl>
                                          </p:spTgt>
                                        </p:tgtEl>
                                        <p:attrNameLst>
                                          <p:attrName>style.visibility</p:attrName>
                                        </p:attrNameLst>
                                      </p:cBhvr>
                                      <p:to>
                                        <p:strVal val="visible"/>
                                      </p:to>
                                    </p:set>
                                    <p:animEffect transition="in" filter="fade">
                                      <p:cBhvr>
                                        <p:cTn id="49" dur="1000"/>
                                        <p:tgtEl>
                                          <p:spTgt spid="45059">
                                            <p:txEl>
                                              <p:pRg st="5" end="5"/>
                                            </p:txEl>
                                          </p:spTgt>
                                        </p:tgtEl>
                                      </p:cBhvr>
                                    </p:animEffect>
                                    <p:anim calcmode="lin" valueType="num">
                                      <p:cBhvr>
                                        <p:cTn id="50" dur="1000" fill="hold"/>
                                        <p:tgtEl>
                                          <p:spTgt spid="45059">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45059">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45059">
                                            <p:txEl>
                                              <p:pRg st="6" end="6"/>
                                            </p:txEl>
                                          </p:spTgt>
                                        </p:tgtEl>
                                        <p:attrNameLst>
                                          <p:attrName>style.visibility</p:attrName>
                                        </p:attrNameLst>
                                      </p:cBhvr>
                                      <p:to>
                                        <p:strVal val="visible"/>
                                      </p:to>
                                    </p:set>
                                    <p:animEffect transition="in" filter="fade">
                                      <p:cBhvr>
                                        <p:cTn id="56" dur="1000"/>
                                        <p:tgtEl>
                                          <p:spTgt spid="45059">
                                            <p:txEl>
                                              <p:pRg st="6" end="6"/>
                                            </p:txEl>
                                          </p:spTgt>
                                        </p:tgtEl>
                                      </p:cBhvr>
                                    </p:animEffect>
                                    <p:anim calcmode="lin" valueType="num">
                                      <p:cBhvr>
                                        <p:cTn id="57" dur="1000" fill="hold"/>
                                        <p:tgtEl>
                                          <p:spTgt spid="45059">
                                            <p:txEl>
                                              <p:pRg st="6" end="6"/>
                                            </p:txEl>
                                          </p:spTgt>
                                        </p:tgtEl>
                                        <p:attrNameLst>
                                          <p:attrName>ppt_x</p:attrName>
                                        </p:attrNameLst>
                                      </p:cBhvr>
                                      <p:tavLst>
                                        <p:tav tm="0">
                                          <p:val>
                                            <p:strVal val="#ppt_x"/>
                                          </p:val>
                                        </p:tav>
                                        <p:tav tm="100000">
                                          <p:val>
                                            <p:strVal val="#ppt_x"/>
                                          </p:val>
                                        </p:tav>
                                      </p:tavLst>
                                    </p:anim>
                                    <p:anim calcmode="lin" valueType="num">
                                      <p:cBhvr>
                                        <p:cTn id="58" dur="1000" fill="hold"/>
                                        <p:tgtEl>
                                          <p:spTgt spid="45059">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45059">
                                            <p:txEl>
                                              <p:pRg st="7" end="7"/>
                                            </p:txEl>
                                          </p:spTgt>
                                        </p:tgtEl>
                                        <p:attrNameLst>
                                          <p:attrName>style.visibility</p:attrName>
                                        </p:attrNameLst>
                                      </p:cBhvr>
                                      <p:to>
                                        <p:strVal val="visible"/>
                                      </p:to>
                                    </p:set>
                                    <p:animEffect transition="in" filter="fade">
                                      <p:cBhvr>
                                        <p:cTn id="63" dur="1000"/>
                                        <p:tgtEl>
                                          <p:spTgt spid="45059">
                                            <p:txEl>
                                              <p:pRg st="7" end="7"/>
                                            </p:txEl>
                                          </p:spTgt>
                                        </p:tgtEl>
                                      </p:cBhvr>
                                    </p:animEffect>
                                    <p:anim calcmode="lin" valueType="num">
                                      <p:cBhvr>
                                        <p:cTn id="64" dur="1000" fill="hold"/>
                                        <p:tgtEl>
                                          <p:spTgt spid="45059">
                                            <p:txEl>
                                              <p:pRg st="7" end="7"/>
                                            </p:txEl>
                                          </p:spTgt>
                                        </p:tgtEl>
                                        <p:attrNameLst>
                                          <p:attrName>ppt_x</p:attrName>
                                        </p:attrNameLst>
                                      </p:cBhvr>
                                      <p:tavLst>
                                        <p:tav tm="0">
                                          <p:val>
                                            <p:strVal val="#ppt_x"/>
                                          </p:val>
                                        </p:tav>
                                        <p:tav tm="100000">
                                          <p:val>
                                            <p:strVal val="#ppt_x"/>
                                          </p:val>
                                        </p:tav>
                                      </p:tavLst>
                                    </p:anim>
                                    <p:anim calcmode="lin" valueType="num">
                                      <p:cBhvr>
                                        <p:cTn id="65" dur="1000" fill="hold"/>
                                        <p:tgtEl>
                                          <p:spTgt spid="45059">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45059">
                                            <p:txEl>
                                              <p:pRg st="8" end="8"/>
                                            </p:txEl>
                                          </p:spTgt>
                                        </p:tgtEl>
                                        <p:attrNameLst>
                                          <p:attrName>style.visibility</p:attrName>
                                        </p:attrNameLst>
                                      </p:cBhvr>
                                      <p:to>
                                        <p:strVal val="visible"/>
                                      </p:to>
                                    </p:set>
                                    <p:animEffect transition="in" filter="fade">
                                      <p:cBhvr>
                                        <p:cTn id="70" dur="1000"/>
                                        <p:tgtEl>
                                          <p:spTgt spid="45059">
                                            <p:txEl>
                                              <p:pRg st="8" end="8"/>
                                            </p:txEl>
                                          </p:spTgt>
                                        </p:tgtEl>
                                      </p:cBhvr>
                                    </p:animEffect>
                                    <p:anim calcmode="lin" valueType="num">
                                      <p:cBhvr>
                                        <p:cTn id="71" dur="1000" fill="hold"/>
                                        <p:tgtEl>
                                          <p:spTgt spid="45059">
                                            <p:txEl>
                                              <p:pRg st="8" end="8"/>
                                            </p:txEl>
                                          </p:spTgt>
                                        </p:tgtEl>
                                        <p:attrNameLst>
                                          <p:attrName>ppt_x</p:attrName>
                                        </p:attrNameLst>
                                      </p:cBhvr>
                                      <p:tavLst>
                                        <p:tav tm="0">
                                          <p:val>
                                            <p:strVal val="#ppt_x"/>
                                          </p:val>
                                        </p:tav>
                                        <p:tav tm="100000">
                                          <p:val>
                                            <p:strVal val="#ppt_x"/>
                                          </p:val>
                                        </p:tav>
                                      </p:tavLst>
                                    </p:anim>
                                    <p:anim calcmode="lin" valueType="num">
                                      <p:cBhvr>
                                        <p:cTn id="72" dur="1000" fill="hold"/>
                                        <p:tgtEl>
                                          <p:spTgt spid="45059">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bwMode="auto">
          <a:xfrm>
            <a:off x="1524000" y="0"/>
            <a:ext cx="9144000" cy="1219200"/>
          </a:xfrm>
          <a:noFill/>
          <a:ln>
            <a:miter lim="800000"/>
            <a:headEnd/>
            <a:tailEnd/>
          </a:ln>
        </p:spPr>
        <p:txBody>
          <a:bodyPr vert="horz" wrap="square" lIns="91440" tIns="45720" rIns="91440" bIns="45720" numCol="1" rtlCol="0" anchor="t" anchorCtr="0" compatLnSpc="1">
            <a:prstTxWarp prst="textNoShape">
              <a:avLst/>
            </a:prstTxWarp>
            <a:normAutofit/>
          </a:bodyPr>
          <a:lstStyle/>
          <a:p>
            <a:pPr eaLnBrk="1" hangingPunct="1"/>
            <a:r>
              <a:rPr lang="en-US" sz="3600" b="1" dirty="0" smtClean="0">
                <a:cs typeface="Helvetica" pitchFamily="34" charset="0"/>
              </a:rPr>
              <a:t>Social Media Is Beneficial For </a:t>
            </a:r>
            <a:r>
              <a:rPr lang="en-US" sz="3600" b="1" u="sng" dirty="0" smtClean="0">
                <a:cs typeface="Helvetica" pitchFamily="34" charset="0"/>
              </a:rPr>
              <a:t>Employers</a:t>
            </a:r>
          </a:p>
        </p:txBody>
      </p:sp>
      <p:sp>
        <p:nvSpPr>
          <p:cNvPr id="26627" name="Rectangle 3"/>
          <p:cNvSpPr>
            <a:spLocks noGrp="1" noChangeArrowheads="1"/>
          </p:cNvSpPr>
          <p:nvPr>
            <p:ph idx="1"/>
          </p:nvPr>
        </p:nvSpPr>
        <p:spPr bwMode="auto">
          <a:xfrm>
            <a:off x="1981200" y="1371600"/>
            <a:ext cx="8458200" cy="4038600"/>
          </a:xfrm>
          <a:noFill/>
          <a:ln>
            <a:miter lim="800000"/>
            <a:headEnd/>
            <a:tailEnd/>
          </a:ln>
        </p:spPr>
        <p:txBody>
          <a:bodyPr vert="horz" wrap="square" lIns="91440" tIns="45720" rIns="91440" bIns="45720" numCol="1" rtlCol="0" anchor="t" anchorCtr="0" compatLnSpc="1">
            <a:prstTxWarp prst="textNoShape">
              <a:avLst/>
            </a:prstTxWarp>
            <a:normAutofit/>
          </a:bodyPr>
          <a:lstStyle/>
          <a:p>
            <a:pPr eaLnBrk="1" hangingPunct="1"/>
            <a:r>
              <a:rPr lang="en-US" dirty="0">
                <a:latin typeface="Arial" pitchFamily="34" charset="0"/>
                <a:cs typeface="Arial" pitchFamily="34" charset="0"/>
              </a:rPr>
              <a:t>Learn what employees are doing away from </a:t>
            </a:r>
            <a:r>
              <a:rPr lang="en-US" dirty="0" smtClean="0">
                <a:latin typeface="Arial" pitchFamily="34" charset="0"/>
                <a:cs typeface="Arial" pitchFamily="34" charset="0"/>
              </a:rPr>
              <a:t>work.</a:t>
            </a:r>
            <a:endParaRPr lang="en-US" dirty="0">
              <a:latin typeface="Arial" pitchFamily="34" charset="0"/>
              <a:cs typeface="Arial" pitchFamily="34" charset="0"/>
            </a:endParaRPr>
          </a:p>
          <a:p>
            <a:pPr eaLnBrk="1" hangingPunct="1"/>
            <a:r>
              <a:rPr lang="en-US" dirty="0">
                <a:latin typeface="Arial" pitchFamily="34" charset="0"/>
                <a:cs typeface="Arial" pitchFamily="34" charset="0"/>
              </a:rPr>
              <a:t>Learn background information about </a:t>
            </a:r>
            <a:r>
              <a:rPr lang="en-US" dirty="0" smtClean="0">
                <a:latin typeface="Arial" pitchFamily="34" charset="0"/>
                <a:cs typeface="Arial" pitchFamily="34" charset="0"/>
              </a:rPr>
              <a:t>people.</a:t>
            </a:r>
            <a:endParaRPr lang="en-US" dirty="0">
              <a:latin typeface="Arial" pitchFamily="34" charset="0"/>
              <a:cs typeface="Arial" pitchFamily="34" charset="0"/>
            </a:endParaRPr>
          </a:p>
          <a:p>
            <a:pPr eaLnBrk="1" hangingPunct="1"/>
            <a:r>
              <a:rPr lang="en-US" dirty="0" smtClean="0">
                <a:latin typeface="Arial" pitchFamily="34" charset="0"/>
                <a:cs typeface="Arial" pitchFamily="34" charset="0"/>
              </a:rPr>
              <a:t>Learn what other agencies are doing.</a:t>
            </a:r>
          </a:p>
          <a:p>
            <a:pPr eaLnBrk="1" hangingPunct="1"/>
            <a:r>
              <a:rPr lang="en-US" dirty="0" smtClean="0">
                <a:latin typeface="Arial" pitchFamily="34" charset="0"/>
                <a:cs typeface="Arial" pitchFamily="34" charset="0"/>
              </a:rPr>
              <a:t>Learn </a:t>
            </a:r>
            <a:r>
              <a:rPr lang="en-US" dirty="0">
                <a:latin typeface="Arial" pitchFamily="34" charset="0"/>
                <a:cs typeface="Arial" pitchFamily="34" charset="0"/>
              </a:rPr>
              <a:t>about </a:t>
            </a:r>
            <a:r>
              <a:rPr lang="en-US" dirty="0" smtClean="0">
                <a:latin typeface="Arial" pitchFamily="34" charset="0"/>
                <a:cs typeface="Arial" pitchFamily="34" charset="0"/>
              </a:rPr>
              <a:t>marketplace/trends.</a:t>
            </a:r>
            <a:endParaRPr lang="en-US" dirty="0">
              <a:latin typeface="Arial" pitchFamily="34" charset="0"/>
              <a:cs typeface="Arial" pitchFamily="34" charset="0"/>
            </a:endParaRPr>
          </a:p>
          <a:p>
            <a:pPr eaLnBrk="1" hangingPunct="1"/>
            <a:r>
              <a:rPr lang="en-US" dirty="0">
                <a:latin typeface="Arial" pitchFamily="34" charset="0"/>
                <a:cs typeface="Arial" pitchFamily="34" charset="0"/>
              </a:rPr>
              <a:t>Learn what your juries </a:t>
            </a:r>
            <a:r>
              <a:rPr lang="en-US" dirty="0" smtClean="0">
                <a:latin typeface="Arial" pitchFamily="34" charset="0"/>
                <a:cs typeface="Arial" pitchFamily="34" charset="0"/>
              </a:rPr>
              <a:t>think.</a:t>
            </a:r>
            <a:endParaRPr lang="en-US" dirty="0">
              <a:latin typeface="Arial" pitchFamily="34" charset="0"/>
              <a:cs typeface="Arial" pitchFamily="34" charset="0"/>
            </a:endParaRPr>
          </a:p>
          <a:p>
            <a:pPr eaLnBrk="1" hangingPunct="1"/>
            <a:r>
              <a:rPr lang="en-US" dirty="0">
                <a:latin typeface="Arial" pitchFamily="34" charset="0"/>
                <a:cs typeface="Arial" pitchFamily="34" charset="0"/>
              </a:rPr>
              <a:t>Learn who your employees are </a:t>
            </a:r>
            <a:r>
              <a:rPr lang="en-US" dirty="0" smtClean="0">
                <a:latin typeface="Arial" pitchFamily="34" charset="0"/>
                <a:cs typeface="Arial" pitchFamily="34" charset="0"/>
              </a:rPr>
              <a:t>contacting.</a:t>
            </a:r>
            <a:endParaRPr lang="en-US" dirty="0">
              <a:latin typeface="Arial" pitchFamily="34" charset="0"/>
              <a:cs typeface="Arial" pitchFamily="34" charset="0"/>
            </a:endParaRPr>
          </a:p>
        </p:txBody>
      </p:sp>
    </p:spTree>
    <p:extLst>
      <p:ext uri="{BB962C8B-B14F-4D97-AF65-F5344CB8AC3E}">
        <p14:creationId xmlns:p14="http://schemas.microsoft.com/office/powerpoint/2010/main" val="39707529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 calcmode="lin" valueType="num">
                                      <p:cBhvr additive="base">
                                        <p:cTn id="7" dur="500" fill="hold"/>
                                        <p:tgtEl>
                                          <p:spTgt spid="2662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662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6627">
                                            <p:txEl>
                                              <p:pRg st="1" end="1"/>
                                            </p:txEl>
                                          </p:spTgt>
                                        </p:tgtEl>
                                        <p:attrNameLst>
                                          <p:attrName>style.visibility</p:attrName>
                                        </p:attrNameLst>
                                      </p:cBhvr>
                                      <p:to>
                                        <p:strVal val="visible"/>
                                      </p:to>
                                    </p:set>
                                    <p:anim calcmode="lin" valueType="num">
                                      <p:cBhvr additive="base">
                                        <p:cTn id="13" dur="500" fill="hold"/>
                                        <p:tgtEl>
                                          <p:spTgt spid="2662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662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6627">
                                            <p:txEl>
                                              <p:pRg st="2" end="2"/>
                                            </p:txEl>
                                          </p:spTgt>
                                        </p:tgtEl>
                                        <p:attrNameLst>
                                          <p:attrName>style.visibility</p:attrName>
                                        </p:attrNameLst>
                                      </p:cBhvr>
                                      <p:to>
                                        <p:strVal val="visible"/>
                                      </p:to>
                                    </p:set>
                                    <p:anim calcmode="lin" valueType="num">
                                      <p:cBhvr additive="base">
                                        <p:cTn id="19" dur="500" fill="hold"/>
                                        <p:tgtEl>
                                          <p:spTgt spid="2662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662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6627">
                                            <p:txEl>
                                              <p:pRg st="3" end="3"/>
                                            </p:txEl>
                                          </p:spTgt>
                                        </p:tgtEl>
                                        <p:attrNameLst>
                                          <p:attrName>style.visibility</p:attrName>
                                        </p:attrNameLst>
                                      </p:cBhvr>
                                      <p:to>
                                        <p:strVal val="visible"/>
                                      </p:to>
                                    </p:set>
                                    <p:anim calcmode="lin" valueType="num">
                                      <p:cBhvr additive="base">
                                        <p:cTn id="25" dur="500" fill="hold"/>
                                        <p:tgtEl>
                                          <p:spTgt spid="2662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662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6627">
                                            <p:txEl>
                                              <p:pRg st="4" end="4"/>
                                            </p:txEl>
                                          </p:spTgt>
                                        </p:tgtEl>
                                        <p:attrNameLst>
                                          <p:attrName>style.visibility</p:attrName>
                                        </p:attrNameLst>
                                      </p:cBhvr>
                                      <p:to>
                                        <p:strVal val="visible"/>
                                      </p:to>
                                    </p:set>
                                    <p:anim calcmode="lin" valueType="num">
                                      <p:cBhvr additive="base">
                                        <p:cTn id="31" dur="500" fill="hold"/>
                                        <p:tgtEl>
                                          <p:spTgt spid="2662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662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6627">
                                            <p:txEl>
                                              <p:pRg st="5" end="5"/>
                                            </p:txEl>
                                          </p:spTgt>
                                        </p:tgtEl>
                                        <p:attrNameLst>
                                          <p:attrName>style.visibility</p:attrName>
                                        </p:attrNameLst>
                                      </p:cBhvr>
                                      <p:to>
                                        <p:strVal val="visible"/>
                                      </p:to>
                                    </p:set>
                                    <p:anim calcmode="lin" valueType="num">
                                      <p:cBhvr additive="base">
                                        <p:cTn id="37" dur="500" fill="hold"/>
                                        <p:tgtEl>
                                          <p:spTgt spid="2662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662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bwMode="auto">
          <a:xfrm>
            <a:off x="504444" y="119517"/>
            <a:ext cx="10268712" cy="1053502"/>
          </a:xfrm>
          <a:noFill/>
          <a:ln>
            <a:miter lim="800000"/>
            <a:headEnd/>
            <a:tailEnd/>
          </a:ln>
        </p:spPr>
        <p:txBody>
          <a:bodyPr vert="horz" wrap="square" lIns="91440" tIns="45720" rIns="91440" bIns="45720" numCol="1" rtlCol="0" anchor="t" anchorCtr="0" compatLnSpc="1">
            <a:prstTxWarp prst="textNoShape">
              <a:avLst/>
            </a:prstTxWarp>
            <a:noAutofit/>
          </a:bodyPr>
          <a:lstStyle/>
          <a:p>
            <a:r>
              <a:rPr lang="en-US" sz="3600" b="1" dirty="0" smtClean="0">
                <a:cs typeface="Helvetica" pitchFamily="34" charset="0"/>
              </a:rPr>
              <a:t>Educate Employees</a:t>
            </a:r>
          </a:p>
        </p:txBody>
      </p:sp>
      <p:sp>
        <p:nvSpPr>
          <p:cNvPr id="39939" name="Rectangle 3"/>
          <p:cNvSpPr>
            <a:spLocks noGrp="1" noChangeArrowheads="1"/>
          </p:cNvSpPr>
          <p:nvPr>
            <p:ph type="body" sz="half" idx="4294967295"/>
          </p:nvPr>
        </p:nvSpPr>
        <p:spPr bwMode="auto">
          <a:xfrm>
            <a:off x="1173017" y="1173019"/>
            <a:ext cx="4645891" cy="4541981"/>
          </a:xfrm>
          <a:ln>
            <a:miter lim="800000"/>
            <a:headEnd/>
            <a:tailEnd/>
          </a:ln>
        </p:spPr>
        <p:txBody>
          <a:bodyPr vert="horz" wrap="square" lIns="91440" tIns="45720" rIns="91440" bIns="45720" numCol="1" rtlCol="0" anchor="t" anchorCtr="0" compatLnSpc="1">
            <a:prstTxWarp prst="textNoShape">
              <a:avLst/>
            </a:prstTxWarp>
            <a:normAutofit/>
          </a:bodyPr>
          <a:lstStyle/>
          <a:p>
            <a:pPr marL="279400" indent="-279400">
              <a:spcAft>
                <a:spcPct val="50000"/>
              </a:spcAft>
              <a:buFont typeface="Arial" charset="0"/>
              <a:buChar char="•"/>
              <a:defRPr/>
            </a:pPr>
            <a:r>
              <a:rPr lang="en-US" sz="2400" dirty="0">
                <a:latin typeface="Arial" charset="0"/>
                <a:cs typeface="Arial" charset="0"/>
              </a:rPr>
              <a:t>Train employees on company’s expectations regarding use of Internet-based social media and appropriate vs. inappropriate use of social networking </a:t>
            </a:r>
            <a:r>
              <a:rPr lang="en-US" sz="2400" dirty="0" smtClean="0">
                <a:latin typeface="Arial" charset="0"/>
                <a:cs typeface="Arial" charset="0"/>
              </a:rPr>
              <a:t>sites.</a:t>
            </a:r>
            <a:endParaRPr lang="en-US" sz="2400" dirty="0">
              <a:latin typeface="Arial" charset="0"/>
              <a:cs typeface="Arial" charset="0"/>
            </a:endParaRPr>
          </a:p>
          <a:p>
            <a:pPr marL="279400" indent="-279400">
              <a:spcAft>
                <a:spcPct val="50000"/>
              </a:spcAft>
              <a:buFont typeface="Arial" charset="0"/>
              <a:buChar char="•"/>
              <a:defRPr/>
            </a:pPr>
            <a:r>
              <a:rPr lang="en-US" sz="2400" dirty="0">
                <a:latin typeface="Arial" charset="0"/>
                <a:cs typeface="Arial" charset="0"/>
              </a:rPr>
              <a:t>Employees that understand the personal and professional risks of inappropriate activity will be much more likely to self-regulate their online </a:t>
            </a:r>
            <a:r>
              <a:rPr lang="en-US" sz="2400" dirty="0" smtClean="0">
                <a:latin typeface="Arial" charset="0"/>
                <a:cs typeface="Arial" charset="0"/>
              </a:rPr>
              <a:t>behavior.</a:t>
            </a:r>
            <a:endParaRPr lang="en-US" sz="2400" dirty="0">
              <a:latin typeface="Arial" charset="0"/>
              <a:cs typeface="Arial" charset="0"/>
            </a:endParaRPr>
          </a:p>
        </p:txBody>
      </p:sp>
      <p:pic>
        <p:nvPicPr>
          <p:cNvPr id="39940" name="Picture 10" descr="MPj04431050000[1]"/>
          <p:cNvPicPr>
            <a:picLocks noGrp="1" noChangeAspect="1" noChangeArrowheads="1"/>
          </p:cNvPicPr>
          <p:nvPr>
            <p:ph sz="half" idx="4294967295"/>
          </p:nvPr>
        </p:nvPicPr>
        <p:blipFill>
          <a:blip r:embed="rId3" cstate="print"/>
          <a:srcRect/>
          <a:stretch>
            <a:fillRect/>
          </a:stretch>
        </p:blipFill>
        <p:spPr bwMode="auto">
          <a:xfrm>
            <a:off x="6560127" y="1716376"/>
            <a:ext cx="2971800" cy="2971800"/>
          </a:xfrm>
          <a:noFill/>
          <a:ln>
            <a:miter lim="800000"/>
            <a:headEnd/>
            <a:tailEnd/>
          </a:ln>
        </p:spPr>
      </p:pic>
    </p:spTree>
    <p:extLst>
      <p:ext uri="{BB962C8B-B14F-4D97-AF65-F5344CB8AC3E}">
        <p14:creationId xmlns:p14="http://schemas.microsoft.com/office/powerpoint/2010/main" val="20915462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idx="4294967295"/>
          </p:nvPr>
        </p:nvSpPr>
        <p:spPr bwMode="auto">
          <a:xfrm>
            <a:off x="1524000" y="228600"/>
            <a:ext cx="8231188" cy="838200"/>
          </a:xfrm>
          <a:prstGeom prst="rect">
            <a:avLst/>
          </a:prstGeom>
          <a:noFill/>
          <a:ln>
            <a:miter lim="800000"/>
            <a:headEnd/>
            <a:tailEnd/>
          </a:ln>
        </p:spPr>
        <p:txBody>
          <a:bodyPr>
            <a:normAutofit/>
          </a:bodyPr>
          <a:lstStyle/>
          <a:p>
            <a:pPr eaLnBrk="1" hangingPunct="1"/>
            <a:r>
              <a:rPr lang="en-US" sz="3600" b="1" dirty="0" smtClean="0">
                <a:cs typeface="Helvetica" pitchFamily="34" charset="0"/>
              </a:rPr>
              <a:t>Tips For Managers</a:t>
            </a:r>
          </a:p>
        </p:txBody>
      </p:sp>
      <p:sp>
        <p:nvSpPr>
          <p:cNvPr id="49155" name="Rectangle 3"/>
          <p:cNvSpPr>
            <a:spLocks noGrp="1" noChangeArrowheads="1"/>
          </p:cNvSpPr>
          <p:nvPr>
            <p:ph type="body" sz="half" idx="4294967295"/>
          </p:nvPr>
        </p:nvSpPr>
        <p:spPr bwMode="auto">
          <a:xfrm>
            <a:off x="1752600" y="1219200"/>
            <a:ext cx="8915400" cy="4495800"/>
          </a:xfrm>
          <a:prstGeom prst="rect">
            <a:avLst/>
          </a:prstGeom>
          <a:noFill/>
          <a:ln>
            <a:miter lim="800000"/>
            <a:headEnd/>
            <a:tailEnd/>
          </a:ln>
        </p:spPr>
        <p:txBody>
          <a:bodyPr/>
          <a:lstStyle/>
          <a:p>
            <a:pPr eaLnBrk="1" hangingPunct="1">
              <a:spcAft>
                <a:spcPct val="50000"/>
              </a:spcAft>
              <a:buFont typeface="Arial" panose="020B0604020202020204" pitchFamily="34" charset="0"/>
              <a:buChar char="•"/>
            </a:pPr>
            <a:r>
              <a:rPr lang="en-US" sz="2400" dirty="0">
                <a:latin typeface="Arial" pitchFamily="34" charset="0"/>
                <a:cs typeface="Arial" pitchFamily="34" charset="0"/>
              </a:rPr>
              <a:t>Don’t become “friends” with </a:t>
            </a:r>
            <a:r>
              <a:rPr lang="en-US" sz="2400" dirty="0" smtClean="0">
                <a:latin typeface="Arial" pitchFamily="34" charset="0"/>
                <a:cs typeface="Arial" pitchFamily="34" charset="0"/>
              </a:rPr>
              <a:t>employees.</a:t>
            </a:r>
            <a:endParaRPr lang="en-US" sz="2400" dirty="0">
              <a:latin typeface="Arial" pitchFamily="34" charset="0"/>
              <a:cs typeface="Arial" pitchFamily="34" charset="0"/>
            </a:endParaRPr>
          </a:p>
          <a:p>
            <a:pPr marL="0" indent="0">
              <a:spcAft>
                <a:spcPct val="50000"/>
              </a:spcAft>
            </a:pPr>
            <a:endParaRPr lang="en-US" sz="2400" dirty="0">
              <a:latin typeface="Arial" pitchFamily="34" charset="0"/>
              <a:cs typeface="Arial" pitchFamily="34" charset="0"/>
            </a:endParaRPr>
          </a:p>
          <a:p>
            <a:pPr eaLnBrk="1" hangingPunct="1">
              <a:spcAft>
                <a:spcPct val="50000"/>
              </a:spcAft>
              <a:buFont typeface="Arial" panose="020B0604020202020204" pitchFamily="34" charset="0"/>
              <a:buChar char="•"/>
            </a:pPr>
            <a:r>
              <a:rPr lang="en-US" sz="2400" dirty="0">
                <a:latin typeface="Arial" pitchFamily="34" charset="0"/>
                <a:cs typeface="Arial" pitchFamily="34" charset="0"/>
              </a:rPr>
              <a:t>Don’t reveal anything you wouldn’t say or post in </a:t>
            </a:r>
            <a:r>
              <a:rPr lang="en-US" sz="2400" dirty="0" smtClean="0">
                <a:latin typeface="Arial" pitchFamily="34" charset="0"/>
                <a:cs typeface="Arial" pitchFamily="34" charset="0"/>
              </a:rPr>
              <a:t>public.</a:t>
            </a:r>
            <a:endParaRPr lang="en-US" sz="2400" dirty="0">
              <a:latin typeface="Arial" pitchFamily="34" charset="0"/>
              <a:cs typeface="Arial" pitchFamily="34" charset="0"/>
            </a:endParaRPr>
          </a:p>
          <a:p>
            <a:pPr marL="0" indent="0">
              <a:spcAft>
                <a:spcPct val="50000"/>
              </a:spcAft>
            </a:pPr>
            <a:endParaRPr lang="en-US" sz="2400" dirty="0">
              <a:latin typeface="Arial" pitchFamily="34" charset="0"/>
              <a:cs typeface="Arial" pitchFamily="34" charset="0"/>
            </a:endParaRPr>
          </a:p>
          <a:p>
            <a:pPr eaLnBrk="1" hangingPunct="1">
              <a:spcAft>
                <a:spcPct val="50000"/>
              </a:spcAft>
              <a:buFont typeface="Arial" panose="020B0604020202020204" pitchFamily="34" charset="0"/>
              <a:buChar char="•"/>
            </a:pPr>
            <a:r>
              <a:rPr lang="en-US" sz="2400" dirty="0">
                <a:latin typeface="Arial" pitchFamily="34" charset="0"/>
                <a:cs typeface="Arial" pitchFamily="34" charset="0"/>
              </a:rPr>
              <a:t>Don’t engage in fraud (“fake” friend requests or passwords</a:t>
            </a:r>
            <a:r>
              <a:rPr lang="en-US" sz="2400" dirty="0" smtClean="0">
                <a:latin typeface="Arial" pitchFamily="34" charset="0"/>
                <a:cs typeface="Arial" pitchFamily="34" charset="0"/>
              </a:rPr>
              <a:t>).</a:t>
            </a:r>
            <a:endParaRPr lang="en-US" sz="2400" dirty="0">
              <a:latin typeface="Arial" pitchFamily="34" charset="0"/>
              <a:cs typeface="Arial" pitchFamily="34" charset="0"/>
            </a:endParaRPr>
          </a:p>
          <a:p>
            <a:pPr marL="0" indent="0">
              <a:spcAft>
                <a:spcPct val="50000"/>
              </a:spcAft>
            </a:pPr>
            <a:endParaRPr lang="en-US" sz="2400" dirty="0">
              <a:latin typeface="Arial" pitchFamily="34" charset="0"/>
              <a:cs typeface="Arial" pitchFamily="34" charset="0"/>
            </a:endParaRPr>
          </a:p>
          <a:p>
            <a:pPr eaLnBrk="1" hangingPunct="1">
              <a:spcAft>
                <a:spcPct val="50000"/>
              </a:spcAft>
              <a:buFont typeface="Arial" panose="020B0604020202020204" pitchFamily="34" charset="0"/>
              <a:buChar char="•"/>
            </a:pPr>
            <a:r>
              <a:rPr lang="en-US" sz="2400" dirty="0">
                <a:latin typeface="Arial" pitchFamily="34" charset="0"/>
                <a:cs typeface="Arial" pitchFamily="34" charset="0"/>
              </a:rPr>
              <a:t>Use privacy controls to manage flow of </a:t>
            </a:r>
            <a:r>
              <a:rPr lang="en-US" sz="2400" dirty="0" smtClean="0">
                <a:latin typeface="Arial" pitchFamily="34" charset="0"/>
                <a:cs typeface="Arial" pitchFamily="34" charset="0"/>
              </a:rPr>
              <a:t>information.</a:t>
            </a:r>
            <a:endParaRPr lang="en-US" sz="2400" dirty="0">
              <a:latin typeface="Arial" pitchFamily="34" charset="0"/>
              <a:cs typeface="Arial" pitchFamily="34" charset="0"/>
            </a:endParaRPr>
          </a:p>
          <a:p>
            <a:pPr marL="0" indent="0">
              <a:spcAft>
                <a:spcPct val="50000"/>
              </a:spcAft>
            </a:pPr>
            <a:endParaRPr lang="en-US" sz="2600" dirty="0"/>
          </a:p>
        </p:txBody>
      </p:sp>
    </p:spTree>
    <p:extLst>
      <p:ext uri="{BB962C8B-B14F-4D97-AF65-F5344CB8AC3E}">
        <p14:creationId xmlns:p14="http://schemas.microsoft.com/office/powerpoint/2010/main" val="1964859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Final Questions</a:t>
            </a:r>
            <a:endParaRPr lang="en-US" sz="3600" dirty="0"/>
          </a:p>
        </p:txBody>
      </p:sp>
      <p:sp>
        <p:nvSpPr>
          <p:cNvPr id="3" name="Text Placeholder 2"/>
          <p:cNvSpPr>
            <a:spLocks noGrp="1"/>
          </p:cNvSpPr>
          <p:nvPr>
            <p:ph type="body" idx="1"/>
          </p:nvPr>
        </p:nvSpPr>
        <p:spPr>
          <a:xfrm>
            <a:off x="0" y="4797737"/>
            <a:ext cx="12192000" cy="1224372"/>
          </a:xfrm>
        </p:spPr>
        <p:txBody>
          <a:bodyPr>
            <a:normAutofit/>
          </a:bodyPr>
          <a:lstStyle/>
          <a:p>
            <a:r>
              <a:rPr lang="en-US" b="1" i="1" dirty="0"/>
              <a:t>Presented by:</a:t>
            </a:r>
            <a:r>
              <a:rPr lang="en-US" b="1" dirty="0"/>
              <a:t/>
            </a:r>
            <a:br>
              <a:rPr lang="en-US" b="1" dirty="0"/>
            </a:br>
            <a:r>
              <a:rPr lang="en-US" b="1" dirty="0" smtClean="0"/>
              <a:t>Caryn Diamond Shaw and Andrew Froman</a:t>
            </a:r>
            <a:r>
              <a:rPr lang="en-US" b="1" dirty="0"/>
              <a:t/>
            </a:r>
            <a:br>
              <a:rPr lang="en-US" b="1" dirty="0"/>
            </a:br>
            <a:r>
              <a:rPr lang="en-US" dirty="0"/>
              <a:t>Phone: </a:t>
            </a:r>
            <a:r>
              <a:rPr lang="en-US" dirty="0" smtClean="0"/>
              <a:t>(407) 541-0856 </a:t>
            </a:r>
            <a:r>
              <a:rPr lang="en-US" dirty="0"/>
              <a:t>| </a:t>
            </a:r>
            <a:r>
              <a:rPr lang="en-US" dirty="0" smtClean="0">
                <a:latin typeface="Helvetica" panose="020B0604020202020204" pitchFamily="34" charset="0"/>
                <a:cs typeface="Helvetica" panose="020B0604020202020204" pitchFamily="34" charset="0"/>
              </a:rPr>
              <a:t>(813</a:t>
            </a:r>
            <a:r>
              <a:rPr lang="en-US" dirty="0">
                <a:latin typeface="Helvetica" panose="020B0604020202020204" pitchFamily="34" charset="0"/>
                <a:cs typeface="Helvetica" panose="020B0604020202020204" pitchFamily="34" charset="0"/>
              </a:rPr>
              <a:t>) </a:t>
            </a:r>
            <a:r>
              <a:rPr lang="en-US" dirty="0" smtClean="0">
                <a:latin typeface="Helvetica" panose="020B0604020202020204" pitchFamily="34" charset="0"/>
                <a:cs typeface="Helvetica" panose="020B0604020202020204" pitchFamily="34" charset="0"/>
              </a:rPr>
              <a:t>769-7505  </a:t>
            </a:r>
            <a:endParaRPr lang="en-US" dirty="0" smtClean="0"/>
          </a:p>
          <a:p>
            <a:r>
              <a:rPr lang="en-US" dirty="0" smtClean="0"/>
              <a:t>Email</a:t>
            </a:r>
            <a:r>
              <a:rPr lang="en-US" dirty="0"/>
              <a:t>: </a:t>
            </a:r>
            <a:r>
              <a:rPr lang="en-US" dirty="0" smtClean="0"/>
              <a:t>cshaw@fisherphillips.com| afroman@fisherphillips.com</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 y="1468245"/>
            <a:ext cx="12188952" cy="2407920"/>
          </a:xfrm>
          <a:prstGeom prst="rect">
            <a:avLst/>
          </a:prstGeom>
        </p:spPr>
      </p:pic>
    </p:spTree>
    <p:extLst>
      <p:ext uri="{BB962C8B-B14F-4D97-AF65-F5344CB8AC3E}">
        <p14:creationId xmlns:p14="http://schemas.microsoft.com/office/powerpoint/2010/main" val="8470727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50477" y="4176592"/>
            <a:ext cx="8534400" cy="1676400"/>
          </a:xfrm>
          <a:prstGeom prst="rect">
            <a:avLst/>
          </a:prstGeom>
          <a:solidFill>
            <a:srgbClr val="B11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25086" y="2191581"/>
            <a:ext cx="6324600" cy="1015663"/>
          </a:xfrm>
          <a:prstGeom prst="rect">
            <a:avLst/>
          </a:prstGeom>
          <a:noFill/>
        </p:spPr>
        <p:txBody>
          <a:bodyPr wrap="square" rtlCol="0">
            <a:spAutoFit/>
          </a:bodyPr>
          <a:lstStyle/>
          <a:p>
            <a:pPr algn="r"/>
            <a:r>
              <a:rPr lang="en-US" sz="6000" dirty="0">
                <a:solidFill>
                  <a:srgbClr val="B11116"/>
                </a:solidFill>
                <a:latin typeface="Helvetica" pitchFamily="34" charset="0"/>
              </a:rPr>
              <a:t>THANK YOU</a:t>
            </a:r>
          </a:p>
        </p:txBody>
      </p:sp>
      <p:sp>
        <p:nvSpPr>
          <p:cNvPr id="10" name="TextBox 9"/>
          <p:cNvSpPr txBox="1"/>
          <p:nvPr/>
        </p:nvSpPr>
        <p:spPr>
          <a:xfrm>
            <a:off x="3637722" y="3029781"/>
            <a:ext cx="5029200" cy="381000"/>
          </a:xfrm>
          <a:prstGeom prst="rect">
            <a:avLst/>
          </a:prstGeom>
          <a:noFill/>
        </p:spPr>
        <p:txBody>
          <a:bodyPr wrap="square" rtlCol="0">
            <a:spAutoFit/>
          </a:bodyPr>
          <a:lstStyle/>
          <a:p>
            <a:r>
              <a:rPr lang="en-US" kern="2100" spc="570" dirty="0">
                <a:solidFill>
                  <a:srgbClr val="B11116"/>
                </a:solidFill>
                <a:latin typeface="Helvetica" panose="020B0604020202020204" pitchFamily="34" charset="0"/>
                <a:cs typeface="Helvetica" panose="020B0604020202020204" pitchFamily="34" charset="0"/>
              </a:rPr>
              <a:t>FOR THIS OPPORTUNITY</a:t>
            </a:r>
          </a:p>
        </p:txBody>
      </p:sp>
      <p:cxnSp>
        <p:nvCxnSpPr>
          <p:cNvPr id="13" name="Straight Connector 12"/>
          <p:cNvCxnSpPr/>
          <p:nvPr/>
        </p:nvCxnSpPr>
        <p:spPr>
          <a:xfrm>
            <a:off x="3485322" y="2191581"/>
            <a:ext cx="8459028" cy="1"/>
          </a:xfrm>
          <a:prstGeom prst="line">
            <a:avLst/>
          </a:prstGeom>
          <a:ln>
            <a:solidFill>
              <a:srgbClr val="B11116"/>
            </a:solidFill>
          </a:ln>
        </p:spPr>
        <p:style>
          <a:lnRef idx="1">
            <a:schemeClr val="accent1"/>
          </a:lnRef>
          <a:fillRef idx="0">
            <a:schemeClr val="accent1"/>
          </a:fillRef>
          <a:effectRef idx="0">
            <a:schemeClr val="accent1"/>
          </a:effectRef>
          <a:fontRef idx="minor">
            <a:schemeClr val="tx1"/>
          </a:fontRef>
        </p:style>
      </p:cxnSp>
      <p:sp>
        <p:nvSpPr>
          <p:cNvPr id="14" name="Subtitle 17"/>
          <p:cNvSpPr txBox="1">
            <a:spLocks/>
          </p:cNvSpPr>
          <p:nvPr/>
        </p:nvSpPr>
        <p:spPr bwMode="auto">
          <a:xfrm>
            <a:off x="3796748" y="4345391"/>
            <a:ext cx="8401878" cy="1522011"/>
          </a:xfrm>
          <a:prstGeom prst="rect">
            <a:avLst/>
          </a:prstGeom>
          <a:noFill/>
          <a:ln w="9525">
            <a:noFill/>
            <a:miter lim="800000"/>
            <a:headEnd/>
            <a:tailEnd/>
          </a:ln>
        </p:spPr>
        <p:txBody>
          <a:bodyPr vert="horz" wrap="square" lIns="91440" tIns="45720" rIns="91440" bIns="45720" numCol="2" rtlCol="0" anchor="t" anchorCtr="0" compatLnSpc="1">
            <a:prstTxWarp prst="textNoShape">
              <a:avLst/>
            </a:prstTxWarp>
            <a:noAutofit/>
          </a:bodyPr>
          <a:lstStyle/>
          <a:p>
            <a:r>
              <a:rPr lang="en-US" sz="2400" b="1" dirty="0" smtClean="0"/>
              <a:t>Caryn </a:t>
            </a:r>
            <a:r>
              <a:rPr lang="en-US" sz="2400" b="1" dirty="0"/>
              <a:t>Diamond Shaw </a:t>
            </a:r>
            <a:r>
              <a:rPr lang="en-US" sz="2400" b="1" dirty="0" smtClean="0"/>
              <a:t>and Andrew </a:t>
            </a:r>
            <a:r>
              <a:rPr lang="en-US" sz="2400" b="1" dirty="0"/>
              <a:t>Froman</a:t>
            </a:r>
            <a:r>
              <a:rPr lang="en-US" sz="1100" b="1" dirty="0"/>
              <a:t/>
            </a:r>
            <a:br>
              <a:rPr lang="en-US" sz="1100" b="1" dirty="0"/>
            </a:br>
            <a:r>
              <a:rPr lang="en-US" sz="1400" dirty="0"/>
              <a:t>Phone: (407) 541-0856 | </a:t>
            </a:r>
            <a:r>
              <a:rPr lang="en-US" sz="1400" dirty="0">
                <a:latin typeface="Calibri" panose="020F0502020204030204" pitchFamily="34" charset="0"/>
                <a:cs typeface="Helvetica" panose="020B0604020202020204" pitchFamily="34" charset="0"/>
              </a:rPr>
              <a:t>(813) 769-7505  </a:t>
            </a:r>
            <a:endParaRPr lang="en-US" sz="1400" dirty="0">
              <a:latin typeface="Calibri" panose="020F0502020204030204" pitchFamily="34" charset="0"/>
            </a:endParaRPr>
          </a:p>
          <a:p>
            <a:r>
              <a:rPr lang="en-US" sz="1400" dirty="0"/>
              <a:t>Email: cshaw@fisherphillips.com| afroman@fisherphillips.com</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1237169"/>
            <a:ext cx="927652" cy="770331"/>
          </a:xfrm>
          <a:prstGeom prst="rect">
            <a:avLst/>
          </a:prstGeom>
        </p:spPr>
      </p:pic>
    </p:spTree>
    <p:extLst>
      <p:ext uri="{BB962C8B-B14F-4D97-AF65-F5344CB8AC3E}">
        <p14:creationId xmlns:p14="http://schemas.microsoft.com/office/powerpoint/2010/main" val="19694483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4294967295"/>
          </p:nvPr>
        </p:nvSpPr>
        <p:spPr>
          <a:xfrm>
            <a:off x="1939637" y="2382982"/>
            <a:ext cx="7301345" cy="2837871"/>
          </a:xfrm>
          <a:prstGeom prst="rect">
            <a:avLst/>
          </a:prstGeom>
        </p:spPr>
        <p:txBody>
          <a:bodyPr>
            <a:normAutofit/>
          </a:bodyPr>
          <a:lstStyle/>
          <a:p>
            <a:pPr marL="0" indent="0" algn="ctr">
              <a:buNone/>
            </a:pPr>
            <a:r>
              <a:rPr lang="en-US" sz="4400" b="1" dirty="0" smtClean="0">
                <a:latin typeface="Arial" pitchFamily="34" charset="0"/>
                <a:cs typeface="Arial" pitchFamily="34" charset="0"/>
              </a:rPr>
              <a:t>HIRING CONSIDERATIONS</a:t>
            </a:r>
          </a:p>
          <a:p>
            <a:pPr marL="0" indent="0" algn="ctr">
              <a:buNone/>
            </a:pPr>
            <a:endParaRPr lang="en-US" sz="2400" b="1" dirty="0">
              <a:latin typeface="Arial" pitchFamily="34" charset="0"/>
              <a:cs typeface="Arial" pitchFamily="34" charset="0"/>
            </a:endParaRPr>
          </a:p>
          <a:p>
            <a:pPr marL="0" indent="0" algn="ctr">
              <a:buNone/>
            </a:pPr>
            <a:endParaRPr lang="en-US" sz="2400" b="1" dirty="0" smtClean="0">
              <a:latin typeface="Arial" pitchFamily="34" charset="0"/>
              <a:cs typeface="Arial" pitchFamily="34" charset="0"/>
            </a:endParaRPr>
          </a:p>
          <a:p>
            <a:pPr marL="0" indent="0" algn="ctr">
              <a:buNone/>
            </a:pPr>
            <a:endParaRPr lang="en-US" sz="2400" b="1" dirty="0">
              <a:latin typeface="Arial" pitchFamily="34" charset="0"/>
              <a:cs typeface="Arial" pitchFamily="34" charset="0"/>
            </a:endParaRPr>
          </a:p>
        </p:txBody>
      </p:sp>
      <p:pic>
        <p:nvPicPr>
          <p:cNvPr id="5" name="Picture 2" descr="http://cdn2.hubspot.net/hub/315483/file-2465997356-png/we-are-hirin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44246" y="3932249"/>
            <a:ext cx="2608811" cy="20209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92945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5"/>
          <p:cNvSpPr>
            <a:spLocks noGrp="1" noChangeArrowheads="1"/>
          </p:cNvSpPr>
          <p:nvPr>
            <p:ph type="title"/>
          </p:nvPr>
        </p:nvSpPr>
        <p:spPr bwMode="auto">
          <a:xfrm>
            <a:off x="1524000" y="228601"/>
            <a:ext cx="9144000" cy="911225"/>
          </a:xfrm>
          <a:noFill/>
          <a:ln>
            <a:miter lim="800000"/>
            <a:headEnd/>
            <a:tailEnd/>
          </a:ln>
        </p:spPr>
        <p:txBody>
          <a:bodyPr vert="horz" wrap="square" lIns="91440" tIns="45720" rIns="91440" bIns="45720" numCol="1" rtlCol="0" anchor="t" anchorCtr="0" compatLnSpc="1">
            <a:prstTxWarp prst="textNoShape">
              <a:avLst/>
            </a:prstTxWarp>
            <a:normAutofit/>
          </a:bodyPr>
          <a:lstStyle/>
          <a:p>
            <a:pPr algn="ctr" eaLnBrk="1" hangingPunct="1"/>
            <a:r>
              <a:rPr lang="en-US" sz="3600" b="1" dirty="0" smtClean="0">
                <a:cs typeface="Helvetica" pitchFamily="34" charset="0"/>
              </a:rPr>
              <a:t>Facebook Example</a:t>
            </a:r>
          </a:p>
        </p:txBody>
      </p:sp>
      <p:graphicFrame>
        <p:nvGraphicFramePr>
          <p:cNvPr id="3074" name="Object 2"/>
          <p:cNvGraphicFramePr>
            <a:graphicFrameLocks noGrp="1" noChangeAspect="1"/>
          </p:cNvGraphicFramePr>
          <p:nvPr>
            <p:ph idx="1"/>
          </p:nvPr>
        </p:nvGraphicFramePr>
        <p:xfrm>
          <a:off x="1905001" y="1828800"/>
          <a:ext cx="8228013" cy="2700338"/>
        </p:xfrm>
        <a:graphic>
          <a:graphicData uri="http://schemas.openxmlformats.org/presentationml/2006/ole">
            <mc:AlternateContent xmlns:mc="http://schemas.openxmlformats.org/markup-compatibility/2006">
              <mc:Choice xmlns:v="urn:schemas-microsoft-com:vml" Requires="v">
                <p:oleObj spid="_x0000_s1155" name="Bitmap Image" r:id="rId4" imgW="7314286" imgH="2400635" progId="PBrush">
                  <p:embed/>
                </p:oleObj>
              </mc:Choice>
              <mc:Fallback>
                <p:oleObj name="Bitmap Image" r:id="rId4" imgW="7314286" imgH="2400635" progId="PBrush">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1" y="1828800"/>
                        <a:ext cx="8228013" cy="2700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6" name="TextBox 3"/>
          <p:cNvSpPr txBox="1">
            <a:spLocks noChangeArrowheads="1"/>
          </p:cNvSpPr>
          <p:nvPr/>
        </p:nvSpPr>
        <p:spPr bwMode="auto">
          <a:xfrm>
            <a:off x="4267200" y="1752600"/>
            <a:ext cx="2286000" cy="369888"/>
          </a:xfrm>
          <a:prstGeom prst="rect">
            <a:avLst/>
          </a:prstGeom>
          <a:solidFill>
            <a:schemeClr val="tx1"/>
          </a:solidFill>
          <a:ln w="9525">
            <a:noFill/>
            <a:miter lim="800000"/>
            <a:headEnd/>
            <a:tailEnd/>
          </a:ln>
        </p:spPr>
        <p:txBody>
          <a:bodyPr wrap="square">
            <a:spAutoFit/>
          </a:bodyPr>
          <a:lstStyle/>
          <a:p>
            <a:endParaRPr lang="en-US" dirty="0"/>
          </a:p>
        </p:txBody>
      </p:sp>
      <p:sp>
        <p:nvSpPr>
          <p:cNvPr id="3077" name="TextBox 4"/>
          <p:cNvSpPr txBox="1">
            <a:spLocks noChangeArrowheads="1"/>
          </p:cNvSpPr>
          <p:nvPr/>
        </p:nvSpPr>
        <p:spPr bwMode="auto">
          <a:xfrm>
            <a:off x="5562600" y="3505200"/>
            <a:ext cx="990600" cy="369888"/>
          </a:xfrm>
          <a:prstGeom prst="rect">
            <a:avLst/>
          </a:prstGeom>
          <a:solidFill>
            <a:schemeClr val="tx1"/>
          </a:solidFill>
          <a:ln w="9525">
            <a:noFill/>
            <a:miter lim="800000"/>
            <a:headEnd/>
            <a:tailEnd/>
          </a:ln>
        </p:spPr>
        <p:txBody>
          <a:bodyPr wrap="square">
            <a:spAutoFit/>
          </a:bodyPr>
          <a:lstStyle/>
          <a:p>
            <a:endParaRPr lang="en-US" dirty="0"/>
          </a:p>
        </p:txBody>
      </p:sp>
      <p:sp>
        <p:nvSpPr>
          <p:cNvPr id="3078" name="TextBox 6"/>
          <p:cNvSpPr txBox="1">
            <a:spLocks noChangeArrowheads="1"/>
          </p:cNvSpPr>
          <p:nvPr/>
        </p:nvSpPr>
        <p:spPr bwMode="auto">
          <a:xfrm>
            <a:off x="2590800" y="2590800"/>
            <a:ext cx="1143000" cy="369888"/>
          </a:xfrm>
          <a:prstGeom prst="rect">
            <a:avLst/>
          </a:prstGeom>
          <a:solidFill>
            <a:schemeClr val="tx1"/>
          </a:solidFill>
          <a:ln w="9525">
            <a:noFill/>
            <a:miter lim="800000"/>
            <a:headEnd/>
            <a:tailEnd/>
          </a:ln>
        </p:spPr>
        <p:txBody>
          <a:bodyPr>
            <a:spAutoFit/>
          </a:bodyPr>
          <a:lstStyle/>
          <a:p>
            <a:endParaRPr lang="en-US" dirty="0"/>
          </a:p>
        </p:txBody>
      </p:sp>
    </p:spTree>
    <p:extLst>
      <p:ext uri="{BB962C8B-B14F-4D97-AF65-F5344CB8AC3E}">
        <p14:creationId xmlns:p14="http://schemas.microsoft.com/office/powerpoint/2010/main" val="42055082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8" name="Object 3"/>
          <p:cNvGraphicFramePr>
            <a:graphicFrameLocks noGrp="1" noChangeAspect="1"/>
          </p:cNvGraphicFramePr>
          <p:nvPr>
            <p:ph sz="half" idx="4294967295"/>
            <p:extLst>
              <p:ext uri="{D42A27DB-BD31-4B8C-83A1-F6EECF244321}">
                <p14:modId xmlns:p14="http://schemas.microsoft.com/office/powerpoint/2010/main" val="743931646"/>
              </p:ext>
            </p:extLst>
          </p:nvPr>
        </p:nvGraphicFramePr>
        <p:xfrm>
          <a:off x="1339273" y="1734343"/>
          <a:ext cx="5942013" cy="1781175"/>
        </p:xfrm>
        <a:graphic>
          <a:graphicData uri="http://schemas.openxmlformats.org/presentationml/2006/ole">
            <mc:AlternateContent xmlns:mc="http://schemas.openxmlformats.org/markup-compatibility/2006">
              <mc:Choice xmlns:v="urn:schemas-microsoft-com:vml" Requires="v">
                <p:oleObj spid="_x0000_s2308" name="Bitmap Image" r:id="rId4" imgW="3780952" imgH="1133633" progId="PBrush">
                  <p:embed/>
                </p:oleObj>
              </mc:Choice>
              <mc:Fallback>
                <p:oleObj name="Bitmap Image" r:id="rId4" imgW="3780952" imgH="1133633" progId="PBrush">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39273" y="1734343"/>
                        <a:ext cx="5942013" cy="1781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4101" name="Picture 4"/>
          <p:cNvPicPr>
            <a:picLocks noGrp="1" noChangeAspect="1" noChangeArrowheads="1"/>
          </p:cNvPicPr>
          <p:nvPr>
            <p:ph sz="quarter" idx="4294967295"/>
          </p:nvPr>
        </p:nvPicPr>
        <p:blipFill>
          <a:blip r:embed="rId6" cstate="print"/>
          <a:srcRect/>
          <a:stretch>
            <a:fillRect/>
          </a:stretch>
        </p:blipFill>
        <p:spPr bwMode="auto">
          <a:xfrm>
            <a:off x="7151399" y="1881186"/>
            <a:ext cx="1189037" cy="1487487"/>
          </a:xfrm>
          <a:noFill/>
          <a:ln>
            <a:miter lim="800000"/>
            <a:headEnd/>
            <a:tailEnd/>
          </a:ln>
        </p:spPr>
      </p:pic>
      <p:graphicFrame>
        <p:nvGraphicFramePr>
          <p:cNvPr id="4099" name="Object 5"/>
          <p:cNvGraphicFramePr>
            <a:graphicFrameLocks noGrp="1" noChangeAspect="1"/>
          </p:cNvGraphicFramePr>
          <p:nvPr>
            <p:ph sz="quarter" idx="4294967295"/>
            <p:extLst>
              <p:ext uri="{D42A27DB-BD31-4B8C-83A1-F6EECF244321}">
                <p14:modId xmlns:p14="http://schemas.microsoft.com/office/powerpoint/2010/main" val="827605246"/>
              </p:ext>
            </p:extLst>
          </p:nvPr>
        </p:nvGraphicFramePr>
        <p:xfrm>
          <a:off x="1339273" y="4003963"/>
          <a:ext cx="4113213" cy="1316038"/>
        </p:xfrm>
        <a:graphic>
          <a:graphicData uri="http://schemas.openxmlformats.org/presentationml/2006/ole">
            <mc:AlternateContent xmlns:mc="http://schemas.openxmlformats.org/markup-compatibility/2006">
              <mc:Choice xmlns:v="urn:schemas-microsoft-com:vml" Requires="v">
                <p:oleObj spid="_x0000_s2309" name="Bitmap Image" r:id="rId7" imgW="2381582" imgH="762106" progId="PBrush">
                  <p:embed/>
                </p:oleObj>
              </mc:Choice>
              <mc:Fallback>
                <p:oleObj name="Bitmap Image" r:id="rId7" imgW="2381582" imgH="762106" progId="PBrush">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39273" y="4003963"/>
                        <a:ext cx="4113213" cy="1316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5790435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Social Media Case Study in Hiring</a:t>
            </a:r>
            <a:endParaRPr lang="en-US" sz="3600" b="1" dirty="0"/>
          </a:p>
        </p:txBody>
      </p:sp>
      <p:sp>
        <p:nvSpPr>
          <p:cNvPr id="3" name="Content Placeholder 2"/>
          <p:cNvSpPr>
            <a:spLocks noGrp="1"/>
          </p:cNvSpPr>
          <p:nvPr>
            <p:ph idx="1"/>
          </p:nvPr>
        </p:nvSpPr>
        <p:spPr/>
        <p:txBody>
          <a:bodyPr/>
          <a:lstStyle/>
          <a:p>
            <a:r>
              <a:rPr lang="en-US" dirty="0" smtClean="0"/>
              <a:t>Carnegie Mellon University researched discrimination in hiring based on social media:</a:t>
            </a:r>
          </a:p>
          <a:p>
            <a:endParaRPr lang="en-US" dirty="0" smtClean="0"/>
          </a:p>
          <a:p>
            <a:pPr lvl="1"/>
            <a:r>
              <a:rPr lang="en-US" dirty="0" smtClean="0"/>
              <a:t>Submitted “applications” for four men to real job openings at more than 4,000 U.S. employers.</a:t>
            </a:r>
          </a:p>
          <a:p>
            <a:pPr lvl="1"/>
            <a:r>
              <a:rPr lang="en-US" dirty="0" smtClean="0"/>
              <a:t>Built Facebook profiles for “applicants” – Christian vs. Muslim &amp; straight vs. gay.</a:t>
            </a:r>
          </a:p>
          <a:p>
            <a:pPr lvl="1"/>
            <a:r>
              <a:rPr lang="en-US" dirty="0" smtClean="0"/>
              <a:t>Muslim candidate less likely to receive interview invitation than Christian candidate in more politically conservative states/counties.</a:t>
            </a:r>
          </a:p>
          <a:p>
            <a:pPr lvl="1"/>
            <a:r>
              <a:rPr lang="en-US" dirty="0" smtClean="0"/>
              <a:t>Less detected bias for sexual orientation.</a:t>
            </a:r>
            <a:endParaRPr lang="en-US" dirty="0"/>
          </a:p>
        </p:txBody>
      </p:sp>
    </p:spTree>
    <p:extLst>
      <p:ext uri="{BB962C8B-B14F-4D97-AF65-F5344CB8AC3E}">
        <p14:creationId xmlns:p14="http://schemas.microsoft.com/office/powerpoint/2010/main" val="27981975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EDF886AC6253E488907296204307758" ma:contentTypeVersion="1" ma:contentTypeDescription="Create a new document." ma:contentTypeScope="" ma:versionID="75cfb643e672c8cca4a9c72fbb68e608">
  <xsd:schema xmlns:xsd="http://www.w3.org/2001/XMLSchema" xmlns:xs="http://www.w3.org/2001/XMLSchema" xmlns:p="http://schemas.microsoft.com/office/2006/metadata/properties" xmlns:ns2="ee8cbea3-8eef-45c8-9460-e4c4829d6044" targetNamespace="http://schemas.microsoft.com/office/2006/metadata/properties" ma:root="true" ma:fieldsID="45077d60ea9d09fc21d1c6c637f9120a" ns2:_="">
    <xsd:import namespace="ee8cbea3-8eef-45c8-9460-e4c4829d6044"/>
    <xsd:element name="properties">
      <xsd:complexType>
        <xsd:sequence>
          <xsd:element name="documentManagement">
            <xsd:complexType>
              <xsd:all>
                <xsd:element ref="ns2:FPAuthorName"/>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8cbea3-8eef-45c8-9460-e4c4829d6044" elementFormDefault="qualified">
    <xsd:import namespace="http://schemas.microsoft.com/office/2006/documentManagement/types"/>
    <xsd:import namespace="http://schemas.microsoft.com/office/infopath/2007/PartnerControls"/>
    <xsd:element name="FPAuthorName" ma:index="8" ma:displayName="FPAuthorName" ma:description="This site column will capture the name of the document owner" ma:internalName="FPAuthorName">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FPAuthorName xmlns="ee8cbea3-8eef-45c8-9460-e4c4829d6044">Shanks, Taycae</FPAuthorNam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AE0D990-C4CE-405A-B83A-281AD6002E7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e8cbea3-8eef-45c8-9460-e4c4829d604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4D2B96F-76DB-4A85-8BE3-5F6993FEC111}">
  <ds:schemaRefs>
    <ds:schemaRef ds:uri="http://schemas.microsoft.com/office/infopath/2007/PartnerControls"/>
    <ds:schemaRef ds:uri="http://purl.org/dc/elements/1.1/"/>
    <ds:schemaRef ds:uri="http://schemas.microsoft.com/office/2006/metadata/properties"/>
    <ds:schemaRef ds:uri="http://schemas.microsoft.com/office/2006/documentManagement/types"/>
    <ds:schemaRef ds:uri="ee8cbea3-8eef-45c8-9460-e4c4829d6044"/>
    <ds:schemaRef ds:uri="http://purl.org/dc/terms/"/>
    <ds:schemaRef ds:uri="http://schemas.openxmlformats.org/package/2006/metadata/core-properties"/>
    <ds:schemaRef ds:uri="http://purl.org/dc/dcmitype/"/>
    <ds:schemaRef ds:uri="http://www.w3.org/XML/1998/namespace"/>
  </ds:schemaRefs>
</ds:datastoreItem>
</file>

<file path=customXml/itemProps3.xml><?xml version="1.0" encoding="utf-8"?>
<ds:datastoreItem xmlns:ds="http://schemas.openxmlformats.org/officeDocument/2006/customXml" ds:itemID="{C74AA0C4-C4DE-4A43-AB76-834DDF494F0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3145</Words>
  <Application>Microsoft Office PowerPoint</Application>
  <PresentationFormat>Widescreen</PresentationFormat>
  <Paragraphs>304</Paragraphs>
  <Slides>53</Slides>
  <Notes>53</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53</vt:i4>
      </vt:variant>
    </vt:vector>
  </HeadingPairs>
  <TitlesOfParts>
    <vt:vector size="60" baseType="lpstr">
      <vt:lpstr>Arial</vt:lpstr>
      <vt:lpstr>Arial Black</vt:lpstr>
      <vt:lpstr>Calibri</vt:lpstr>
      <vt:lpstr>Helvetica</vt:lpstr>
      <vt:lpstr>Rockwell Extra Bold</vt:lpstr>
      <vt:lpstr>Office Theme</vt:lpstr>
      <vt:lpstr>Bitmap Image</vt:lpstr>
      <vt:lpstr>PowerPoint Presentation</vt:lpstr>
      <vt:lpstr>Explosion of Social Networking</vt:lpstr>
      <vt:lpstr>Conflict in the Workplace</vt:lpstr>
      <vt:lpstr>Social Media Is Beneficial For Public Sector</vt:lpstr>
      <vt:lpstr>Social Media Is Beneficial For Employers</vt:lpstr>
      <vt:lpstr>PowerPoint Presentation</vt:lpstr>
      <vt:lpstr>Facebook Example</vt:lpstr>
      <vt:lpstr>PowerPoint Presentation</vt:lpstr>
      <vt:lpstr>Social Media Case Study in Hiring</vt:lpstr>
      <vt:lpstr>Discrimination Laws</vt:lpstr>
      <vt:lpstr>Protected Classes</vt:lpstr>
      <vt:lpstr>The Fair Credit Reporting Act</vt:lpstr>
      <vt:lpstr>Compliance with FCRA</vt:lpstr>
      <vt:lpstr>Takeaways</vt:lpstr>
      <vt:lpstr>PowerPoint Presentation</vt:lpstr>
      <vt:lpstr>Day-To-Day</vt:lpstr>
      <vt:lpstr>Watch What You Say</vt:lpstr>
      <vt:lpstr>Handle All Discipline Consistently</vt:lpstr>
      <vt:lpstr>Fact Scenario</vt:lpstr>
      <vt:lpstr>Americans with Disability Act </vt:lpstr>
      <vt:lpstr>Fact Scenario</vt:lpstr>
      <vt:lpstr>Privacy</vt:lpstr>
      <vt:lpstr>Sources of Privacy</vt:lpstr>
      <vt:lpstr>Fact Scenario</vt:lpstr>
      <vt:lpstr>Invasion of Privacy </vt:lpstr>
      <vt:lpstr>Search &amp; Seizure</vt:lpstr>
      <vt:lpstr>Fact Scenario</vt:lpstr>
      <vt:lpstr>Stored Communications Act</vt:lpstr>
      <vt:lpstr>Stored Communications Act</vt:lpstr>
      <vt:lpstr>Stored Communications Act</vt:lpstr>
      <vt:lpstr>Fact Scenario</vt:lpstr>
      <vt:lpstr>Unauthorized Use Of A Password</vt:lpstr>
      <vt:lpstr>Free Speech</vt:lpstr>
      <vt:lpstr>Free Speech-what is protected?</vt:lpstr>
      <vt:lpstr>Fact Scenario</vt:lpstr>
      <vt:lpstr>Protected Activity</vt:lpstr>
      <vt:lpstr>Fla. Stat. § 447.301(3): S ACT</vt:lpstr>
      <vt:lpstr> Fla. Stat. §447.501(1)(a): N AFFORDED</vt:lpstr>
      <vt:lpstr>PowerPoint Presentation</vt:lpstr>
      <vt:lpstr>Social Media Policies</vt:lpstr>
      <vt:lpstr>Takeaways</vt:lpstr>
      <vt:lpstr>  Discovery of Social Media</vt:lpstr>
      <vt:lpstr>PowerPoint Presentation</vt:lpstr>
      <vt:lpstr>Public Records</vt:lpstr>
      <vt:lpstr>Public Records</vt:lpstr>
      <vt:lpstr>Retaining Records: Practical Concerns</vt:lpstr>
      <vt:lpstr>Some Solutions</vt:lpstr>
      <vt:lpstr>PowerPoint Presentation</vt:lpstr>
      <vt:lpstr>Practical Guidelines</vt:lpstr>
      <vt:lpstr>Educate Employees</vt:lpstr>
      <vt:lpstr>Tips For Managers</vt:lpstr>
      <vt:lpstr>Final Questions</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Meg Weiss</dc:creator>
  <cp:lastModifiedBy>Meg Weiss</cp:lastModifiedBy>
  <cp:revision>1</cp:revision>
  <dcterms:modified xsi:type="dcterms:W3CDTF">2016-07-20T18:49:45Z</dcterms:modified>
</cp:coreProperties>
</file>