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handoutMasterIdLst>
    <p:handoutMasterId r:id="rId52"/>
  </p:handoutMasterIdLst>
  <p:sldIdLst>
    <p:sldId id="257" r:id="rId4"/>
    <p:sldId id="328" r:id="rId5"/>
    <p:sldId id="355" r:id="rId6"/>
    <p:sldId id="307" r:id="rId7"/>
    <p:sldId id="303" r:id="rId8"/>
    <p:sldId id="304" r:id="rId9"/>
    <p:sldId id="305" r:id="rId10"/>
    <p:sldId id="308" r:id="rId11"/>
    <p:sldId id="306" r:id="rId12"/>
    <p:sldId id="309" r:id="rId13"/>
    <p:sldId id="310" r:id="rId14"/>
    <p:sldId id="353" r:id="rId15"/>
    <p:sldId id="311" r:id="rId16"/>
    <p:sldId id="313" r:id="rId17"/>
    <p:sldId id="312" r:id="rId18"/>
    <p:sldId id="329" r:id="rId19"/>
    <p:sldId id="330" r:id="rId20"/>
    <p:sldId id="345" r:id="rId21"/>
    <p:sldId id="331" r:id="rId22"/>
    <p:sldId id="332" r:id="rId23"/>
    <p:sldId id="333" r:id="rId24"/>
    <p:sldId id="334" r:id="rId25"/>
    <p:sldId id="336" r:id="rId26"/>
    <p:sldId id="337" r:id="rId27"/>
    <p:sldId id="338" r:id="rId28"/>
    <p:sldId id="335" r:id="rId29"/>
    <p:sldId id="354" r:id="rId30"/>
    <p:sldId id="339" r:id="rId31"/>
    <p:sldId id="340" r:id="rId32"/>
    <p:sldId id="341" r:id="rId33"/>
    <p:sldId id="342" r:id="rId34"/>
    <p:sldId id="343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6" r:id="rId43"/>
    <p:sldId id="357" r:id="rId44"/>
    <p:sldId id="358" r:id="rId45"/>
    <p:sldId id="359" r:id="rId46"/>
    <p:sldId id="360" r:id="rId47"/>
    <p:sldId id="362" r:id="rId48"/>
    <p:sldId id="363" r:id="rId49"/>
    <p:sldId id="327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327"/>
    <a:srgbClr val="9A0A25"/>
    <a:srgbClr val="00223E"/>
    <a:srgbClr val="003865"/>
    <a:srgbClr val="ACB6E2"/>
    <a:srgbClr val="283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3" autoAdjust="0"/>
  </p:normalViewPr>
  <p:slideViewPr>
    <p:cSldViewPr snapToGrid="0" showGuides="1">
      <p:cViewPr>
        <p:scale>
          <a:sx n="72" d="100"/>
          <a:sy n="72" d="100"/>
        </p:scale>
        <p:origin x="-109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32DC0-909D-4DC1-A79E-5CB7FA78208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FC3DA-A299-4177-9AA0-519169470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4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86E9-3BDD-428F-AF12-0E422153F23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B2CE9-74E0-49EC-B694-AE9981F5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14768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730310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2131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942158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56181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74491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8672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51837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8308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8875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21620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7573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42665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91332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4339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75625"/>
            <a:ext cx="6858000" cy="162641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357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9A0A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61" b="100000" l="3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12134"/>
          <a:stretch/>
        </p:blipFill>
        <p:spPr>
          <a:xfrm>
            <a:off x="6445405" y="4516244"/>
            <a:ext cx="2698594" cy="2341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7" y="570801"/>
            <a:ext cx="4572009" cy="91897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166947" y="6289287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A0A25"/>
                </a:solidFill>
                <a:latin typeface="Century Gothic" panose="020B0502020202020204" pitchFamily="34" charset="0"/>
              </a:rPr>
              <a:t>A</a:t>
            </a:r>
            <a:r>
              <a:rPr lang="en-US" baseline="0" dirty="0" smtClean="0">
                <a:solidFill>
                  <a:srgbClr val="9A0A25"/>
                </a:solidFill>
                <a:latin typeface="Century Gothic" panose="020B0502020202020204" pitchFamily="34" charset="0"/>
              </a:rPr>
              <a:t> wider lens on workplace law</a:t>
            </a:r>
            <a:endParaRPr lang="en-US" dirty="0">
              <a:solidFill>
                <a:srgbClr val="9A0A2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4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 t="12134"/>
          <a:stretch>
            <a:fillRect/>
          </a:stretch>
        </p:blipFill>
        <p:spPr bwMode="auto">
          <a:xfrm>
            <a:off x="6444853" y="4516438"/>
            <a:ext cx="2699147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2" y="571501"/>
            <a:ext cx="4572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3167063" y="6289675"/>
            <a:ext cx="2746265" cy="30008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smtClean="0">
                <a:solidFill>
                  <a:srgbClr val="9A0A25"/>
                </a:solidFill>
                <a:latin typeface="Century Gothic" charset="0"/>
              </a:rPr>
              <a:t>A wider lens on workplace law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75627"/>
            <a:ext cx="6858000" cy="1626413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73578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9A0A25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14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88D88-7C5F-41B7-85BF-52650ED5C397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15BD-8AF6-4FC8-BC85-031167F1E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82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17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117DEE-26E4-43D2-95CF-B4CDC071BA41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F16B-79AE-4EEB-824A-C6AF4D6EF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08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D7F2D-E507-4FE2-9C44-C3BAD5C793DF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4641-B1AA-4555-B94C-B40CCEA82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99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2B3D1F-3ABE-4B86-A937-76FC93E5FAD4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1278-1979-4DC8-8AAF-2D4285B8B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411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814AB-79D2-4061-9796-BC187A3E28FF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6F80-6838-4572-BD53-67F9C1C8A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124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593C2-A0E6-40BD-B29F-32F1410A2EEE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50C3-F042-4B13-BDED-F9F4D07F6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3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6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6A9EC-EC88-479F-A0D9-0948B5606557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E7DF-AA84-4064-B6C5-CEB2EC1BC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63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DB7C9-BA57-4C7D-9B70-1895AB3C3799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5F32-D2F4-4D2A-93BF-F7288D04A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19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116" y="548163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D8E6E-22DE-4C8C-B298-CEB0A98DA618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3F3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3B9A-4E4A-4773-83D6-9524C1C6F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3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1188"/>
            <a:ext cx="8337661" cy="10849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618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7584"/>
            <a:ext cx="8337661" cy="10849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828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848" y="2282581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8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215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3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8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47688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4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4955599"/>
            <a:ext cx="2732148" cy="1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9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8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009" y="5481241"/>
            <a:ext cx="20574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5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752" y="374609"/>
            <a:ext cx="7886700" cy="888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21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1752" y="64655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83672"/>
                </a:solidFill>
              </a:defRPr>
            </a:lvl1pPr>
          </a:lstStyle>
          <a:p>
            <a:fld id="{5D614CFF-265C-412D-A64A-DAB2042D97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543550" y="6263967"/>
            <a:ext cx="2832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9A0A25"/>
                </a:solidFill>
                <a:latin typeface="Century Gothic" panose="020B0502020202020204" pitchFamily="34" charset="0"/>
              </a:rPr>
              <a:t>A wider lens on workplace law</a:t>
            </a:r>
          </a:p>
        </p:txBody>
      </p:sp>
      <p:pic>
        <p:nvPicPr>
          <p:cNvPr id="8" name="Picture 7" descr="cont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005205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1052513"/>
            <a:ext cx="9144000" cy="251966"/>
          </a:xfrm>
          <a:prstGeom prst="rect">
            <a:avLst/>
          </a:prstGeom>
          <a:gradFill flip="none" rotWithShape="1">
            <a:gsLst>
              <a:gs pos="0">
                <a:srgbClr val="ACB6E2"/>
              </a:gs>
              <a:gs pos="50000">
                <a:srgbClr val="BBCFE8">
                  <a:shade val="67500"/>
                  <a:satMod val="115000"/>
                </a:srgbClr>
              </a:gs>
              <a:gs pos="100000">
                <a:srgbClr val="0038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353176"/>
            <a:ext cx="1487294" cy="2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rgbClr val="9A0A2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34950" indent="-2349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A0A2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68325" indent="-2254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A0A2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A0A2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60475" indent="-2317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A0A2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606550" indent="-2349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A0A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072" y="374651"/>
            <a:ext cx="78867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611314"/>
            <a:ext cx="78867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2072" y="646588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283672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3EFC5-5CE4-4BA7-BDA6-8D0BFB1F8FB1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543550" y="6264275"/>
            <a:ext cx="2172390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50" dirty="0">
                <a:solidFill>
                  <a:srgbClr val="9A0A2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 wider lens on workplace law</a:t>
            </a:r>
          </a:p>
        </p:txBody>
      </p:sp>
      <p:pic>
        <p:nvPicPr>
          <p:cNvPr id="1030" name="Picture 7" descr="cont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048" y="6005513"/>
            <a:ext cx="602456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1052513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ACB6E2"/>
              </a:gs>
              <a:gs pos="50000">
                <a:srgbClr val="BBCFE8">
                  <a:shade val="67500"/>
                  <a:satMod val="115000"/>
                </a:srgbClr>
              </a:gs>
              <a:gs pos="100000">
                <a:srgbClr val="0038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 altLang="en-US" sz="1350" smtClean="0">
              <a:solidFill>
                <a:srgbClr val="FFFFFF"/>
              </a:solidFill>
            </a:endParaRPr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3175"/>
            <a:ext cx="1487091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0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0" fontAlgn="base" hangingPunct="0">
        <a:spcBef>
          <a:spcPct val="0"/>
        </a:spcBef>
        <a:spcAft>
          <a:spcPct val="0"/>
        </a:spcAft>
        <a:defRPr sz="2100" kern="1200">
          <a:solidFill>
            <a:srgbClr val="9A0A25"/>
          </a:solidFill>
          <a:latin typeface="Century Gothic" panose="020B0502020202020204" pitchFamily="34" charset="0"/>
          <a:ea typeface="MS PGothic" panose="020B0600070205080204" pitchFamily="34" charset="-128"/>
          <a:cs typeface="+mj-cs"/>
        </a:defRPr>
      </a:lvl1pPr>
      <a:lvl2pPr algn="l" defTabSz="514350" rtl="0" eaLnBrk="0" fontAlgn="base" hangingPunct="0">
        <a:spcBef>
          <a:spcPct val="0"/>
        </a:spcBef>
        <a:spcAft>
          <a:spcPct val="0"/>
        </a:spcAft>
        <a:defRPr sz="2100">
          <a:solidFill>
            <a:srgbClr val="9A0A25"/>
          </a:solidFill>
          <a:latin typeface="Century Gothic" pitchFamily="34" charset="0"/>
          <a:ea typeface="MS PGothic" panose="020B0600070205080204" pitchFamily="34" charset="-128"/>
        </a:defRPr>
      </a:lvl2pPr>
      <a:lvl3pPr algn="l" defTabSz="514350" rtl="0" eaLnBrk="0" fontAlgn="base" hangingPunct="0">
        <a:spcBef>
          <a:spcPct val="0"/>
        </a:spcBef>
        <a:spcAft>
          <a:spcPct val="0"/>
        </a:spcAft>
        <a:defRPr sz="2100">
          <a:solidFill>
            <a:srgbClr val="9A0A25"/>
          </a:solidFill>
          <a:latin typeface="Century Gothic" pitchFamily="34" charset="0"/>
          <a:ea typeface="MS PGothic" panose="020B0600070205080204" pitchFamily="34" charset="-128"/>
        </a:defRPr>
      </a:lvl3pPr>
      <a:lvl4pPr algn="l" defTabSz="514350" rtl="0" eaLnBrk="0" fontAlgn="base" hangingPunct="0">
        <a:spcBef>
          <a:spcPct val="0"/>
        </a:spcBef>
        <a:spcAft>
          <a:spcPct val="0"/>
        </a:spcAft>
        <a:defRPr sz="2100">
          <a:solidFill>
            <a:srgbClr val="9A0A25"/>
          </a:solidFill>
          <a:latin typeface="Century Gothic" pitchFamily="34" charset="0"/>
          <a:ea typeface="MS PGothic" panose="020B0600070205080204" pitchFamily="34" charset="-128"/>
        </a:defRPr>
      </a:lvl4pPr>
      <a:lvl5pPr algn="l" defTabSz="514350" rtl="0" eaLnBrk="0" fontAlgn="base" hangingPunct="0">
        <a:spcBef>
          <a:spcPct val="0"/>
        </a:spcBef>
        <a:spcAft>
          <a:spcPct val="0"/>
        </a:spcAft>
        <a:defRPr sz="2100">
          <a:solidFill>
            <a:srgbClr val="9A0A25"/>
          </a:solidFill>
          <a:latin typeface="Century Gothic" pitchFamily="34" charset="0"/>
          <a:ea typeface="MS PGothic" panose="020B0600070205080204" pitchFamily="34" charset="-128"/>
        </a:defRPr>
      </a:lvl5pPr>
      <a:lvl6pPr marL="342900" algn="l" defTabSz="514350" rtl="0" fontAlgn="base">
        <a:spcBef>
          <a:spcPct val="0"/>
        </a:spcBef>
        <a:spcAft>
          <a:spcPct val="0"/>
        </a:spcAft>
        <a:defRPr sz="2100">
          <a:solidFill>
            <a:srgbClr val="9A0A25"/>
          </a:solidFill>
          <a:latin typeface="Century Gothic" pitchFamily="34" charset="0"/>
        </a:defRPr>
      </a:lvl6pPr>
      <a:lvl7pPr marL="685800" algn="l" defTabSz="514350" rtl="0" fontAlgn="base">
        <a:spcBef>
          <a:spcPct val="0"/>
        </a:spcBef>
        <a:spcAft>
          <a:spcPct val="0"/>
        </a:spcAft>
        <a:defRPr sz="2100">
          <a:solidFill>
            <a:srgbClr val="9A0A25"/>
          </a:solidFill>
          <a:latin typeface="Century Gothic" pitchFamily="34" charset="0"/>
        </a:defRPr>
      </a:lvl7pPr>
      <a:lvl8pPr marL="1028700" algn="l" defTabSz="514350" rtl="0" fontAlgn="base">
        <a:spcBef>
          <a:spcPct val="0"/>
        </a:spcBef>
        <a:spcAft>
          <a:spcPct val="0"/>
        </a:spcAft>
        <a:defRPr sz="2100">
          <a:solidFill>
            <a:srgbClr val="9A0A25"/>
          </a:solidFill>
          <a:latin typeface="Century Gothic" pitchFamily="34" charset="0"/>
        </a:defRPr>
      </a:lvl8pPr>
      <a:lvl9pPr marL="1371600" algn="l" defTabSz="514350" rtl="0" fontAlgn="base">
        <a:spcBef>
          <a:spcPct val="0"/>
        </a:spcBef>
        <a:spcAft>
          <a:spcPct val="0"/>
        </a:spcAft>
        <a:defRPr sz="2100">
          <a:solidFill>
            <a:srgbClr val="9A0A25"/>
          </a:solidFill>
          <a:latin typeface="Century Gothic" pitchFamily="34" charset="0"/>
        </a:defRPr>
      </a:lvl9pPr>
    </p:titleStyle>
    <p:bodyStyle>
      <a:lvl1pPr marL="176213" indent="-176213" algn="l" defTabSz="514350" rtl="0" eaLnBrk="0" fontAlgn="base" hangingPunct="0">
        <a:spcBef>
          <a:spcPct val="0"/>
        </a:spcBef>
        <a:spcAft>
          <a:spcPts val="450"/>
        </a:spcAft>
        <a:buClr>
          <a:srgbClr val="9A0A2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+mn-cs"/>
        </a:defRPr>
      </a:lvl1pPr>
      <a:lvl2pPr marL="426244" indent="-169069" algn="l" defTabSz="514350" rtl="0" eaLnBrk="0" fontAlgn="base" hangingPunct="0">
        <a:spcBef>
          <a:spcPct val="0"/>
        </a:spcBef>
        <a:spcAft>
          <a:spcPts val="450"/>
        </a:spcAft>
        <a:buClr>
          <a:srgbClr val="9A0A25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+mn-cs"/>
        </a:defRPr>
      </a:lvl2pPr>
      <a:lvl3pPr marL="685800" indent="-171450" algn="l" defTabSz="514350" rtl="0" eaLnBrk="0" fontAlgn="base" hangingPunct="0">
        <a:spcBef>
          <a:spcPct val="0"/>
        </a:spcBef>
        <a:spcAft>
          <a:spcPts val="450"/>
        </a:spcAft>
        <a:buClr>
          <a:srgbClr val="9A0A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+mn-cs"/>
        </a:defRPr>
      </a:lvl3pPr>
      <a:lvl4pPr marL="945356" indent="-173831" algn="l" defTabSz="514350" rtl="0" eaLnBrk="0" fontAlgn="base" hangingPunct="0">
        <a:spcBef>
          <a:spcPct val="0"/>
        </a:spcBef>
        <a:spcAft>
          <a:spcPts val="450"/>
        </a:spcAft>
        <a:buClr>
          <a:srgbClr val="9A0A25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+mn-cs"/>
        </a:defRPr>
      </a:lvl4pPr>
      <a:lvl5pPr marL="1204913" indent="-176213" algn="l" defTabSz="514350" rtl="0" eaLnBrk="0" fontAlgn="base" hangingPunct="0">
        <a:spcBef>
          <a:spcPct val="0"/>
        </a:spcBef>
        <a:spcAft>
          <a:spcPts val="450"/>
        </a:spcAft>
        <a:buClr>
          <a:srgbClr val="9A0A25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516603"/>
            <a:ext cx="8337661" cy="108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61DF-DCB6-44B4-9BDF-5EEBF666F0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7F2B-132D-46EB-B3B4-452CF493E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08" y="369534"/>
            <a:ext cx="2921823" cy="58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780033"/>
            <a:ext cx="6952488" cy="1822006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FLSA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935162"/>
          </a:xfr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</a:pPr>
            <a:endParaRPr lang="en-US" altLang="en-US" b="1" dirty="0" smtClean="0">
              <a:ea typeface="ＭＳ Ｐゴシック" panose="020B0600070205080204" pitchFamily="34" charset="-128"/>
            </a:endParaRPr>
          </a:p>
          <a:p>
            <a:pPr lvl="0">
              <a:lnSpc>
                <a:spcPct val="70000"/>
              </a:lnSpc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Gary Wheeler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0">
              <a:lnSpc>
                <a:spcPct val="70000"/>
              </a:lnSpc>
            </a:pPr>
            <a:r>
              <a:rPr lang="en-US" altLang="en-US" b="1" dirty="0" err="1">
                <a:ea typeface="ＭＳ Ｐゴシック" panose="020B0600070205080204" pitchFamily="34" charset="-128"/>
              </a:rPr>
              <a:t>Constangy</a:t>
            </a:r>
            <a:r>
              <a:rPr lang="en-US" altLang="en-US" b="1" dirty="0">
                <a:ea typeface="ＭＳ Ｐゴシック" panose="020B0600070205080204" pitchFamily="34" charset="-128"/>
              </a:rPr>
              <a:t>, Brooks, Smith &amp;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Prophete</a:t>
            </a:r>
            <a:r>
              <a:rPr lang="en-US" altLang="en-US" b="1" dirty="0">
                <a:ea typeface="ＭＳ Ｐゴシック" panose="020B0600070205080204" pitchFamily="34" charset="-128"/>
              </a:rPr>
              <a:t>, LLP</a:t>
            </a:r>
          </a:p>
          <a:p>
            <a:pPr lvl="0">
              <a:lnSpc>
                <a:spcPct val="7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904-356-8900</a:t>
            </a:r>
          </a:p>
          <a:p>
            <a:pPr lvl="0">
              <a:lnSpc>
                <a:spcPct val="7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gwheeler@constangy.com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759"/>
            <a:ext cx="7886700" cy="888109"/>
          </a:xfrm>
        </p:spPr>
        <p:txBody>
          <a:bodyPr>
            <a:normAutofit fontScale="90000"/>
          </a:bodyPr>
          <a:lstStyle/>
          <a:p>
            <a:r>
              <a:rPr lang="en-US" dirty="0"/>
              <a:t>Criteria for White Collar Exemptions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29 </a:t>
            </a:r>
            <a:r>
              <a:rPr lang="en-US" dirty="0"/>
              <a:t>CFR Part </a:t>
            </a:r>
            <a:r>
              <a:rPr lang="en-US" dirty="0" smtClean="0"/>
              <a:t>541</a:t>
            </a:r>
          </a:p>
          <a:p>
            <a:endParaRPr lang="en-US" dirty="0"/>
          </a:p>
          <a:p>
            <a:r>
              <a:rPr lang="en-US" dirty="0"/>
              <a:t>In general, exempt employees must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Be paid on a </a:t>
            </a:r>
            <a:r>
              <a:rPr lang="en-US" u="sng" dirty="0"/>
              <a:t>salary basis</a:t>
            </a:r>
            <a:r>
              <a:rPr lang="en-US" dirty="0" smtClean="0"/>
              <a:t>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 paid a certain </a:t>
            </a:r>
            <a:r>
              <a:rPr lang="en-US" u="sng" dirty="0" smtClean="0"/>
              <a:t>minimum salary</a:t>
            </a:r>
            <a:r>
              <a:rPr lang="en-US" dirty="0" smtClean="0"/>
              <a:t>;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endParaRPr lang="en-US" u="sng" dirty="0"/>
          </a:p>
          <a:p>
            <a:pPr lvl="1"/>
            <a:r>
              <a:rPr lang="en-US" dirty="0"/>
              <a:t>Meet certain requirements as to their </a:t>
            </a:r>
            <a:r>
              <a:rPr lang="en-US" u="sng" dirty="0"/>
              <a:t>job duties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4599"/>
            <a:ext cx="7886700" cy="888109"/>
          </a:xfrm>
        </p:spPr>
        <p:txBody>
          <a:bodyPr/>
          <a:lstStyle/>
          <a:p>
            <a:r>
              <a:rPr lang="en-US" dirty="0"/>
              <a:t>DOL </a:t>
            </a:r>
            <a:r>
              <a:rPr lang="en-US" dirty="0" smtClean="0"/>
              <a:t>Final </a:t>
            </a:r>
            <a:r>
              <a:rPr lang="en-US" dirty="0"/>
              <a:t>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Proposed Rule published </a:t>
            </a:r>
            <a:r>
              <a:rPr lang="en-US" dirty="0"/>
              <a:t>on July 6, </a:t>
            </a:r>
            <a:r>
              <a:rPr lang="en-US" dirty="0" smtClean="0"/>
              <a:t>2015</a:t>
            </a:r>
          </a:p>
          <a:p>
            <a:endParaRPr lang="en-US" dirty="0"/>
          </a:p>
          <a:p>
            <a:r>
              <a:rPr lang="en-US" dirty="0"/>
              <a:t>Revises 29 CFR Part </a:t>
            </a:r>
            <a:r>
              <a:rPr lang="en-US" dirty="0" smtClean="0"/>
              <a:t>541</a:t>
            </a:r>
          </a:p>
          <a:p>
            <a:endParaRPr lang="en-US" dirty="0"/>
          </a:p>
          <a:p>
            <a:r>
              <a:rPr lang="en-US" dirty="0"/>
              <a:t>Only substantive changes are to the fixed minimum </a:t>
            </a:r>
            <a:r>
              <a:rPr lang="en-US" dirty="0" smtClean="0"/>
              <a:t>salary</a:t>
            </a:r>
          </a:p>
          <a:p>
            <a:endParaRPr lang="en-US" dirty="0"/>
          </a:p>
          <a:p>
            <a:r>
              <a:rPr lang="en-US" dirty="0" smtClean="0"/>
              <a:t>Finalized and released May 18, 2016</a:t>
            </a:r>
          </a:p>
          <a:p>
            <a:endParaRPr lang="en-US" dirty="0"/>
          </a:p>
          <a:p>
            <a:r>
              <a:rPr lang="en-US" dirty="0" smtClean="0"/>
              <a:t>Effective December 1, </a:t>
            </a:r>
            <a:r>
              <a:rPr lang="en-US" dirty="0"/>
              <a:t>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99" y="1131571"/>
            <a:ext cx="8278254" cy="946547"/>
          </a:xfrm>
        </p:spPr>
        <p:txBody>
          <a:bodyPr/>
          <a:lstStyle/>
          <a:p>
            <a:r>
              <a:rPr lang="en-US" dirty="0" smtClean="0"/>
              <a:t>Who Benefits from New Overtime Rule according to DOL?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394" r="-10394"/>
          <a:stretch>
            <a:fillRect/>
          </a:stretch>
        </p:blipFill>
        <p:spPr>
          <a:xfrm>
            <a:off x="0" y="1866677"/>
            <a:ext cx="8552870" cy="3540455"/>
          </a:xfrm>
        </p:spPr>
      </p:pic>
    </p:spTree>
    <p:extLst>
      <p:ext uri="{BB962C8B-B14F-4D97-AF65-F5344CB8AC3E}">
        <p14:creationId xmlns:p14="http://schemas.microsoft.com/office/powerpoint/2010/main" val="325649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459"/>
            <a:ext cx="7886700" cy="888109"/>
          </a:xfrm>
        </p:spPr>
        <p:txBody>
          <a:bodyPr/>
          <a:lstStyle/>
          <a:p>
            <a:r>
              <a:rPr lang="en-US" dirty="0"/>
              <a:t>Fixed Minimum Salary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fixed minimum salary only applies to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Administrative </a:t>
            </a:r>
            <a:r>
              <a:rPr lang="en-US" dirty="0" smtClean="0"/>
              <a:t>Exemption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Executive </a:t>
            </a:r>
            <a:r>
              <a:rPr lang="en-US" dirty="0" smtClean="0"/>
              <a:t>Exemption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Professional Exemption (with exceptions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Computer Professional Exemption (for employees who are not paid hourly at a rate of at least $27.63 per hour)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9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459"/>
            <a:ext cx="7886700" cy="888109"/>
          </a:xfrm>
        </p:spPr>
        <p:txBody>
          <a:bodyPr/>
          <a:lstStyle/>
          <a:p>
            <a:r>
              <a:rPr lang="en-US" dirty="0"/>
              <a:t>Fixed Minimum Salary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fixed minimum salary </a:t>
            </a:r>
            <a:r>
              <a:rPr lang="en-US" u="sng" dirty="0"/>
              <a:t>does not </a:t>
            </a:r>
            <a:r>
              <a:rPr lang="en-US" dirty="0"/>
              <a:t>apply to: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Outside </a:t>
            </a:r>
            <a:r>
              <a:rPr lang="en-US" dirty="0"/>
              <a:t>Sales </a:t>
            </a:r>
            <a:r>
              <a:rPr lang="en-US" dirty="0" smtClean="0"/>
              <a:t>Exemption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Computer Professional Exemption (for employees who are paid hourly at a rate of at least $27.63 per hour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Select employees who qualify for the Professional Exemption, such </a:t>
            </a:r>
            <a:r>
              <a:rPr lang="en-US" dirty="0" smtClean="0"/>
              <a:t>as:</a:t>
            </a:r>
            <a:endParaRPr lang="en-US" dirty="0"/>
          </a:p>
          <a:p>
            <a:pPr lvl="2"/>
            <a:r>
              <a:rPr lang="en-US" dirty="0" smtClean="0"/>
              <a:t>Attorneys</a:t>
            </a:r>
            <a:endParaRPr lang="en-US" dirty="0"/>
          </a:p>
          <a:p>
            <a:pPr lvl="2"/>
            <a:r>
              <a:rPr lang="en-US" dirty="0"/>
              <a:t>Doctors</a:t>
            </a:r>
          </a:p>
          <a:p>
            <a:pPr lvl="2"/>
            <a:r>
              <a:rPr lang="en-US" dirty="0"/>
              <a:t>Teachers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2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039"/>
            <a:ext cx="7886700" cy="888109"/>
          </a:xfrm>
        </p:spPr>
        <p:txBody>
          <a:bodyPr/>
          <a:lstStyle/>
          <a:p>
            <a:r>
              <a:rPr lang="en-US" dirty="0"/>
              <a:t>Fixed Minimum </a:t>
            </a:r>
            <a:r>
              <a:rPr lang="en-US" dirty="0" smtClean="0"/>
              <a:t>Salary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</a:t>
            </a:r>
            <a:r>
              <a:rPr lang="en-US" dirty="0"/>
              <a:t>fixed minimum </a:t>
            </a:r>
            <a:r>
              <a:rPr lang="en-US" dirty="0" smtClean="0"/>
              <a:t>salary</a:t>
            </a:r>
          </a:p>
          <a:p>
            <a:endParaRPr lang="en-US" dirty="0"/>
          </a:p>
          <a:p>
            <a:pPr lvl="1"/>
            <a:r>
              <a:rPr lang="en-US" dirty="0"/>
              <a:t>Set to 40th percentile of earnings of full time salaried </a:t>
            </a:r>
            <a:r>
              <a:rPr lang="en-US" dirty="0" smtClean="0"/>
              <a:t>workers from Bureau of Labor Statistics Index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Minimum salary effective December 1, 2016: $</a:t>
            </a:r>
            <a:r>
              <a:rPr lang="en-US" dirty="0" smtClean="0"/>
              <a:t>47,476 annually (or $913 per week)</a:t>
            </a:r>
          </a:p>
          <a:p>
            <a:pPr lvl="2"/>
            <a:r>
              <a:rPr lang="en-US" dirty="0" smtClean="0"/>
              <a:t>Up from current $23,660 (or $455 per week)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Highly compensated employee increase from $100,000 to </a:t>
            </a:r>
            <a:r>
              <a:rPr lang="en-US"/>
              <a:t>$</a:t>
            </a:r>
            <a:r>
              <a:rPr lang="en-US" smtClean="0"/>
              <a:t>134,004</a:t>
            </a:r>
            <a:endParaRPr lang="en-US" dirty="0" smtClean="0"/>
          </a:p>
          <a:p>
            <a:pPr lvl="2"/>
            <a:r>
              <a:rPr lang="en-US" dirty="0" smtClean="0"/>
              <a:t>Up from current $100,000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Automatically </a:t>
            </a:r>
            <a:r>
              <a:rPr lang="en-US" dirty="0"/>
              <a:t>updated </a:t>
            </a:r>
            <a:r>
              <a:rPr lang="en-US" dirty="0" smtClean="0"/>
              <a:t>every 3 years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Bonuses and Commissions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668162"/>
            <a:ext cx="8641773" cy="4458915"/>
          </a:xfrm>
        </p:spPr>
        <p:txBody>
          <a:bodyPr>
            <a:normAutofit/>
          </a:bodyPr>
          <a:lstStyle/>
          <a:p>
            <a:r>
              <a:rPr lang="en-US" sz="2800" dirty="0"/>
              <a:t>Nondiscretionary bonuses, incentive payments and commissions, paid at least quarterly, can satisfy up to 10 % of the minimum salary requirement </a:t>
            </a:r>
          </a:p>
        </p:txBody>
      </p:sp>
    </p:spTree>
    <p:extLst>
      <p:ext uri="{BB962C8B-B14F-4D97-AF65-F5344CB8AC3E}">
        <p14:creationId xmlns:p14="http://schemas.microsoft.com/office/powerpoint/2010/main" val="14893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Bonus Payments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487415"/>
            <a:ext cx="8590030" cy="4351338"/>
          </a:xfrm>
        </p:spPr>
        <p:txBody>
          <a:bodyPr>
            <a:noAutofit/>
          </a:bodyPr>
          <a:lstStyle/>
          <a:p>
            <a:r>
              <a:rPr lang="en-US" u="sng" cap="small" dirty="0" smtClean="0"/>
              <a:t>Weekly </a:t>
            </a:r>
            <a:r>
              <a:rPr lang="en-US" u="sng" cap="small" dirty="0"/>
              <a:t>s</a:t>
            </a:r>
            <a:r>
              <a:rPr lang="en-US" u="sng" cap="small" dirty="0" smtClean="0"/>
              <a:t>alary level</a:t>
            </a:r>
            <a:r>
              <a:rPr lang="en-US" dirty="0" smtClean="0"/>
              <a:t>: $913.00</a:t>
            </a:r>
          </a:p>
          <a:p>
            <a:r>
              <a:rPr lang="en-US" u="sng" cap="small" dirty="0"/>
              <a:t>90% of weekly salary level</a:t>
            </a:r>
            <a:r>
              <a:rPr lang="en-US" dirty="0" smtClean="0"/>
              <a:t>: $821.70</a:t>
            </a:r>
          </a:p>
          <a:p>
            <a:endParaRPr lang="en-US" dirty="0"/>
          </a:p>
          <a:p>
            <a:pPr lvl="1"/>
            <a:r>
              <a:rPr lang="en-US" sz="2400" dirty="0" smtClean="0"/>
              <a:t>At the end of a quarter, $821.70 plus all bonuses and commissions received must equal or exceed 1/4 of the annual salary (1/4 of $47,476) or $11,869</a:t>
            </a:r>
          </a:p>
          <a:p>
            <a:pPr lvl="1"/>
            <a:r>
              <a:rPr lang="en-US" sz="2400" dirty="0" smtClean="0"/>
              <a:t>If the compensation received does not meet that amount at the end of the quarter, the employer must make up the difference in the first pay period of the next quarter </a:t>
            </a:r>
          </a:p>
        </p:txBody>
      </p:sp>
    </p:spTree>
    <p:extLst>
      <p:ext uri="{BB962C8B-B14F-4D97-AF65-F5344CB8AC3E}">
        <p14:creationId xmlns:p14="http://schemas.microsoft.com/office/powerpoint/2010/main" val="37162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61" b="100000" l="3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12134"/>
          <a:stretch/>
        </p:blipFill>
        <p:spPr>
          <a:xfrm>
            <a:off x="6445405" y="4516244"/>
            <a:ext cx="2698594" cy="2341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6947" y="6289287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A0A25"/>
                </a:solidFill>
                <a:latin typeface="Century Gothic" panose="020B0502020202020204" pitchFamily="34" charset="0"/>
              </a:rPr>
              <a:t>A wider lens on workplace law</a:t>
            </a:r>
            <a:endParaRPr lang="en-US" dirty="0">
              <a:solidFill>
                <a:srgbClr val="9A0A2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6782" y="1761404"/>
            <a:ext cx="8548255" cy="2321808"/>
          </a:xfrm>
        </p:spPr>
        <p:txBody>
          <a:bodyPr>
            <a:normAutofit/>
          </a:bodyPr>
          <a:lstStyle/>
          <a:p>
            <a:r>
              <a:rPr lang="en-US" dirty="0" smtClean="0"/>
              <a:t>Preparing </a:t>
            </a:r>
            <a:br>
              <a:rPr lang="en-US" dirty="0" smtClean="0"/>
            </a:br>
            <a:r>
              <a:rPr lang="en-US" dirty="0" smtClean="0"/>
              <a:t>for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 Increased Salary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2175165"/>
            <a:ext cx="8475306" cy="4682836"/>
          </a:xfrm>
        </p:spPr>
        <p:txBody>
          <a:bodyPr>
            <a:normAutofit/>
          </a:bodyPr>
          <a:lstStyle/>
          <a:p>
            <a:r>
              <a:rPr lang="en-US" sz="2800" dirty="0"/>
              <a:t>Review all exempt employees whose salaries are below $47,476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Decide whether or not to reclassify as non-exempt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Decide how to compensate for overtime</a:t>
            </a:r>
          </a:p>
        </p:txBody>
      </p:sp>
    </p:spTree>
    <p:extLst>
      <p:ext uri="{BB962C8B-B14F-4D97-AF65-F5344CB8AC3E}">
        <p14:creationId xmlns:p14="http://schemas.microsoft.com/office/powerpoint/2010/main" val="4186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039"/>
            <a:ext cx="7886700" cy="888109"/>
          </a:xfrm>
        </p:spPr>
        <p:txBody>
          <a:bodyPr/>
          <a:lstStyle/>
          <a:p>
            <a:r>
              <a:rPr lang="en-US" dirty="0" smtClean="0"/>
              <a:t>Roadmap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2015: A Wage &amp; Hour Retrospective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Final Rule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Preparing for Implementation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Timekeeping Procedures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Legal </a:t>
            </a:r>
            <a:r>
              <a:rPr lang="en-US" dirty="0"/>
              <a:t>Attempts </a:t>
            </a:r>
            <a:r>
              <a:rPr lang="en-US" dirty="0" smtClean="0"/>
              <a:t>to </a:t>
            </a:r>
            <a:r>
              <a:rPr lang="en-US" dirty="0"/>
              <a:t>Stop Regulations </a:t>
            </a:r>
            <a:r>
              <a:rPr lang="en-US" dirty="0" smtClean="0"/>
              <a:t>from </a:t>
            </a:r>
            <a:r>
              <a:rPr lang="en-US" dirty="0"/>
              <a:t>Being Implemented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New 541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708041"/>
            <a:ext cx="8687012" cy="4203917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i="1" dirty="0" smtClean="0"/>
              <a:t>Raise Salary or Reclassify</a:t>
            </a:r>
          </a:p>
          <a:p>
            <a:pPr marL="0" indent="0" algn="ctr">
              <a:buNone/>
            </a:pPr>
            <a:endParaRPr lang="en-US" sz="4000" dirty="0"/>
          </a:p>
          <a:p>
            <a:r>
              <a:rPr lang="en-US" sz="2800" dirty="0" smtClean="0"/>
              <a:t>If reclassified, should employees be paid hourly or salaried non-exempt?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500898"/>
            <a:ext cx="7886700" cy="4351338"/>
          </a:xfrm>
        </p:spPr>
        <p:txBody>
          <a:bodyPr/>
          <a:lstStyle/>
          <a:p>
            <a:pPr marL="234950" lvl="1" indent="-234950"/>
            <a:r>
              <a:rPr lang="en-US" sz="2800" dirty="0"/>
              <a:t>Impact on benefits, vacation/PTO accrual or bonuses</a:t>
            </a:r>
          </a:p>
          <a:p>
            <a:pPr marL="234950" lvl="1" indent="-234950"/>
            <a:endParaRPr lang="en-US" sz="2800" dirty="0"/>
          </a:p>
          <a:p>
            <a:pPr marL="234950" lvl="1" indent="-234950"/>
            <a:r>
              <a:rPr lang="en-US" sz="2800" dirty="0"/>
              <a:t>Employee relations impact </a:t>
            </a:r>
          </a:p>
          <a:p>
            <a:pPr marL="581025" lvl="3" indent="-234950"/>
            <a:r>
              <a:rPr lang="en-US" sz="2400" dirty="0" smtClean="0"/>
              <a:t>Non-exempt </a:t>
            </a:r>
            <a:r>
              <a:rPr lang="en-US" sz="2400" dirty="0"/>
              <a:t>employee feels less “valued” </a:t>
            </a:r>
          </a:p>
          <a:p>
            <a:pPr marL="581025" lvl="3" indent="-234950"/>
            <a:r>
              <a:rPr lang="en-US" sz="2400" dirty="0"/>
              <a:t>Resents </a:t>
            </a:r>
            <a:r>
              <a:rPr lang="en-US" sz="2400" dirty="0" smtClean="0"/>
              <a:t>reclassification, time-recording </a:t>
            </a:r>
            <a:r>
              <a:rPr lang="en-US" sz="2400" dirty="0"/>
              <a:t>obligations</a:t>
            </a:r>
          </a:p>
          <a:p>
            <a:pPr marL="581025" lvl="3" indent="-234950"/>
            <a:r>
              <a:rPr lang="en-US" sz="2400" dirty="0"/>
              <a:t>Looks at what competitors are doing</a:t>
            </a:r>
          </a:p>
          <a:p>
            <a:pPr marL="1022350" lvl="2" indent="-342900"/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593267"/>
            <a:ext cx="8728575" cy="45373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Calculate the cost of increasing a salary </a:t>
            </a:r>
            <a:br>
              <a:rPr lang="en-US" sz="2800" dirty="0" smtClean="0"/>
            </a:br>
            <a:r>
              <a:rPr lang="en-US" sz="2800" dirty="0" smtClean="0"/>
              <a:t>to $47,476</a:t>
            </a:r>
          </a:p>
          <a:p>
            <a:pPr lvl="1"/>
            <a:r>
              <a:rPr lang="en-US" sz="2400" dirty="0"/>
              <a:t>Remember, any salary below $43,160 will have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be </a:t>
            </a:r>
            <a:r>
              <a:rPr lang="en-US" sz="2400" dirty="0"/>
              <a:t>raised at least 10</a:t>
            </a:r>
            <a:r>
              <a:rPr lang="en-US" sz="2400" dirty="0" smtClean="0"/>
              <a:t>%</a:t>
            </a:r>
            <a:endParaRPr lang="en-US" sz="2400" dirty="0"/>
          </a:p>
          <a:p>
            <a:pPr lvl="1"/>
            <a:r>
              <a:rPr lang="en-US" sz="2400" dirty="0"/>
              <a:t>Every </a:t>
            </a:r>
            <a:r>
              <a:rPr lang="en-US" sz="2400" dirty="0" smtClean="0"/>
              <a:t>THREE </a:t>
            </a:r>
            <a:r>
              <a:rPr lang="en-US" sz="2400" dirty="0"/>
              <a:t>years </a:t>
            </a:r>
            <a:r>
              <a:rPr lang="en-US" sz="2400" dirty="0" smtClean="0"/>
              <a:t>thereafter, </a:t>
            </a:r>
            <a:r>
              <a:rPr lang="en-US" sz="2400" dirty="0"/>
              <a:t>the salary will have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be </a:t>
            </a:r>
            <a:r>
              <a:rPr lang="en-US" sz="2400" dirty="0"/>
              <a:t>raised </a:t>
            </a:r>
            <a:r>
              <a:rPr lang="en-US" sz="2400" dirty="0" smtClean="0"/>
              <a:t>again</a:t>
            </a:r>
            <a:endParaRPr lang="en-US" sz="2400" dirty="0"/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3752" y="374609"/>
            <a:ext cx="7886700" cy="888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9A0A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Economic Issues in Raising Salaries </a:t>
            </a:r>
          </a:p>
        </p:txBody>
      </p:sp>
    </p:spTree>
    <p:extLst>
      <p:ext uri="{BB962C8B-B14F-4D97-AF65-F5344CB8AC3E}">
        <p14:creationId xmlns:p14="http://schemas.microsoft.com/office/powerpoint/2010/main" val="42126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2" y="1"/>
            <a:ext cx="7886700" cy="1262718"/>
          </a:xfrm>
        </p:spPr>
        <p:txBody>
          <a:bodyPr>
            <a:normAutofit/>
          </a:bodyPr>
          <a:lstStyle/>
          <a:p>
            <a:r>
              <a:rPr lang="en-US" dirty="0" smtClean="0"/>
              <a:t>Another Issue Involved in Reclassifying Employees From Exempt to Nonexempt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438400"/>
            <a:ext cx="8669482" cy="3525044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endParaRPr lang="en-US" sz="3600" i="1" dirty="0" smtClean="0"/>
          </a:p>
          <a:p>
            <a:pPr marL="0" lvl="1" indent="0" algn="ctr">
              <a:buNone/>
            </a:pPr>
            <a:r>
              <a:rPr lang="en-US" sz="3600" i="1" dirty="0" smtClean="0"/>
              <a:t>Determining an Hourly and </a:t>
            </a:r>
          </a:p>
          <a:p>
            <a:pPr marL="0" lvl="1" indent="0" algn="ctr">
              <a:buNone/>
            </a:pPr>
            <a:r>
              <a:rPr lang="en-US" sz="3600" i="1" dirty="0" smtClean="0"/>
              <a:t>Overtime Rate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07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an Overtime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708977"/>
            <a:ext cx="8804774" cy="341420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234950" lvl="2" indent="-234950"/>
            <a:r>
              <a:rPr lang="en-US" sz="2800" dirty="0"/>
              <a:t>Do you divide weekly salary by </a:t>
            </a:r>
            <a:r>
              <a:rPr lang="en-US" sz="2800" dirty="0" smtClean="0"/>
              <a:t>40?</a:t>
            </a:r>
          </a:p>
          <a:p>
            <a:pPr marL="234950" lvl="2" indent="-234950"/>
            <a:r>
              <a:rPr lang="en-US" sz="2800" dirty="0" smtClean="0"/>
              <a:t>Do you use the “cost neutral” formula?</a:t>
            </a:r>
            <a:endParaRPr lang="en-US" sz="2800" dirty="0"/>
          </a:p>
          <a:p>
            <a:pPr marL="234950" lvl="2" indent="-234950"/>
            <a:r>
              <a:rPr lang="en-US" sz="2800" dirty="0"/>
              <a:t>Do you use the fluctuating workweek </a:t>
            </a:r>
            <a:r>
              <a:rPr lang="en-US" sz="2800" dirty="0" smtClean="0"/>
              <a:t>method?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0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1" y="1584396"/>
            <a:ext cx="8728575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cap="small" dirty="0"/>
              <a:t>Weekly Salary</a:t>
            </a:r>
            <a:r>
              <a:rPr lang="en-US" dirty="0"/>
              <a:t>: $800</a:t>
            </a:r>
          </a:p>
          <a:p>
            <a:pPr marL="0" indent="0">
              <a:buNone/>
            </a:pPr>
            <a:r>
              <a:rPr lang="en-US" u="sng" cap="small" dirty="0"/>
              <a:t>Weekly Hours Worked</a:t>
            </a:r>
            <a:r>
              <a:rPr lang="en-US" dirty="0"/>
              <a:t>: 50 </a:t>
            </a:r>
            <a:r>
              <a:rPr lang="en-US" dirty="0" smtClean="0"/>
              <a:t>Hours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Determining overtime due: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u="sng" cap="small" dirty="0"/>
              <a:t>Method No. 1</a:t>
            </a:r>
            <a:r>
              <a:rPr lang="en-US" dirty="0" smtClean="0"/>
              <a:t>: Assume salary was for 40 hours.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OT </a:t>
            </a:r>
            <a:r>
              <a:rPr lang="en-US" sz="2800" i="1" dirty="0" smtClean="0"/>
              <a:t>Due = $800/40 </a:t>
            </a:r>
            <a:r>
              <a:rPr lang="en-US" sz="2800" i="1" dirty="0"/>
              <a:t>= $20 x 1.5 x 10 = $300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Cost-Neutral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953490"/>
            <a:ext cx="8700866" cy="416235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cap="small" dirty="0" smtClean="0"/>
              <a:t>Weekly Salary/(40 + (OT Hours x 1.5))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If you have a good estimate of expected weekly work hours, applying this formula will provide an hourly rate which will result in approximately the same weekly and annual compensation</a:t>
            </a:r>
          </a:p>
          <a:p>
            <a:endParaRPr lang="en-US" dirty="0"/>
          </a:p>
          <a:p>
            <a:r>
              <a:rPr lang="en-US" dirty="0"/>
              <a:t>DOL approved this formula in 68 F.R. 15576</a:t>
            </a:r>
          </a:p>
        </p:txBody>
      </p:sp>
    </p:spTree>
    <p:extLst>
      <p:ext uri="{BB962C8B-B14F-4D97-AF65-F5344CB8AC3E}">
        <p14:creationId xmlns:p14="http://schemas.microsoft.com/office/powerpoint/2010/main" val="35367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r>
              <a:rPr lang="en-US" sz="2800" u="sng" dirty="0">
                <a:solidFill>
                  <a:prstClr val="black"/>
                </a:solidFill>
              </a:rPr>
              <a:t>Weekly Salary</a:t>
            </a:r>
            <a:r>
              <a:rPr lang="en-US" sz="2800" dirty="0">
                <a:solidFill>
                  <a:prstClr val="black"/>
                </a:solidFill>
              </a:rPr>
              <a:t>: $800</a:t>
            </a: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r>
              <a:rPr lang="en-US" sz="2800" u="sng" dirty="0" smtClean="0">
                <a:solidFill>
                  <a:prstClr val="black"/>
                </a:solidFill>
              </a:rPr>
              <a:t>Weekly Hours Worked</a:t>
            </a:r>
            <a:r>
              <a:rPr lang="en-US" sz="2800" dirty="0">
                <a:solidFill>
                  <a:prstClr val="black"/>
                </a:solidFill>
              </a:rPr>
              <a:t>: 50 Hours</a:t>
            </a: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r>
              <a:rPr lang="en-US" sz="2800" u="sng" dirty="0" smtClean="0">
                <a:solidFill>
                  <a:prstClr val="black"/>
                </a:solidFill>
              </a:rPr>
              <a:t>Method </a:t>
            </a:r>
            <a:r>
              <a:rPr lang="en-US" sz="2800" u="sng" dirty="0">
                <a:solidFill>
                  <a:prstClr val="black"/>
                </a:solidFill>
              </a:rPr>
              <a:t>No. </a:t>
            </a:r>
            <a:r>
              <a:rPr lang="en-US" sz="2800" u="sng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—Use </a:t>
            </a:r>
            <a:r>
              <a:rPr lang="en-US" sz="2800" dirty="0">
                <a:solidFill>
                  <a:prstClr val="black"/>
                </a:solidFill>
              </a:rPr>
              <a:t>“cost-neutral” formula</a:t>
            </a: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Weekly Salary/(40 + (OT Hours x 1.5</a:t>
            </a:r>
            <a:r>
              <a:rPr lang="en-US" sz="2800" dirty="0" smtClean="0">
                <a:solidFill>
                  <a:prstClr val="black"/>
                </a:solidFill>
              </a:rPr>
              <a:t>)) = </a:t>
            </a:r>
            <a:r>
              <a:rPr lang="en-US" sz="2800" dirty="0">
                <a:solidFill>
                  <a:prstClr val="black"/>
                </a:solidFill>
              </a:rPr>
              <a:t>Hourly Rate</a:t>
            </a: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800/(40 + (10 Hours x 1.5) </a:t>
            </a:r>
            <a:r>
              <a:rPr lang="en-US" sz="2800" dirty="0">
                <a:solidFill>
                  <a:prstClr val="black"/>
                </a:solidFill>
              </a:rPr>
              <a:t>= $14.545</a:t>
            </a: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OT Due= $14.545 x 1.5 x 10 = $218.18</a:t>
            </a: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Total Due = $799.98</a:t>
            </a: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4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1" y="1612106"/>
            <a:ext cx="871472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cap="small" dirty="0"/>
              <a:t>Weekly Salary</a:t>
            </a:r>
            <a:r>
              <a:rPr lang="en-US" dirty="0"/>
              <a:t>: $800</a:t>
            </a:r>
          </a:p>
          <a:p>
            <a:pPr marL="0" indent="0">
              <a:buNone/>
            </a:pPr>
            <a:r>
              <a:rPr lang="en-US" u="sng" cap="small" dirty="0"/>
              <a:t>Weekly Hours Worked</a:t>
            </a:r>
            <a:r>
              <a:rPr lang="en-US" dirty="0"/>
              <a:t>: 50 </a:t>
            </a:r>
            <a:r>
              <a:rPr lang="en-US" dirty="0" smtClean="0"/>
              <a:t>Hours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Determining overtime due:</a:t>
            </a:r>
            <a:endParaRPr lang="en-US" sz="2800" i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u="sng" cap="small" dirty="0"/>
              <a:t>Method No. </a:t>
            </a:r>
            <a:r>
              <a:rPr lang="en-US" u="sng" cap="small" dirty="0" smtClean="0"/>
              <a:t>3</a:t>
            </a:r>
            <a:r>
              <a:rPr lang="en-US" dirty="0" smtClean="0"/>
              <a:t>: Fluctuating </a:t>
            </a:r>
            <a:r>
              <a:rPr lang="en-US" dirty="0"/>
              <a:t>Workweek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salary </a:t>
            </a:r>
            <a:r>
              <a:rPr lang="en-US" dirty="0"/>
              <a:t>was for all hours </a:t>
            </a:r>
            <a:r>
              <a:rPr lang="en-US" dirty="0" smtClean="0"/>
              <a:t>worked.</a:t>
            </a:r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/>
              <a:t>OT </a:t>
            </a:r>
            <a:r>
              <a:rPr lang="en-US" sz="2800" i="1" dirty="0" smtClean="0"/>
              <a:t>Due = $800/50 </a:t>
            </a:r>
            <a:r>
              <a:rPr lang="en-US" sz="2800" i="1" dirty="0"/>
              <a:t>= $16 </a:t>
            </a:r>
            <a:r>
              <a:rPr lang="en-US" sz="2800" i="1" dirty="0" smtClean="0"/>
              <a:t>x .</a:t>
            </a:r>
            <a:r>
              <a:rPr lang="en-US" sz="2800" i="1" dirty="0"/>
              <a:t>5 x 10 = $80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Fluctuating </a:t>
            </a:r>
            <a:r>
              <a:rPr lang="en-US" dirty="0" smtClean="0"/>
              <a:t>Workweek </a:t>
            </a:r>
            <a:r>
              <a:rPr lang="en-US" dirty="0"/>
              <a:t>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690254"/>
            <a:ext cx="8700866" cy="45027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“clear </a:t>
            </a:r>
            <a:r>
              <a:rPr lang="en-US" sz="2800" dirty="0"/>
              <a:t>mutual understanding of the parties</a:t>
            </a:r>
            <a:r>
              <a:rPr lang="en-US" sz="2800" dirty="0" smtClean="0"/>
              <a:t>”</a:t>
            </a:r>
          </a:p>
          <a:p>
            <a:endParaRPr lang="en-US" sz="2800" dirty="0"/>
          </a:p>
          <a:p>
            <a:r>
              <a:rPr lang="en-US" sz="2800" dirty="0" smtClean="0"/>
              <a:t>“That </a:t>
            </a:r>
            <a:r>
              <a:rPr lang="en-US" sz="2800" dirty="0"/>
              <a:t>the fixed salary is compensation (apart from OT due) for the hours worked each workweek, whatever their number, rather than for working 40 hours”</a:t>
            </a:r>
          </a:p>
          <a:p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/>
              <a:t>requirement that the understanding be in writing, but it is recommended as best </a:t>
            </a:r>
            <a:r>
              <a:rPr lang="en-US" sz="2800" dirty="0" smtClean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5652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039"/>
            <a:ext cx="7886700" cy="888109"/>
          </a:xfrm>
        </p:spPr>
        <p:txBody>
          <a:bodyPr/>
          <a:lstStyle/>
          <a:p>
            <a:r>
              <a:rPr lang="en-US" dirty="0" smtClean="0"/>
              <a:t>Roadmap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6"/>
            </a:pPr>
            <a:r>
              <a:rPr lang="en-US" dirty="0" smtClean="0"/>
              <a:t>Interns/ Volunteers</a:t>
            </a:r>
          </a:p>
          <a:p>
            <a:pPr marL="457200" indent="-457200">
              <a:buAutoNum type="arabicPeriod" startAt="6"/>
            </a:pPr>
            <a:endParaRPr lang="en-US" dirty="0"/>
          </a:p>
          <a:p>
            <a:pPr marL="457200" indent="-457200">
              <a:buAutoNum type="arabicPeriod" startAt="6"/>
            </a:pPr>
            <a:r>
              <a:rPr lang="en-US" dirty="0" smtClean="0"/>
              <a:t>Independent Contractors v. Employees</a:t>
            </a:r>
          </a:p>
          <a:p>
            <a:pPr marL="457200" indent="-457200"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51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Fluctuating </a:t>
            </a:r>
            <a:r>
              <a:rPr lang="en-US" dirty="0" smtClean="0"/>
              <a:t>Workweek </a:t>
            </a:r>
            <a:r>
              <a:rPr lang="en-US" dirty="0"/>
              <a:t>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898072"/>
            <a:ext cx="8700866" cy="42949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DOL enforcement position is that no other compensation can be paid other than weekly salary and any required overtime premium</a:t>
            </a:r>
          </a:p>
          <a:p>
            <a:endParaRPr lang="en-US" sz="2800" dirty="0" smtClean="0"/>
          </a:p>
          <a:p>
            <a:r>
              <a:rPr lang="en-US" sz="2800" dirty="0" smtClean="0"/>
              <a:t>Cannot prorate weekly salary in weeks where employee works less than 40 hours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03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Duties of All Exempt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38" y="1607126"/>
            <a:ext cx="8685280" cy="4675909"/>
          </a:xfrm>
        </p:spPr>
        <p:txBody>
          <a:bodyPr>
            <a:noAutofit/>
          </a:bodyPr>
          <a:lstStyle/>
          <a:p>
            <a:r>
              <a:rPr lang="en-US" sz="2800" dirty="0"/>
              <a:t>Conduct under the </a:t>
            </a:r>
            <a:r>
              <a:rPr lang="en-US" sz="2800" dirty="0" smtClean="0"/>
              <a:t>attorney-client </a:t>
            </a:r>
            <a:r>
              <a:rPr lang="en-US" sz="2800" dirty="0"/>
              <a:t>privilege</a:t>
            </a:r>
          </a:p>
          <a:p>
            <a:endParaRPr lang="en-US" sz="2800" dirty="0"/>
          </a:p>
          <a:p>
            <a:r>
              <a:rPr lang="en-US" sz="2800" dirty="0"/>
              <a:t>Review </a:t>
            </a:r>
            <a:r>
              <a:rPr lang="en-US" sz="2800" dirty="0" smtClean="0"/>
              <a:t>job descriptions</a:t>
            </a:r>
            <a:r>
              <a:rPr lang="en-US" sz="2800" dirty="0"/>
              <a:t>, performance evaluations, training materials</a:t>
            </a:r>
          </a:p>
          <a:p>
            <a:endParaRPr lang="en-US" sz="2800" dirty="0"/>
          </a:p>
          <a:p>
            <a:r>
              <a:rPr lang="en-US" sz="2800" dirty="0"/>
              <a:t>Interview </a:t>
            </a:r>
            <a:r>
              <a:rPr lang="en-US" sz="2800" dirty="0" smtClean="0"/>
              <a:t>senior managers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Conduct legal analysis to determine if job duties qualify for an exemption</a:t>
            </a:r>
          </a:p>
        </p:txBody>
      </p:sp>
    </p:spTree>
    <p:extLst>
      <p:ext uri="{BB962C8B-B14F-4D97-AF65-F5344CB8AC3E}">
        <p14:creationId xmlns:p14="http://schemas.microsoft.com/office/powerpoint/2010/main" val="42227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676396"/>
            <a:ext cx="8742430" cy="445027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Key </a:t>
            </a:r>
            <a:r>
              <a:rPr lang="en-US" sz="2800" dirty="0" smtClean="0"/>
              <a:t>decisions</a:t>
            </a:r>
            <a:endParaRPr lang="en-US" sz="2800" dirty="0"/>
          </a:p>
          <a:p>
            <a:pPr marL="581025" lvl="2" indent="-234950">
              <a:lnSpc>
                <a:spcPct val="110000"/>
              </a:lnSpc>
            </a:pPr>
            <a:r>
              <a:rPr lang="en-US" sz="2000" dirty="0"/>
              <a:t>Who will decide whether an employee should be </a:t>
            </a:r>
            <a:r>
              <a:rPr lang="en-US" sz="2000" dirty="0" smtClean="0"/>
              <a:t>reclassified?</a:t>
            </a:r>
            <a:endParaRPr lang="en-US" sz="2000" dirty="0"/>
          </a:p>
          <a:p>
            <a:pPr marL="581025" lvl="2" indent="-234950">
              <a:lnSpc>
                <a:spcPct val="110000"/>
              </a:lnSpc>
            </a:pPr>
            <a:r>
              <a:rPr lang="en-US" sz="2000" dirty="0"/>
              <a:t>How will that decision be communicated to upper </a:t>
            </a:r>
            <a:r>
              <a:rPr lang="en-US" sz="2000" dirty="0" smtClean="0"/>
              <a:t>management?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800" dirty="0"/>
              <a:t>Communications with affected employees</a:t>
            </a:r>
          </a:p>
          <a:p>
            <a:pPr marL="581025" lvl="2" indent="-234950">
              <a:lnSpc>
                <a:spcPct val="110000"/>
              </a:lnSpc>
            </a:pPr>
            <a:r>
              <a:rPr lang="en-US" sz="2000" dirty="0"/>
              <a:t>Who will </a:t>
            </a:r>
            <a:r>
              <a:rPr lang="en-US" sz="2000" dirty="0" smtClean="0"/>
              <a:t>communicate? </a:t>
            </a:r>
            <a:endParaRPr lang="en-US" sz="2000" dirty="0"/>
          </a:p>
          <a:p>
            <a:pPr marL="581025" lvl="2" indent="-234950">
              <a:lnSpc>
                <a:spcPct val="110000"/>
              </a:lnSpc>
            </a:pPr>
            <a:r>
              <a:rPr lang="en-US" sz="2000" dirty="0"/>
              <a:t>What will be </a:t>
            </a:r>
            <a:r>
              <a:rPr lang="en-US" sz="2000" dirty="0" smtClean="0"/>
              <a:t>communicated?</a:t>
            </a:r>
            <a:endParaRPr lang="en-US" sz="2000" dirty="0"/>
          </a:p>
          <a:p>
            <a:pPr marL="581025" lvl="2" indent="-234950">
              <a:lnSpc>
                <a:spcPct val="110000"/>
              </a:lnSpc>
            </a:pPr>
            <a:r>
              <a:rPr lang="en-US" sz="2000" dirty="0"/>
              <a:t>How will communications be </a:t>
            </a:r>
            <a:r>
              <a:rPr lang="en-US" sz="2000" dirty="0" smtClean="0"/>
              <a:t>effected?</a:t>
            </a:r>
            <a:endParaRPr lang="en-US" sz="2000" dirty="0"/>
          </a:p>
          <a:p>
            <a:pPr marL="581025" lvl="2" indent="-234950">
              <a:lnSpc>
                <a:spcPct val="110000"/>
              </a:lnSpc>
            </a:pPr>
            <a:r>
              <a:rPr lang="en-US" sz="2000" dirty="0"/>
              <a:t>When will the changes be </a:t>
            </a:r>
            <a:r>
              <a:rPr lang="en-US" sz="2000" dirty="0" smtClean="0"/>
              <a:t>communicated?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800" dirty="0"/>
              <a:t>Prepare talking points and FAQs </a:t>
            </a:r>
          </a:p>
          <a:p>
            <a:pPr marL="234950" lvl="1" indent="-234950">
              <a:lnSpc>
                <a:spcPct val="110000"/>
              </a:lnSpc>
            </a:pPr>
            <a:endParaRPr lang="en-US" sz="2400" dirty="0"/>
          </a:p>
          <a:p>
            <a:pPr marL="234950" lvl="1" indent="-234950"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24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61" b="100000" l="3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12134"/>
          <a:stretch/>
        </p:blipFill>
        <p:spPr>
          <a:xfrm>
            <a:off x="6445405" y="4516244"/>
            <a:ext cx="2698594" cy="2341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6947" y="6289287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A0A25"/>
                </a:solidFill>
                <a:latin typeface="Century Gothic" panose="020B0502020202020204" pitchFamily="34" charset="0"/>
              </a:rPr>
              <a:t>A wider lens on workplace law</a:t>
            </a:r>
            <a:endParaRPr lang="en-US" dirty="0">
              <a:solidFill>
                <a:srgbClr val="9A0A2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01781" y="1560332"/>
            <a:ext cx="8603673" cy="2867553"/>
          </a:xfrm>
        </p:spPr>
        <p:txBody>
          <a:bodyPr>
            <a:normAutofit/>
          </a:bodyPr>
          <a:lstStyle/>
          <a:p>
            <a:r>
              <a:rPr lang="en-US" dirty="0" smtClean="0"/>
              <a:t>Review Timekeeping </a:t>
            </a:r>
            <a:br>
              <a:rPr lang="en-US" dirty="0" smtClean="0"/>
            </a:br>
            <a:r>
              <a:rPr lang="en-US" dirty="0" smtClean="0"/>
              <a:t>Procedures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Track of Hours Worked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1" y="1903056"/>
            <a:ext cx="4201603" cy="4351338"/>
          </a:xfrm>
        </p:spPr>
        <p:txBody>
          <a:bodyPr>
            <a:normAutofit/>
          </a:bodyPr>
          <a:lstStyle/>
          <a:p>
            <a:pPr marL="234950" lvl="1" indent="-234950"/>
            <a:r>
              <a:rPr lang="en-US" sz="2800" dirty="0"/>
              <a:t>Employees </a:t>
            </a:r>
            <a:r>
              <a:rPr lang="en-US" sz="2800" dirty="0" smtClean="0"/>
              <a:t>not used </a:t>
            </a:r>
            <a:r>
              <a:rPr lang="en-US" sz="2800" dirty="0"/>
              <a:t>to </a:t>
            </a:r>
            <a:r>
              <a:rPr lang="en-US" sz="2800" dirty="0" smtClean="0"/>
              <a:t>clocking in/out</a:t>
            </a:r>
          </a:p>
          <a:p>
            <a:pPr marL="234950" lvl="1" indent="-234950"/>
            <a:r>
              <a:rPr lang="en-US" sz="2800" dirty="0" smtClean="0"/>
              <a:t>May </a:t>
            </a:r>
            <a:r>
              <a:rPr lang="en-US" sz="2800" dirty="0"/>
              <a:t>not record all hours worked</a:t>
            </a:r>
          </a:p>
          <a:p>
            <a:pPr marL="234950" lvl="1" indent="-234950"/>
            <a:r>
              <a:rPr lang="en-US" sz="2800" dirty="0" smtClean="0"/>
              <a:t>Problem </a:t>
            </a:r>
            <a:r>
              <a:rPr lang="en-US" sz="2800" dirty="0"/>
              <a:t>areas</a:t>
            </a:r>
          </a:p>
          <a:p>
            <a:pPr marL="581025" lvl="3" indent="-234950"/>
            <a:r>
              <a:rPr lang="en-US" sz="2400" dirty="0" smtClean="0"/>
              <a:t>Before/after </a:t>
            </a:r>
            <a:r>
              <a:rPr lang="en-US" sz="2400" dirty="0"/>
              <a:t>work</a:t>
            </a:r>
          </a:p>
          <a:p>
            <a:pPr marL="581025" lvl="3" indent="-234950"/>
            <a:r>
              <a:rPr lang="en-US" sz="2400" dirty="0"/>
              <a:t>Lunch </a:t>
            </a:r>
            <a:r>
              <a:rPr lang="en-US" sz="2400" dirty="0" smtClean="0"/>
              <a:t>periods</a:t>
            </a:r>
            <a:endParaRPr lang="en-US" sz="2400" dirty="0"/>
          </a:p>
          <a:p>
            <a:pPr marL="581025" lvl="3" indent="-234950"/>
            <a:r>
              <a:rPr lang="en-US" sz="2400" dirty="0"/>
              <a:t>Work at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034" y="2069311"/>
            <a:ext cx="4689216" cy="312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 the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941590"/>
            <a:ext cx="8714721" cy="4700726"/>
          </a:xfrm>
        </p:spPr>
        <p:txBody>
          <a:bodyPr>
            <a:noAutofit/>
          </a:bodyPr>
          <a:lstStyle/>
          <a:p>
            <a:r>
              <a:rPr lang="en-US" sz="2800" dirty="0"/>
              <a:t>Communicate with managers of reclassified employees and the employees themselves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regarding the need </a:t>
            </a:r>
            <a:r>
              <a:rPr lang="en-US" sz="2800" dirty="0"/>
              <a:t>to record all time worked</a:t>
            </a:r>
          </a:p>
          <a:p>
            <a:endParaRPr lang="en-US" sz="2800" dirty="0"/>
          </a:p>
          <a:p>
            <a:r>
              <a:rPr lang="en-US" sz="2800" dirty="0"/>
              <a:t>Prepare t</a:t>
            </a:r>
            <a:r>
              <a:rPr lang="en-US" sz="2800" dirty="0" smtClean="0"/>
              <a:t>alking points </a:t>
            </a:r>
            <a:r>
              <a:rPr lang="en-US" sz="2800" dirty="0"/>
              <a:t>and FAQs</a:t>
            </a:r>
          </a:p>
          <a:p>
            <a:endParaRPr lang="en-US" sz="2800" dirty="0"/>
          </a:p>
          <a:p>
            <a:r>
              <a:rPr lang="en-US" sz="2800" dirty="0"/>
              <a:t>Train the reclassified employees in timekeeping procedures</a:t>
            </a:r>
          </a:p>
        </p:txBody>
      </p:sp>
    </p:spTree>
    <p:extLst>
      <p:ext uri="{BB962C8B-B14F-4D97-AF65-F5344CB8AC3E}">
        <p14:creationId xmlns:p14="http://schemas.microsoft.com/office/powerpoint/2010/main" val="6259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61" b="100000" l="3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12134"/>
          <a:stretch/>
        </p:blipFill>
        <p:spPr>
          <a:xfrm>
            <a:off x="6445405" y="4516244"/>
            <a:ext cx="2698594" cy="2341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6947" y="6289287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A0A25"/>
                </a:solidFill>
                <a:latin typeface="Century Gothic" panose="020B0502020202020204" pitchFamily="34" charset="0"/>
              </a:rPr>
              <a:t>A wider lens on workplace law</a:t>
            </a:r>
            <a:endParaRPr lang="en-US" dirty="0">
              <a:solidFill>
                <a:srgbClr val="9A0A2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7927" y="2197296"/>
            <a:ext cx="8631381" cy="3115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Legal </a:t>
            </a:r>
            <a:r>
              <a:rPr lang="en-US" dirty="0"/>
              <a:t>Attempts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Stop Regulations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Being </a:t>
            </a:r>
            <a:r>
              <a:rPr lang="en-US" dirty="0" smtClean="0"/>
              <a:t>Implemented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1" y="1593271"/>
            <a:ext cx="8730307" cy="2244437"/>
          </a:xfrm>
        </p:spPr>
        <p:txBody>
          <a:bodyPr>
            <a:normAutofit/>
          </a:bodyPr>
          <a:lstStyle/>
          <a:p>
            <a:r>
              <a:rPr lang="en-US" sz="2800" dirty="0"/>
              <a:t>Within 60 legislative days of publication of the Final Rule, a “Disapproval Resolution” must be </a:t>
            </a:r>
            <a:r>
              <a:rPr lang="en-US" sz="2800" dirty="0" smtClean="0"/>
              <a:t>passed </a:t>
            </a:r>
            <a:r>
              <a:rPr lang="en-US" sz="2800" dirty="0"/>
              <a:t>by both chambers</a:t>
            </a:r>
          </a:p>
          <a:p>
            <a:endParaRPr lang="en-US" sz="2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3752" y="374609"/>
            <a:ext cx="7886700" cy="888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9A0A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Congressional Review 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6" y="3444684"/>
            <a:ext cx="3619553" cy="239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3751" y="3335215"/>
            <a:ext cx="498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 defTabSz="685800">
              <a:spcAft>
                <a:spcPts val="600"/>
              </a:spcAft>
              <a:buClr>
                <a:srgbClr val="9A0A2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F3F3F"/>
                </a:solidFill>
                <a:latin typeface="Century Gothic" panose="020B0502020202020204" pitchFamily="34" charset="0"/>
              </a:rPr>
              <a:t>Any Disapproval Resolution faces an uphill climb in the Senate, and would surely be vetoed by President Obama</a:t>
            </a:r>
          </a:p>
        </p:txBody>
      </p:sp>
    </p:spTree>
    <p:extLst>
      <p:ext uri="{BB962C8B-B14F-4D97-AF65-F5344CB8AC3E}">
        <p14:creationId xmlns:p14="http://schemas.microsoft.com/office/powerpoint/2010/main" val="5003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President Will Be Elected in Nov.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06" y="1689751"/>
            <a:ext cx="3449994" cy="4182844"/>
          </a:xfrm>
        </p:spPr>
        <p:txBody>
          <a:bodyPr>
            <a:normAutofit/>
          </a:bodyPr>
          <a:lstStyle/>
          <a:p>
            <a:r>
              <a:rPr lang="en-US" sz="2200" dirty="0"/>
              <a:t>Incoming Republican administration could restart the regulatory process in January 2017</a:t>
            </a:r>
          </a:p>
          <a:p>
            <a:r>
              <a:rPr lang="en-US" sz="2200" dirty="0" smtClean="0"/>
              <a:t>Difficult </a:t>
            </a:r>
            <a:r>
              <a:rPr lang="en-US" sz="2200" dirty="0"/>
              <a:t>to “walk back” from salary level increases</a:t>
            </a:r>
          </a:p>
          <a:p>
            <a:r>
              <a:rPr lang="en-US" sz="2200" dirty="0" smtClean="0"/>
              <a:t>More </a:t>
            </a:r>
            <a:r>
              <a:rPr lang="en-US" sz="2200" dirty="0"/>
              <a:t>likely to limit or eliminate automatic salary increases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1750218"/>
            <a:ext cx="5080866" cy="381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524000"/>
            <a:ext cx="8839412" cy="4674971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rules </a:t>
            </a:r>
            <a:r>
              <a:rPr lang="en-US" sz="2800" b="1" u="sng" dirty="0" smtClean="0"/>
              <a:t>are not</a:t>
            </a:r>
            <a:r>
              <a:rPr lang="en-US" sz="2800" dirty="0" smtClean="0"/>
              <a:t> going away</a:t>
            </a:r>
          </a:p>
          <a:p>
            <a:r>
              <a:rPr lang="en-US" sz="2800" dirty="0" smtClean="0"/>
              <a:t>Determine exempt/non-exempt status of individuals</a:t>
            </a:r>
          </a:p>
          <a:p>
            <a:r>
              <a:rPr lang="en-US" sz="2800" dirty="0" smtClean="0"/>
              <a:t>Decide how to pay reclassified exempt employees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914400" indent="0">
              <a:buNone/>
            </a:pPr>
            <a:r>
              <a:rPr lang="en-US" sz="2800" i="1" dirty="0" smtClean="0">
                <a:solidFill>
                  <a:srgbClr val="9A0A25"/>
                </a:solidFill>
              </a:rPr>
              <a:t>Dec. 1</a:t>
            </a:r>
            <a:r>
              <a:rPr lang="en-US" sz="2800" i="1" baseline="30000" dirty="0" smtClean="0">
                <a:solidFill>
                  <a:srgbClr val="9A0A25"/>
                </a:solidFill>
              </a:rPr>
              <a:t>st</a:t>
            </a:r>
            <a:r>
              <a:rPr lang="en-US" sz="2800" i="1" dirty="0" smtClean="0">
                <a:solidFill>
                  <a:srgbClr val="9A0A25"/>
                </a:solidFill>
              </a:rPr>
              <a:t> will be here soon.  </a:t>
            </a:r>
            <a:br>
              <a:rPr lang="en-US" sz="2800" i="1" dirty="0" smtClean="0">
                <a:solidFill>
                  <a:srgbClr val="9A0A25"/>
                </a:solidFill>
              </a:rPr>
            </a:br>
            <a:r>
              <a:rPr lang="en-US" sz="2800" i="1" dirty="0" smtClean="0">
                <a:solidFill>
                  <a:srgbClr val="9A0A25"/>
                </a:solidFill>
              </a:rPr>
              <a:t>Don’t wait – start now!</a:t>
            </a:r>
            <a:endParaRPr lang="en-US" sz="2800" i="1" dirty="0">
              <a:solidFill>
                <a:srgbClr val="9A0A2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71" y="3920835"/>
            <a:ext cx="1771410" cy="20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2015: </a:t>
            </a:r>
            <a:br>
              <a:rPr lang="en-US" dirty="0" smtClean="0"/>
            </a:br>
            <a:r>
              <a:rPr lang="en-US" dirty="0" smtClean="0"/>
              <a:t>A Wage &amp; Hour Retrospective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32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61" b="100000" l="3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12134"/>
          <a:stretch/>
        </p:blipFill>
        <p:spPr>
          <a:xfrm>
            <a:off x="6445405" y="4516244"/>
            <a:ext cx="2698594" cy="2341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6947" y="6289287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A0A25"/>
                </a:solidFill>
                <a:latin typeface="Century Gothic" panose="020B0502020202020204" pitchFamily="34" charset="0"/>
              </a:rPr>
              <a:t>A wider lens on workplace law</a:t>
            </a:r>
            <a:endParaRPr lang="en-US" dirty="0">
              <a:solidFill>
                <a:srgbClr val="9A0A2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7927" y="2197296"/>
            <a:ext cx="8631381" cy="3115920"/>
          </a:xfrm>
        </p:spPr>
        <p:txBody>
          <a:bodyPr>
            <a:normAutofit/>
          </a:bodyPr>
          <a:lstStyle/>
          <a:p>
            <a:r>
              <a:rPr lang="en-US" dirty="0" smtClean="0"/>
              <a:t>Interns/ Volunteers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Sector Internships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sector internships may be unpaid:</a:t>
            </a:r>
          </a:p>
          <a:p>
            <a:pPr lvl="1"/>
            <a:r>
              <a:rPr lang="en-US" dirty="0" smtClean="0"/>
              <a:t>Service performed for civic or humanitarian reasons</a:t>
            </a:r>
          </a:p>
          <a:p>
            <a:pPr lvl="1"/>
            <a:r>
              <a:rPr lang="en-US" dirty="0" smtClean="0"/>
              <a:t>Without promise, expectation, or receipt of compensation</a:t>
            </a:r>
          </a:p>
          <a:p>
            <a:pPr lvl="1"/>
            <a:r>
              <a:rPr lang="en-US" dirty="0" smtClean="0"/>
              <a:t>Services offered freely and without pressure or coercion, direct or implied, from an employer</a:t>
            </a:r>
          </a:p>
          <a:p>
            <a:pPr lvl="1"/>
            <a:r>
              <a:rPr lang="en-US" dirty="0" smtClean="0"/>
              <a:t>Individual is not otherwise employed by the public sector employer to perform the same type of service</a:t>
            </a:r>
          </a:p>
        </p:txBody>
      </p:sp>
    </p:spTree>
    <p:extLst>
      <p:ext uri="{BB962C8B-B14F-4D97-AF65-F5344CB8AC3E}">
        <p14:creationId xmlns:p14="http://schemas.microsoft.com/office/powerpoint/2010/main" val="21745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61" b="100000" l="3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12134"/>
          <a:stretch/>
        </p:blipFill>
        <p:spPr>
          <a:xfrm>
            <a:off x="6445405" y="4516244"/>
            <a:ext cx="2698594" cy="2341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6947" y="6289287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A0A25"/>
                </a:solidFill>
                <a:latin typeface="Century Gothic" panose="020B0502020202020204" pitchFamily="34" charset="0"/>
              </a:rPr>
              <a:t>A wider lens on workplace law</a:t>
            </a:r>
            <a:endParaRPr lang="en-US" dirty="0">
              <a:solidFill>
                <a:srgbClr val="9A0A2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7927" y="2197296"/>
            <a:ext cx="8631381" cy="3115920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Contractor v. Employees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Gig Economy v. DOL and Plaintiffs’ Attorneys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things happening at once:</a:t>
            </a:r>
          </a:p>
          <a:p>
            <a:pPr lvl="1"/>
            <a:r>
              <a:rPr lang="en-US" dirty="0"/>
              <a:t>Explosion of the on-demand or gig economy (</a:t>
            </a:r>
            <a:r>
              <a:rPr lang="en-US" dirty="0" err="1"/>
              <a:t>Uberization</a:t>
            </a:r>
            <a:r>
              <a:rPr lang="en-US" dirty="0"/>
              <a:t> of the workforce)</a:t>
            </a:r>
          </a:p>
          <a:p>
            <a:pPr lvl="1"/>
            <a:r>
              <a:rPr lang="en-US" dirty="0"/>
              <a:t>Epidemic of lawsuits claiming employees have been misclassified as independent contractors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1" y="1085532"/>
            <a:ext cx="8290797" cy="5772468"/>
          </a:xfrm>
        </p:spPr>
      </p:pic>
    </p:spTree>
    <p:extLst>
      <p:ext uri="{BB962C8B-B14F-4D97-AF65-F5344CB8AC3E}">
        <p14:creationId xmlns:p14="http://schemas.microsoft.com/office/powerpoint/2010/main" val="20578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Factors 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rgbClr val="121327"/>
                </a:solidFill>
              </a:rPr>
              <a:t>Is the work an integral part of employer’s business?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121327"/>
                </a:solidFill>
              </a:rPr>
              <a:t>Do worker’s managerial skills affect his or her opportunity for profit and loss?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rgbClr val="121327"/>
                </a:solidFill>
              </a:rPr>
              <a:t>Relative investments of the worker and the employer.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Factors 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lang="en-US" dirty="0" smtClean="0">
                <a:solidFill>
                  <a:srgbClr val="121327"/>
                </a:solidFill>
              </a:rPr>
              <a:t>Worker’s </a:t>
            </a:r>
            <a:r>
              <a:rPr lang="en-US" dirty="0">
                <a:solidFill>
                  <a:srgbClr val="121327"/>
                </a:solidFill>
              </a:rPr>
              <a:t>skill and initiative required </a:t>
            </a:r>
            <a:r>
              <a:rPr lang="en-US" dirty="0" smtClean="0">
                <a:solidFill>
                  <a:srgbClr val="121327"/>
                </a:solidFill>
              </a:rPr>
              <a:t>in performing                       the job.</a:t>
            </a:r>
            <a:endParaRPr lang="en-US" dirty="0">
              <a:solidFill>
                <a:srgbClr val="121327"/>
              </a:solidFill>
            </a:endParaRPr>
          </a:p>
          <a:p>
            <a:pPr marL="457200" indent="-457200">
              <a:buAutoNum type="arabicPeriod" startAt="4"/>
            </a:pPr>
            <a:r>
              <a:rPr lang="en-US" dirty="0" smtClean="0">
                <a:solidFill>
                  <a:srgbClr val="121327"/>
                </a:solidFill>
              </a:rPr>
              <a:t>Permanency of the worker’s relationship with the entity.</a:t>
            </a:r>
          </a:p>
          <a:p>
            <a:pPr marL="457200" indent="-457200">
              <a:buFont typeface="Arial" panose="020B0604020202020204" pitchFamily="34" charset="0"/>
              <a:buAutoNum type="arabicPeriod" startAt="4"/>
            </a:pPr>
            <a:r>
              <a:rPr lang="en-US" dirty="0">
                <a:solidFill>
                  <a:srgbClr val="121327"/>
                </a:solidFill>
              </a:rPr>
              <a:t>How much control does the employer have?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780033"/>
            <a:ext cx="6952488" cy="1822006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93516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Gary Wheeler </a:t>
            </a:r>
          </a:p>
          <a:p>
            <a:pPr>
              <a:lnSpc>
                <a:spcPct val="70000"/>
              </a:lnSpc>
            </a:pPr>
            <a:r>
              <a:rPr lang="en-US" altLang="en-US" b="1" dirty="0" err="1" smtClean="0">
                <a:ea typeface="ＭＳ Ｐゴシック" panose="020B0600070205080204" pitchFamily="34" charset="-128"/>
              </a:rPr>
              <a:t>Constangy</a:t>
            </a:r>
            <a:r>
              <a:rPr lang="en-US" altLang="en-US" b="1" dirty="0">
                <a:ea typeface="ＭＳ Ｐゴシック" panose="020B0600070205080204" pitchFamily="34" charset="-128"/>
              </a:rPr>
              <a:t>, Brooks, Smith &amp; Prophete, LLP</a:t>
            </a:r>
          </a:p>
          <a:p>
            <a:pPr>
              <a:lnSpc>
                <a:spcPct val="70000"/>
              </a:lnSpc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904-356-8900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gwheeler@constangy.com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039"/>
            <a:ext cx="7886700" cy="888109"/>
          </a:xfrm>
        </p:spPr>
        <p:txBody>
          <a:bodyPr/>
          <a:lstStyle/>
          <a:p>
            <a:r>
              <a:rPr lang="en-US" dirty="0" smtClean="0"/>
              <a:t>Looking Back at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8,700 FLSA lawsuits </a:t>
            </a:r>
            <a:r>
              <a:rPr lang="en-US" dirty="0" smtClean="0"/>
              <a:t>(7,964 in 2014)</a:t>
            </a:r>
          </a:p>
          <a:p>
            <a:pPr lvl="1"/>
            <a:r>
              <a:rPr lang="en-US" dirty="0" smtClean="0"/>
              <a:t>New York and Florida had most cases filed</a:t>
            </a:r>
            <a:endParaRPr lang="en-US" dirty="0"/>
          </a:p>
          <a:p>
            <a:r>
              <a:rPr lang="en-US" dirty="0"/>
              <a:t>Since 2000, there has been a </a:t>
            </a:r>
            <a:r>
              <a:rPr lang="en-US" b="1" dirty="0"/>
              <a:t>454%</a:t>
            </a:r>
            <a:r>
              <a:rPr lang="en-US" dirty="0"/>
              <a:t> increase in suits</a:t>
            </a:r>
          </a:p>
          <a:p>
            <a:r>
              <a:rPr lang="en-US" dirty="0"/>
              <a:t>DOL budget </a:t>
            </a:r>
            <a:r>
              <a:rPr lang="en-US" dirty="0" smtClean="0"/>
              <a:t>request: 815 </a:t>
            </a:r>
            <a:r>
              <a:rPr lang="en-US" dirty="0"/>
              <a:t>more full-time employees</a:t>
            </a:r>
          </a:p>
          <a:p>
            <a:r>
              <a:rPr lang="en-US" dirty="0" smtClean="0"/>
              <a:t>Low-wage </a:t>
            </a:r>
            <a:r>
              <a:rPr lang="en-US" dirty="0"/>
              <a:t>earners</a:t>
            </a:r>
          </a:p>
          <a:p>
            <a:r>
              <a:rPr lang="en-US" dirty="0"/>
              <a:t>White collar </a:t>
            </a:r>
            <a:r>
              <a:rPr lang="en-US" dirty="0" smtClean="0"/>
              <a:t>exemptions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1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 at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52" y="1634490"/>
            <a:ext cx="8739129" cy="39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547" y="374609"/>
            <a:ext cx="7886700" cy="888109"/>
          </a:xfrm>
        </p:spPr>
        <p:txBody>
          <a:bodyPr/>
          <a:lstStyle/>
          <a:p>
            <a:r>
              <a:rPr lang="en-US" dirty="0"/>
              <a:t>Job Types Targeted by Plaintiffs’ Attorneys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17307" y="1677035"/>
            <a:ext cx="2900363" cy="4351338"/>
          </a:xfrm>
        </p:spPr>
        <p:txBody>
          <a:bodyPr>
            <a:noAutofit/>
          </a:bodyPr>
          <a:lstStyle/>
          <a:p>
            <a:r>
              <a:rPr lang="en-US" sz="2000" dirty="0"/>
              <a:t>IT workers</a:t>
            </a:r>
          </a:p>
          <a:p>
            <a:r>
              <a:rPr lang="en-US" sz="2000" dirty="0"/>
              <a:t>Service technicians</a:t>
            </a:r>
          </a:p>
          <a:p>
            <a:r>
              <a:rPr lang="en-US" sz="2000" dirty="0"/>
              <a:t>Installers</a:t>
            </a:r>
          </a:p>
          <a:p>
            <a:r>
              <a:rPr lang="en-US" sz="2000" dirty="0"/>
              <a:t>Sales representatives</a:t>
            </a:r>
          </a:p>
          <a:p>
            <a:r>
              <a:rPr lang="en-US" sz="2000" dirty="0"/>
              <a:t>Nurses and healthcare workers</a:t>
            </a:r>
          </a:p>
          <a:p>
            <a:r>
              <a:rPr lang="en-US" sz="2000" dirty="0"/>
              <a:t>Accountants</a:t>
            </a:r>
          </a:p>
          <a:p>
            <a:r>
              <a:rPr lang="en-US" sz="2000" dirty="0"/>
              <a:t>Assistant Managers</a:t>
            </a: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94897" y="1677035"/>
            <a:ext cx="2900363" cy="4351338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Tipped employees</a:t>
            </a:r>
          </a:p>
          <a:p>
            <a:r>
              <a:rPr lang="en-US" sz="2200" dirty="0"/>
              <a:t>Oil and gas field workers</a:t>
            </a:r>
          </a:p>
          <a:p>
            <a:r>
              <a:rPr lang="en-US" sz="2200" dirty="0"/>
              <a:t>Call center workers</a:t>
            </a:r>
          </a:p>
          <a:p>
            <a:r>
              <a:rPr lang="en-US" sz="2200" dirty="0"/>
              <a:t>Personal bankers and mortgage brokers</a:t>
            </a:r>
          </a:p>
          <a:p>
            <a:r>
              <a:rPr lang="en-US" sz="2200" dirty="0"/>
              <a:t>Retail employees</a:t>
            </a:r>
          </a:p>
          <a:p>
            <a:r>
              <a:rPr lang="en-US" sz="2200" dirty="0"/>
              <a:t>Customer Service Representatives</a:t>
            </a:r>
          </a:p>
          <a:p>
            <a:r>
              <a:rPr lang="en-US" sz="2200" dirty="0"/>
              <a:t>Analysts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7290" y="2627135"/>
            <a:ext cx="6858000" cy="1626413"/>
          </a:xfrm>
        </p:spPr>
        <p:txBody>
          <a:bodyPr>
            <a:normAutofit/>
          </a:bodyPr>
          <a:lstStyle/>
          <a:p>
            <a:r>
              <a:rPr lang="en-US" dirty="0" smtClean="0"/>
              <a:t>The Final Rule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3179"/>
            <a:ext cx="7886700" cy="888109"/>
          </a:xfrm>
        </p:spPr>
        <p:txBody>
          <a:bodyPr/>
          <a:lstStyle/>
          <a:p>
            <a:r>
              <a:rPr lang="en-US" dirty="0" smtClean="0"/>
              <a:t>The White Collar Exemptions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13(a)(1) and (17) of the FLSA set forth the so-called “White Collar Exemptions” to the overtime provisions:</a:t>
            </a:r>
          </a:p>
          <a:p>
            <a:pPr lvl="1"/>
            <a:r>
              <a:rPr lang="en-US" dirty="0"/>
              <a:t>Administrative</a:t>
            </a:r>
          </a:p>
          <a:p>
            <a:pPr lvl="1"/>
            <a:r>
              <a:rPr lang="en-US" dirty="0"/>
              <a:t>Executive</a:t>
            </a:r>
          </a:p>
          <a:p>
            <a:pPr lvl="1"/>
            <a:r>
              <a:rPr lang="en-US" dirty="0"/>
              <a:t>Professional (Learned, Creative, Teaching)</a:t>
            </a:r>
          </a:p>
          <a:p>
            <a:pPr lvl="1"/>
            <a:r>
              <a:rPr lang="en-US" dirty="0"/>
              <a:t>Outside Sales</a:t>
            </a:r>
          </a:p>
          <a:p>
            <a:pPr lvl="1"/>
            <a:r>
              <a:rPr lang="en-US" dirty="0"/>
              <a:t>Computer Professional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stangy Colors">
      <a:dk1>
        <a:srgbClr val="3F3F3F"/>
      </a:dk1>
      <a:lt1>
        <a:srgbClr val="FFFFFF"/>
      </a:lt1>
      <a:dk2>
        <a:srgbClr val="44546A"/>
      </a:dk2>
      <a:lt2>
        <a:srgbClr val="E7E6E6"/>
      </a:lt2>
      <a:accent1>
        <a:srgbClr val="9A0A25"/>
      </a:accent1>
      <a:accent2>
        <a:srgbClr val="003865"/>
      </a:accent2>
      <a:accent3>
        <a:srgbClr val="719949"/>
      </a:accent3>
      <a:accent4>
        <a:srgbClr val="EAAA00"/>
      </a:accent4>
      <a:accent5>
        <a:srgbClr val="F29CA4"/>
      </a:accent5>
      <a:accent6>
        <a:srgbClr val="ACB6E2"/>
      </a:accent6>
      <a:hlink>
        <a:srgbClr val="B5CE9A"/>
      </a:hlink>
      <a:folHlink>
        <a:srgbClr val="EBD37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nstangy Colors">
      <a:dk1>
        <a:srgbClr val="3F3F3F"/>
      </a:dk1>
      <a:lt1>
        <a:srgbClr val="FFFFFF"/>
      </a:lt1>
      <a:dk2>
        <a:srgbClr val="44546A"/>
      </a:dk2>
      <a:lt2>
        <a:srgbClr val="E7E6E6"/>
      </a:lt2>
      <a:accent1>
        <a:srgbClr val="9A0A25"/>
      </a:accent1>
      <a:accent2>
        <a:srgbClr val="003865"/>
      </a:accent2>
      <a:accent3>
        <a:srgbClr val="719949"/>
      </a:accent3>
      <a:accent4>
        <a:srgbClr val="EAAA00"/>
      </a:accent4>
      <a:accent5>
        <a:srgbClr val="F29CA4"/>
      </a:accent5>
      <a:accent6>
        <a:srgbClr val="ACB6E2"/>
      </a:accent6>
      <a:hlink>
        <a:srgbClr val="B5CE9A"/>
      </a:hlink>
      <a:folHlink>
        <a:srgbClr val="EBD37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On-screen Show (4:3)</PresentationFormat>
  <Paragraphs>275</Paragraphs>
  <Slides>47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1_Office Theme</vt:lpstr>
      <vt:lpstr>2_Office Theme</vt:lpstr>
      <vt:lpstr>FLSA Overview</vt:lpstr>
      <vt:lpstr>Roadmap for Today</vt:lpstr>
      <vt:lpstr>Roadmap for Today</vt:lpstr>
      <vt:lpstr>2015:  A Wage &amp; Hour Retrospective</vt:lpstr>
      <vt:lpstr>Looking Back at 2015</vt:lpstr>
      <vt:lpstr>Looking Back at 2015</vt:lpstr>
      <vt:lpstr>Job Types Targeted by Plaintiffs’ Attorneys</vt:lpstr>
      <vt:lpstr>The Final Rule </vt:lpstr>
      <vt:lpstr>The White Collar Exemptions </vt:lpstr>
      <vt:lpstr>Criteria for White Collar Exemptions </vt:lpstr>
      <vt:lpstr>DOL Final Rule</vt:lpstr>
      <vt:lpstr>Who Benefits from New Overtime Rule according to DOL? </vt:lpstr>
      <vt:lpstr>Fixed Minimum Salary</vt:lpstr>
      <vt:lpstr>Fixed Minimum Salary</vt:lpstr>
      <vt:lpstr>Fixed Minimum Salary (New)</vt:lpstr>
      <vt:lpstr>Bonuses and Commissions</vt:lpstr>
      <vt:lpstr>How the Bonus Payments Work</vt:lpstr>
      <vt:lpstr>Preparing  for Implementation</vt:lpstr>
      <vt:lpstr>Addressing Increased Salary Requirements</vt:lpstr>
      <vt:lpstr>Implementing the New 541 Regs</vt:lpstr>
      <vt:lpstr>Things to Consider</vt:lpstr>
      <vt:lpstr>PowerPoint Presentation</vt:lpstr>
      <vt:lpstr>Another Issue Involved in Reclassifying Employees From Exempt to Nonexempt </vt:lpstr>
      <vt:lpstr>Determining an Overtime Rate</vt:lpstr>
      <vt:lpstr>Example No. 1</vt:lpstr>
      <vt:lpstr>Cost-Neutral Solution</vt:lpstr>
      <vt:lpstr>Example No. 2</vt:lpstr>
      <vt:lpstr>Example No. 3</vt:lpstr>
      <vt:lpstr>Fluctuating Workweek Requirements </vt:lpstr>
      <vt:lpstr>Fluctuating Workweek Requirements </vt:lpstr>
      <vt:lpstr>Review Duties of All Exempt Employees</vt:lpstr>
      <vt:lpstr>Communicate Changes</vt:lpstr>
      <vt:lpstr>Review Timekeeping  Procedures </vt:lpstr>
      <vt:lpstr>Keeping Track of Hours Worked</vt:lpstr>
      <vt:lpstr>Communicate the Changes</vt:lpstr>
      <vt:lpstr>Legal Attempts  to Stop Regulations  From Being Implemented  </vt:lpstr>
      <vt:lpstr>PowerPoint Presentation</vt:lpstr>
      <vt:lpstr>A New President Will Be Elected in Nov. 2016</vt:lpstr>
      <vt:lpstr>The Bottom Line</vt:lpstr>
      <vt:lpstr>Interns/ Volunteers  </vt:lpstr>
      <vt:lpstr>Public Sector Internships </vt:lpstr>
      <vt:lpstr>Independent Contractor v. Employees  </vt:lpstr>
      <vt:lpstr>Gig Economy v. DOL and Plaintiffs’ Attorneys</vt:lpstr>
      <vt:lpstr>PowerPoint Presentation</vt:lpstr>
      <vt:lpstr>6 Factors Considered</vt:lpstr>
      <vt:lpstr>6 Factors Considered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FLSA Overview</dc:title>
  <dc:creator>Stacey Stanish</dc:creator>
  <cp:lastModifiedBy>Stacey Stanish</cp:lastModifiedBy>
  <cp:revision>2</cp:revision>
  <cp:lastPrinted>2016-07-20T20:45:41Z</cp:lastPrinted>
  <dcterms:modified xsi:type="dcterms:W3CDTF">2016-07-20T20:46:16Z</dcterms:modified>
</cp:coreProperties>
</file>