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89" r:id="rId5"/>
    <p:sldId id="288" r:id="rId6"/>
    <p:sldId id="265" r:id="rId7"/>
    <p:sldId id="315" r:id="rId8"/>
    <p:sldId id="312" r:id="rId9"/>
    <p:sldId id="311" r:id="rId10"/>
    <p:sldId id="313" r:id="rId11"/>
    <p:sldId id="314" r:id="rId12"/>
    <p:sldId id="319" r:id="rId13"/>
    <p:sldId id="266" r:id="rId14"/>
    <p:sldId id="291" r:id="rId15"/>
    <p:sldId id="292" r:id="rId16"/>
    <p:sldId id="293" r:id="rId17"/>
    <p:sldId id="309" r:id="rId18"/>
    <p:sldId id="294" r:id="rId19"/>
    <p:sldId id="316" r:id="rId20"/>
    <p:sldId id="325" r:id="rId21"/>
    <p:sldId id="295" r:id="rId22"/>
    <p:sldId id="318" r:id="rId23"/>
    <p:sldId id="321" r:id="rId24"/>
    <p:sldId id="322" r:id="rId25"/>
    <p:sldId id="296" r:id="rId26"/>
    <p:sldId id="323" r:id="rId27"/>
    <p:sldId id="326" r:id="rId28"/>
    <p:sldId id="297" r:id="rId29"/>
    <p:sldId id="308" r:id="rId30"/>
    <p:sldId id="298" r:id="rId31"/>
    <p:sldId id="310" r:id="rId32"/>
    <p:sldId id="299" r:id="rId33"/>
    <p:sldId id="300" r:id="rId34"/>
    <p:sldId id="301" r:id="rId35"/>
    <p:sldId id="302" r:id="rId36"/>
    <p:sldId id="320" r:id="rId37"/>
    <p:sldId id="303" r:id="rId38"/>
    <p:sldId id="324" r:id="rId39"/>
    <p:sldId id="304" r:id="rId40"/>
    <p:sldId id="305" r:id="rId41"/>
    <p:sldId id="307" r:id="rId42"/>
    <p:sldId id="306" r:id="rId4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5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nnstetter, Lori" initials="BL" lastIdx="14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FC0"/>
    <a:srgbClr val="77787B"/>
    <a:srgbClr val="C9CACC"/>
    <a:srgbClr val="857CA7"/>
    <a:srgbClr val="FAA626"/>
    <a:srgbClr val="FAA819"/>
    <a:srgbClr val="3FA696"/>
    <a:srgbClr val="5FB2AA"/>
    <a:srgbClr val="6F5F86"/>
    <a:srgbClr val="68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18"/>
      </p:cViewPr>
      <p:guideLst>
        <p:guide orient="horz" pos="2160"/>
        <p:guide pos="35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8738334791484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Attending Work Sick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DB169E-50B9-BD42-9E65-055ACA07708C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B292E8-5E10-BB48-807D-37F56609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245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41C7AC-60A1-0646-B19F-722DB4999030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62C5F2-CF1B-A641-8E40-38629DE1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6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5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9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39" y="1582909"/>
            <a:ext cx="4600972" cy="1815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0572" y="-21382"/>
            <a:ext cx="9215918" cy="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58607"/>
            <a:ext cx="3933825" cy="43373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742950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chemeClr val="bg1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­"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Body Copy-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400800" y="6419900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Confidential and Proprietary</a:t>
            </a: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89" y="239148"/>
            <a:ext cx="1527818" cy="505309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6452"/>
            <a:ext cx="8229600" cy="6347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857CA7"/>
                </a:solidFill>
                <a:latin typeface="+mj-lt"/>
              </a:defRPr>
            </a:lvl1pPr>
          </a:lstStyle>
          <a:p>
            <a:r>
              <a:rPr lang="en-US" dirty="0" smtClean="0"/>
              <a:t>Headline goes here (sentence case)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2975" y="1558607"/>
            <a:ext cx="3933825" cy="43373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742950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chemeClr val="bg1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­"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Body Copy-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269444" y="6402396"/>
            <a:ext cx="2133600" cy="2174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74546"/>
            <a:ext cx="9215919" cy="214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380" y="-9190"/>
            <a:ext cx="9215918" cy="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5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78969" y="263471"/>
            <a:ext cx="8555065" cy="6276814"/>
          </a:xfrm>
          <a:prstGeom prst="rect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124575" y="6594931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Confidential and Proprietary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5300" y="612775"/>
            <a:ext cx="8077200" cy="5683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or graphic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69444" y="6602421"/>
            <a:ext cx="2133600" cy="21747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9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8969" y="263471"/>
            <a:ext cx="8555065" cy="6276814"/>
          </a:xfrm>
          <a:prstGeom prst="rect">
            <a:avLst/>
          </a:prstGeom>
          <a:noFill/>
          <a:ln w="50800" cmpd="sng">
            <a:solidFill>
              <a:srgbClr val="857CA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69444" y="6592896"/>
            <a:ext cx="2133600" cy="21747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24575" y="6594931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Confidential and Proprietary</a:t>
            </a: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89" y="4415760"/>
            <a:ext cx="1177226" cy="4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9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20122" y="916452"/>
            <a:ext cx="7460582" cy="6347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FAA819"/>
                </a:solidFill>
                <a:latin typeface="+mj-lt"/>
              </a:defRPr>
            </a:lvl1pPr>
          </a:lstStyle>
          <a:p>
            <a:r>
              <a:rPr lang="en-US" dirty="0" smtClean="0"/>
              <a:t>SECTION THREE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8" y="1073381"/>
            <a:ext cx="854222" cy="3448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82255"/>
            <a:ext cx="9215919" cy="214324"/>
          </a:xfrm>
          <a:prstGeom prst="rect">
            <a:avLst/>
          </a:prstGeom>
        </p:spPr>
      </p:pic>
      <p:sp>
        <p:nvSpPr>
          <p:cNvPr id="21" name="Slide Number Placeholder 2"/>
          <p:cNvSpPr txBox="1">
            <a:spLocks/>
          </p:cNvSpPr>
          <p:nvPr userDrawn="1"/>
        </p:nvSpPr>
        <p:spPr>
          <a:xfrm>
            <a:off x="269444" y="6402396"/>
            <a:ext cx="2133600" cy="2174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380" y="-9190"/>
            <a:ext cx="9215918" cy="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2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58607"/>
            <a:ext cx="8229600" cy="442309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742950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chemeClr val="bg1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­"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Body Copy-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00800" y="6419900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Confidential and Proprietary</a:t>
            </a: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82255"/>
            <a:ext cx="9215919" cy="214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89" y="239148"/>
            <a:ext cx="1527818" cy="50530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6452"/>
            <a:ext cx="8229600" cy="6347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FAA819"/>
                </a:solidFill>
                <a:latin typeface="+mj-lt"/>
              </a:defRPr>
            </a:lvl1pPr>
          </a:lstStyle>
          <a:p>
            <a:r>
              <a:rPr lang="en-US" dirty="0" smtClean="0"/>
              <a:t>Headline goes here (sentence case)</a:t>
            </a:r>
            <a:endParaRPr lang="en-US" dirty="0"/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269444" y="6402396"/>
            <a:ext cx="2133600" cy="2174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380" y="-9190"/>
            <a:ext cx="9215918" cy="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2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58607"/>
            <a:ext cx="3933825" cy="43373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742950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chemeClr val="bg1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­"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Body Copy-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400800" y="6419900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Confidential and Proprietary</a:t>
            </a: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82255"/>
            <a:ext cx="9215919" cy="2143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89" y="239148"/>
            <a:ext cx="1527818" cy="505309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6452"/>
            <a:ext cx="8229600" cy="6347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FAA819"/>
                </a:solidFill>
                <a:latin typeface="+mj-lt"/>
              </a:defRPr>
            </a:lvl1pPr>
          </a:lstStyle>
          <a:p>
            <a:r>
              <a:rPr lang="en-US" dirty="0" smtClean="0"/>
              <a:t>Headline goes here (sentence case)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2975" y="1558607"/>
            <a:ext cx="3933825" cy="43373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742950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chemeClr val="bg1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­"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Body Copy-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269444" y="6402396"/>
            <a:ext cx="2133600" cy="2174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380" y="-9190"/>
            <a:ext cx="9215918" cy="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1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78969" y="263471"/>
            <a:ext cx="8555065" cy="6276814"/>
          </a:xfrm>
          <a:prstGeom prst="rect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124575" y="6594931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Confidential and Proprietary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5300" y="612775"/>
            <a:ext cx="8077200" cy="5683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or graphic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69444" y="6602421"/>
            <a:ext cx="2133600" cy="21747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0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8969" y="263471"/>
            <a:ext cx="8555065" cy="6276814"/>
          </a:xfrm>
          <a:prstGeom prst="rect">
            <a:avLst/>
          </a:prstGeom>
          <a:noFill/>
          <a:ln w="50800" cmpd="sng">
            <a:solidFill>
              <a:srgbClr val="FAA6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87" y="4415760"/>
            <a:ext cx="1177228" cy="475278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69444" y="6592896"/>
            <a:ext cx="2133600" cy="21747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24575" y="6594931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Confidential and Proprietary</a:t>
            </a: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3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20122" y="916452"/>
            <a:ext cx="7411814" cy="6347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77787B"/>
                </a:solidFill>
                <a:latin typeface="+mj-lt"/>
              </a:defRPr>
            </a:lvl1pPr>
          </a:lstStyle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21" name="Slide Number Placeholder 2"/>
          <p:cNvSpPr txBox="1">
            <a:spLocks/>
          </p:cNvSpPr>
          <p:nvPr userDrawn="1"/>
        </p:nvSpPr>
        <p:spPr>
          <a:xfrm>
            <a:off x="269444" y="6402396"/>
            <a:ext cx="2133600" cy="2174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66561"/>
            <a:ext cx="9294607" cy="216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8" y="1073381"/>
            <a:ext cx="854221" cy="344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380" y="-9190"/>
            <a:ext cx="9215918" cy="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2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58607"/>
            <a:ext cx="8229600" cy="442309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742950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chemeClr val="bg1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­"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Body Copy-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00800" y="6419900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Confidential and Proprietary</a:t>
            </a: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89" y="239148"/>
            <a:ext cx="1527818" cy="50530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6452"/>
            <a:ext cx="8229600" cy="6347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77787B"/>
                </a:solidFill>
                <a:latin typeface="+mj-lt"/>
              </a:defRPr>
            </a:lvl1pPr>
          </a:lstStyle>
          <a:p>
            <a:r>
              <a:rPr lang="en-US" dirty="0" smtClean="0"/>
              <a:t>Headline goes here (sentence case)</a:t>
            </a:r>
            <a:endParaRPr lang="en-US" dirty="0"/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269444" y="6402396"/>
            <a:ext cx="2133600" cy="2174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66561"/>
            <a:ext cx="9294607" cy="216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380" y="-9190"/>
            <a:ext cx="9215918" cy="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8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20122" y="916452"/>
            <a:ext cx="7399622" cy="6347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5BBFC0"/>
                </a:solidFill>
                <a:latin typeface="+mj-lt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380" y="-9190"/>
            <a:ext cx="9215918" cy="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25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58607"/>
            <a:ext cx="3933825" cy="43373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742950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chemeClr val="bg1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­"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Body Copy-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400800" y="6419900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Confidential and Proprietary</a:t>
            </a: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89" y="239148"/>
            <a:ext cx="1527818" cy="505309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6452"/>
            <a:ext cx="8229600" cy="6347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77787B"/>
                </a:solidFill>
                <a:latin typeface="+mj-lt"/>
              </a:defRPr>
            </a:lvl1pPr>
          </a:lstStyle>
          <a:p>
            <a:r>
              <a:rPr lang="en-US" dirty="0" smtClean="0"/>
              <a:t>Headline goes here (sentence case)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2975" y="1558607"/>
            <a:ext cx="3933825" cy="43373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742950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chemeClr val="bg1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­"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Body Copy-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269444" y="6402396"/>
            <a:ext cx="2133600" cy="2174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66561"/>
            <a:ext cx="9294607" cy="2161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380" y="-9190"/>
            <a:ext cx="9215918" cy="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3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78969" y="263471"/>
            <a:ext cx="8555065" cy="6276814"/>
          </a:xfrm>
          <a:prstGeom prst="rect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124575" y="6594931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Confidential and Proprietary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5300" y="612775"/>
            <a:ext cx="8077200" cy="5683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or graphic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69444" y="6602421"/>
            <a:ext cx="2133600" cy="21747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4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8969" y="263471"/>
            <a:ext cx="8555065" cy="6276814"/>
          </a:xfrm>
          <a:prstGeom prst="rect">
            <a:avLst/>
          </a:prstGeom>
          <a:noFill/>
          <a:ln w="50800" cmpd="sng">
            <a:solidFill>
              <a:srgbClr val="7778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69444" y="6592896"/>
            <a:ext cx="2133600" cy="21747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24575" y="6594931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Confidential and Proprietary</a:t>
            </a: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87" y="4400036"/>
            <a:ext cx="1177228" cy="4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8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20122" y="916452"/>
            <a:ext cx="7399622" cy="6347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5BBFC0"/>
                </a:solidFill>
                <a:latin typeface="+mj-lt"/>
              </a:defRPr>
            </a:lvl1pPr>
          </a:lstStyle>
          <a:p>
            <a:r>
              <a:rPr lang="en-US" dirty="0" smtClean="0"/>
              <a:t>SECTION ONE</a:t>
            </a:r>
            <a:endParaRPr lang="en-US" dirty="0"/>
          </a:p>
        </p:txBody>
      </p:sp>
      <p:sp>
        <p:nvSpPr>
          <p:cNvPr id="21" name="Slide Number Placeholder 2"/>
          <p:cNvSpPr txBox="1">
            <a:spLocks/>
          </p:cNvSpPr>
          <p:nvPr userDrawn="1"/>
        </p:nvSpPr>
        <p:spPr>
          <a:xfrm>
            <a:off x="269444" y="6402396"/>
            <a:ext cx="2133600" cy="2174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1" y="1075434"/>
            <a:ext cx="849139" cy="342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8390"/>
            <a:ext cx="9215918" cy="214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380" y="-9190"/>
            <a:ext cx="9215918" cy="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4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58607"/>
            <a:ext cx="8229600" cy="442309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742950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chemeClr val="bg1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­"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Body Copy-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00800" y="6419900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Confidential and Proprietary</a:t>
            </a: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89" y="239148"/>
            <a:ext cx="1527818" cy="50530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6452"/>
            <a:ext cx="8229600" cy="6347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5BBFC0"/>
                </a:solidFill>
                <a:latin typeface="+mj-lt"/>
              </a:defRPr>
            </a:lvl1pPr>
          </a:lstStyle>
          <a:p>
            <a:r>
              <a:rPr lang="en-US" dirty="0" smtClean="0"/>
              <a:t>Headline goes here (sentence case)</a:t>
            </a:r>
            <a:endParaRPr lang="en-US" dirty="0"/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269444" y="6402396"/>
            <a:ext cx="2133600" cy="2174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8390"/>
            <a:ext cx="9215918" cy="214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380" y="-9190"/>
            <a:ext cx="9215918" cy="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58607"/>
            <a:ext cx="3933825" cy="43373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742950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chemeClr val="bg1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­"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Body Copy-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400800" y="6419900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Confidential and Proprietary</a:t>
            </a: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89" y="239148"/>
            <a:ext cx="1527818" cy="505309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6452"/>
            <a:ext cx="8229600" cy="6347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5BBFC0"/>
                </a:solidFill>
                <a:latin typeface="+mj-lt"/>
              </a:defRPr>
            </a:lvl1pPr>
          </a:lstStyle>
          <a:p>
            <a:r>
              <a:rPr lang="en-US" dirty="0" smtClean="0"/>
              <a:t>Headline goes here (sentence case)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2975" y="1558607"/>
            <a:ext cx="3933825" cy="43373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742950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chemeClr val="bg1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­"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Body Copy-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269444" y="6402396"/>
            <a:ext cx="2133600" cy="2174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8390"/>
            <a:ext cx="9215918" cy="214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380" y="-9190"/>
            <a:ext cx="9215918" cy="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78969" y="263471"/>
            <a:ext cx="8555065" cy="6276814"/>
          </a:xfrm>
          <a:prstGeom prst="rect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124575" y="6594931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Confidential and Proprietary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5300" y="612775"/>
            <a:ext cx="8077200" cy="5683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or graphic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69444" y="6602421"/>
            <a:ext cx="2133600" cy="21747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6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8969" y="263471"/>
            <a:ext cx="8555065" cy="6276814"/>
          </a:xfrm>
          <a:prstGeom prst="rect">
            <a:avLst/>
          </a:prstGeom>
          <a:noFill/>
          <a:ln w="50800" cmpd="sng">
            <a:solidFill>
              <a:srgbClr val="5BBF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69444" y="6592896"/>
            <a:ext cx="2133600" cy="217479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24575" y="6594931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Confidential and Proprietary</a:t>
            </a: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88" y="4415760"/>
            <a:ext cx="1177227" cy="4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3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20122" y="916452"/>
            <a:ext cx="7460582" cy="6347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857CA7"/>
                </a:solidFill>
                <a:latin typeface="+mj-lt"/>
              </a:defRPr>
            </a:lvl1pPr>
          </a:lstStyle>
          <a:p>
            <a:r>
              <a:rPr lang="en-US" dirty="0" smtClean="0"/>
              <a:t>SECTION TWO</a:t>
            </a:r>
            <a:endParaRPr lang="en-US" dirty="0"/>
          </a:p>
        </p:txBody>
      </p:sp>
      <p:sp>
        <p:nvSpPr>
          <p:cNvPr id="21" name="Slide Number Placeholder 2"/>
          <p:cNvSpPr txBox="1">
            <a:spLocks/>
          </p:cNvSpPr>
          <p:nvPr userDrawn="1"/>
        </p:nvSpPr>
        <p:spPr>
          <a:xfrm>
            <a:off x="269444" y="6402396"/>
            <a:ext cx="2133600" cy="2174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74546"/>
            <a:ext cx="9215919" cy="2143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1" y="1073317"/>
            <a:ext cx="854384" cy="344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380" y="-9190"/>
            <a:ext cx="9215918" cy="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8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58607"/>
            <a:ext cx="8229600" cy="442309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742950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chemeClr val="bg1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­"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Body Copy-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00800" y="6419900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Confidential and Proprietary</a:t>
            </a: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89" y="239148"/>
            <a:ext cx="1527818" cy="50530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6452"/>
            <a:ext cx="8229600" cy="6347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857CA7"/>
                </a:solidFill>
                <a:latin typeface="+mj-lt"/>
              </a:defRPr>
            </a:lvl1pPr>
          </a:lstStyle>
          <a:p>
            <a:r>
              <a:rPr lang="en-US" dirty="0" smtClean="0"/>
              <a:t>Headline goes here (sentence case)</a:t>
            </a:r>
            <a:endParaRPr lang="en-US" dirty="0"/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269444" y="6402396"/>
            <a:ext cx="2133600" cy="2174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9DA97E-5B7C-4C42-80CC-845C01B5B2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74546"/>
            <a:ext cx="9215919" cy="214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380" y="-9190"/>
            <a:ext cx="9215918" cy="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2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32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7" r:id="rId2"/>
    <p:sldLayoutId id="2147483649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62" r:id="rId13"/>
    <p:sldLayoutId id="2147483650" r:id="rId14"/>
    <p:sldLayoutId id="2147483652" r:id="rId15"/>
    <p:sldLayoutId id="2147483660" r:id="rId16"/>
    <p:sldLayoutId id="2147483661" r:id="rId17"/>
    <p:sldLayoutId id="2147483672" r:id="rId18"/>
    <p:sldLayoutId id="2147483673" r:id="rId19"/>
    <p:sldLayoutId id="2147483674" r:id="rId20"/>
    <p:sldLayoutId id="2147483675" r:id="rId21"/>
    <p:sldLayoutId id="2147483676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rgbClr val="5FB2AA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ressioncalculator.com/" TargetMode="External"/><Relationship Id="rId2" Type="http://schemas.openxmlformats.org/officeDocument/2006/relationships/hyperlink" Target="http://www.workplacementalhealth.org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ibiweb.org/" TargetMode="External"/><Relationship Id="rId4" Type="http://schemas.openxmlformats.org/officeDocument/2006/relationships/hyperlink" Target="http://www.alcoholcostcalculator.org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688" y="5804215"/>
            <a:ext cx="3043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Brent Myron, M.Ed.</a:t>
            </a:r>
          </a:p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New Directions Behavioral Health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4082984"/>
            <a:ext cx="9144000" cy="63706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5BBFC0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PRESENTEEISM</a:t>
            </a:r>
            <a:br>
              <a:rPr lang="en-US" dirty="0" smtClean="0"/>
            </a:br>
            <a:r>
              <a:rPr lang="en-US" sz="1800" dirty="0" smtClean="0"/>
              <a:t>I </a:t>
            </a:r>
            <a:r>
              <a:rPr lang="en-US" sz="1800" i="1" dirty="0" smtClean="0"/>
              <a:t>Really </a:t>
            </a:r>
            <a:r>
              <a:rPr lang="en-US" sz="1800" dirty="0" smtClean="0"/>
              <a:t>don’t want to be here today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5340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July 23, 2016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667" y="286179"/>
            <a:ext cx="3504570" cy="62334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945"/>
            <a:ext cx="8229600" cy="9742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83% of employees report having gone to work despite illness</a:t>
            </a: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077131"/>
          <a:ext cx="8229600" cy="411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Presenteeism</a:t>
            </a:r>
            <a:r>
              <a:rPr lang="en-US" dirty="0" smtClean="0"/>
              <a:t> is difficult to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Absenteeism is apparent</a:t>
            </a:r>
          </a:p>
          <a:p>
            <a:r>
              <a:rPr lang="en-US" dirty="0" smtClean="0"/>
              <a:t>A ‘silent draw’ on productivity</a:t>
            </a:r>
          </a:p>
          <a:p>
            <a:r>
              <a:rPr lang="en-US" dirty="0" smtClean="0"/>
              <a:t>It is difficult to determine when, or how much, illness or a medical condition hinders performance when employees attend work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Mental Health issues have </a:t>
            </a:r>
            <a:r>
              <a:rPr lang="en-US" sz="2800" dirty="0"/>
              <a:t>a stronger influence on </a:t>
            </a:r>
            <a:r>
              <a:rPr lang="en-US" sz="2800" dirty="0" err="1" smtClean="0"/>
              <a:t>presenteeism</a:t>
            </a:r>
            <a:r>
              <a:rPr lang="en-US" sz="2800" dirty="0" smtClean="0"/>
              <a:t>, unlike other health problems, </a:t>
            </a:r>
            <a:r>
              <a:rPr lang="en-US" sz="2800" dirty="0"/>
              <a:t>because it is often not outwardly apparent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60" y="1233842"/>
            <a:ext cx="4506080" cy="44227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According to the National Institute of Occupational Safety and Health</a:t>
            </a:r>
          </a:p>
          <a:p>
            <a:pPr lvl="1"/>
            <a:r>
              <a:rPr lang="en-US" sz="2800" dirty="0" smtClean="0"/>
              <a:t>40% of American workers reported their job was very or extremely stressful</a:t>
            </a:r>
          </a:p>
          <a:p>
            <a:pPr lvl="1"/>
            <a:r>
              <a:rPr lang="en-US" sz="2800" dirty="0" smtClean="0"/>
              <a:t>25% view their jobs as the number one stressor in their lives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3" y="1460150"/>
            <a:ext cx="6074233" cy="42610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61" y="1767017"/>
            <a:ext cx="3207622" cy="32246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66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According to the Center for Disease Control</a:t>
            </a:r>
          </a:p>
          <a:p>
            <a:pPr lvl="1"/>
            <a:r>
              <a:rPr lang="en-US" sz="2800" dirty="0" smtClean="0"/>
              <a:t>9.1% of the population had symptoms of depression in the past two weeks</a:t>
            </a:r>
          </a:p>
          <a:p>
            <a:pPr lvl="1"/>
            <a:r>
              <a:rPr lang="en-US" sz="2800" dirty="0" smtClean="0"/>
              <a:t>4.1% had major depression</a:t>
            </a:r>
          </a:p>
          <a:p>
            <a:r>
              <a:rPr lang="en-US" sz="2800" dirty="0" smtClean="0"/>
              <a:t>Depression is associated with between a 6-13% loss in worker productivity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42" y="1334530"/>
            <a:ext cx="6762645" cy="44976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0123" y="1576602"/>
            <a:ext cx="739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baseline="0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0123" y="2084880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Definitions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0123" y="2593158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Causes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0123" y="3101436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Costs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0122" y="3626080"/>
            <a:ext cx="4458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Steps to Reduce the Problem</a:t>
            </a:r>
          </a:p>
        </p:txBody>
      </p:sp>
    </p:spTree>
    <p:extLst>
      <p:ext uri="{BB962C8B-B14F-4D97-AF65-F5344CB8AC3E}">
        <p14:creationId xmlns:p14="http://schemas.microsoft.com/office/powerpoint/2010/main" val="27164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01" y="1841156"/>
            <a:ext cx="3744097" cy="374409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3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97" y="1551233"/>
            <a:ext cx="2994205" cy="399227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9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insecurity</a:t>
            </a:r>
          </a:p>
          <a:p>
            <a:r>
              <a:rPr lang="en-US" dirty="0" smtClean="0"/>
              <a:t>Job stress</a:t>
            </a:r>
          </a:p>
          <a:p>
            <a:r>
              <a:rPr lang="en-US" dirty="0" smtClean="0"/>
              <a:t>Over-commitment to work</a:t>
            </a:r>
          </a:p>
          <a:p>
            <a:r>
              <a:rPr lang="en-US" dirty="0" smtClean="0"/>
              <a:t>Financial problems</a:t>
            </a:r>
          </a:p>
          <a:p>
            <a:r>
              <a:rPr lang="en-US" dirty="0" smtClean="0"/>
              <a:t>Individual </a:t>
            </a:r>
            <a:r>
              <a:rPr lang="en-US" dirty="0" err="1" smtClean="0"/>
              <a:t>boundarylessness</a:t>
            </a:r>
            <a:endParaRPr lang="en-US" dirty="0" smtClean="0"/>
          </a:p>
          <a:p>
            <a:r>
              <a:rPr lang="en-US" dirty="0" smtClean="0"/>
              <a:t>Time pressure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41" y="1959006"/>
            <a:ext cx="4439718" cy="31144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7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49" y="1989438"/>
            <a:ext cx="4877102" cy="32160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3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Costs of </a:t>
            </a:r>
            <a:r>
              <a:rPr lang="en-US" dirty="0" err="1" smtClean="0"/>
              <a:t>Presenteeism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$150 billion per year</a:t>
            </a:r>
          </a:p>
          <a:p>
            <a:r>
              <a:rPr lang="en-US" dirty="0"/>
              <a:t>Annual productivity losses for a typical firm or organization with 250 employees</a:t>
            </a:r>
          </a:p>
          <a:p>
            <a:pPr lvl="1"/>
            <a:r>
              <a:rPr lang="en-US" dirty="0"/>
              <a:t>$160,000 to $245,000 per </a:t>
            </a:r>
            <a:r>
              <a:rPr lang="en-US" dirty="0" smtClean="0"/>
              <a:t>year</a:t>
            </a:r>
            <a:endParaRPr lang="en-US" dirty="0"/>
          </a:p>
          <a:p>
            <a:r>
              <a:rPr lang="en-US" dirty="0" smtClean="0"/>
              <a:t>Studies have shown that employers have $3 of health-related productivity costs for every $1 of medical or pharmacy claims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61" y="488922"/>
            <a:ext cx="4762758" cy="56673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Most studies confirm that </a:t>
            </a:r>
            <a:r>
              <a:rPr lang="en-US" sz="3200" dirty="0" err="1" smtClean="0"/>
              <a:t>presenteeism</a:t>
            </a:r>
            <a:r>
              <a:rPr lang="en-US" sz="3200" dirty="0" smtClean="0"/>
              <a:t> is far more costly than illness-related absenteeism or </a:t>
            </a:r>
            <a:r>
              <a:rPr lang="en-US" sz="3200" dirty="0" err="1" smtClean="0"/>
              <a:t>disablility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63" y="741405"/>
            <a:ext cx="5852718" cy="53168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Acknowledge that </a:t>
            </a:r>
            <a:r>
              <a:rPr lang="en-US" sz="3600" dirty="0" err="1" smtClean="0"/>
              <a:t>Presenteeism</a:t>
            </a:r>
            <a:r>
              <a:rPr lang="en-US" sz="3600" dirty="0" smtClean="0"/>
              <a:t> exists</a:t>
            </a:r>
          </a:p>
          <a:p>
            <a:endParaRPr lang="en-US" sz="3600" dirty="0"/>
          </a:p>
          <a:p>
            <a:r>
              <a:rPr lang="en-US" sz="3600" dirty="0" smtClean="0"/>
              <a:t>Know the issues that are effecting your employees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20121" y="1499657"/>
            <a:ext cx="7019003" cy="4529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 cap="none" baseline="0">
                <a:solidFill>
                  <a:srgbClr val="FAA819"/>
                </a:solidFill>
                <a:latin typeface="+mj-lt"/>
                <a:ea typeface="+mj-ea"/>
                <a:cs typeface="Helvetica"/>
              </a:defRPr>
            </a:lvl1pPr>
          </a:lstStyle>
          <a:p>
            <a:endParaRPr lang="en-US" sz="18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0121" y="1828800"/>
            <a:ext cx="70190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Presenteeism</a:t>
            </a:r>
            <a:r>
              <a:rPr lang="en-US" sz="2800" dirty="0" smtClean="0"/>
              <a:t> is defined as reduced productivity at work due to health problems or other events that distract one from full productivity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47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Develop a policy on </a:t>
            </a:r>
            <a:r>
              <a:rPr lang="en-US" sz="3600" dirty="0" err="1" smtClean="0"/>
              <a:t>Presenteeism</a:t>
            </a:r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Conduct an employee awareness program about depression, anxiety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Calculate the cost of mental health on the productivity (absenteeism and </a:t>
            </a:r>
            <a:r>
              <a:rPr lang="en-US" sz="3200" dirty="0" err="1" smtClean="0"/>
              <a:t>presenteeism</a:t>
            </a:r>
            <a:r>
              <a:rPr lang="en-US" sz="3200" dirty="0" smtClean="0"/>
              <a:t>) of your company</a:t>
            </a:r>
          </a:p>
          <a:p>
            <a:pPr lvl="1"/>
            <a:r>
              <a:rPr lang="en-US" dirty="0" smtClean="0">
                <a:hlinkClick r:id="rId2"/>
              </a:rPr>
              <a:t>www.workplacementalhealth.org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www.depressioncalculator.com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www.alcoholcostcalculator.org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www.ibiweb.org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Educate managers about mental illness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Offer mental health screening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98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54" y="1777193"/>
            <a:ext cx="3712691" cy="35547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4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Discourage disciplinary action in an effort to reduce or control </a:t>
            </a:r>
            <a:r>
              <a:rPr lang="en-US" sz="3200" dirty="0" smtClean="0"/>
              <a:t>absenteeism</a:t>
            </a:r>
          </a:p>
          <a:p>
            <a:endParaRPr lang="en-US" sz="3200" dirty="0"/>
          </a:p>
          <a:p>
            <a:r>
              <a:rPr lang="en-US" sz="3200" dirty="0"/>
              <a:t>Provide paid sick leave and paid time off for workers</a:t>
            </a:r>
            <a:endParaRPr lang="en-US" sz="32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0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73" y="1742303"/>
            <a:ext cx="3705053" cy="37050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61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Make a business case for the company</a:t>
            </a:r>
          </a:p>
          <a:p>
            <a:pPr lvl="1"/>
            <a:r>
              <a:rPr lang="en-US" sz="3200" dirty="0" smtClean="0"/>
              <a:t>Add up direct costs</a:t>
            </a:r>
          </a:p>
          <a:p>
            <a:pPr lvl="1"/>
            <a:r>
              <a:rPr lang="en-US" sz="3200" dirty="0"/>
              <a:t>Estimate indirect costs, such as absenteeism, </a:t>
            </a:r>
            <a:r>
              <a:rPr lang="en-US" sz="3200" dirty="0" err="1" smtClean="0"/>
              <a:t>presenteeism</a:t>
            </a:r>
            <a:endParaRPr lang="en-US" sz="3200" dirty="0" smtClean="0"/>
          </a:p>
          <a:p>
            <a:pPr lvl="1"/>
            <a:r>
              <a:rPr lang="en-US" sz="3200" dirty="0"/>
              <a:t>Write a report to management stressing the return on investment</a:t>
            </a:r>
          </a:p>
          <a:p>
            <a:pPr lvl="1"/>
            <a:r>
              <a:rPr lang="en-US" sz="3200" dirty="0"/>
              <a:t>Stress the importance of investing in 'human capital'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55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Assistance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EAP's will provide the majority of your action </a:t>
            </a:r>
            <a:r>
              <a:rPr lang="en-US" sz="3200" dirty="0" smtClean="0"/>
              <a:t>items</a:t>
            </a:r>
          </a:p>
          <a:p>
            <a:r>
              <a:rPr lang="en-US" sz="3200" dirty="0" smtClean="0"/>
              <a:t>Training</a:t>
            </a:r>
          </a:p>
          <a:p>
            <a:r>
              <a:rPr lang="en-US" sz="3200" dirty="0" smtClean="0"/>
              <a:t>Short term rapid solution</a:t>
            </a:r>
          </a:p>
          <a:p>
            <a:r>
              <a:rPr lang="en-US" sz="3200" dirty="0" smtClean="0"/>
              <a:t>Reporting</a:t>
            </a:r>
          </a:p>
          <a:p>
            <a:r>
              <a:rPr lang="en-US" sz="3200" dirty="0" smtClean="0"/>
              <a:t>Studies show Return on Investment 3:1-12:1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31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0472" y="6390968"/>
            <a:ext cx="910328" cy="322860"/>
          </a:xfrm>
          <a:prstGeom prst="rect">
            <a:avLst/>
          </a:prstGeom>
        </p:spPr>
        <p:txBody>
          <a:bodyPr/>
          <a:lstStyle/>
          <a:p>
            <a:fld id="{BD88E77E-539C-E744-861D-71A6C3F2A60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97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4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27" y="531342"/>
            <a:ext cx="3909745" cy="587048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4" y="825175"/>
            <a:ext cx="7587047" cy="58237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1" y="1233842"/>
            <a:ext cx="7488117" cy="421206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37" y="1551233"/>
            <a:ext cx="6607526" cy="43842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15" y="1138875"/>
            <a:ext cx="6056274" cy="50652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5" y="2001795"/>
            <a:ext cx="3893865" cy="29203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3614"/>
      </p:ext>
    </p:extLst>
  </p:cSld>
  <p:clrMapOvr>
    <a:masterClrMapping/>
  </p:clrMapOvr>
</p:sld>
</file>

<file path=ppt/theme/theme1.xml><?xml version="1.0" encoding="utf-8"?>
<a:theme xmlns:a="http://schemas.openxmlformats.org/drawingml/2006/main" name="NDBH_Master PPT Template (1)">
  <a:themeElements>
    <a:clrScheme name="ND">
      <a:dk1>
        <a:sysClr val="windowText" lastClr="000000"/>
      </a:dk1>
      <a:lt1>
        <a:sysClr val="window" lastClr="FFFFFF"/>
      </a:lt1>
      <a:dk2>
        <a:srgbClr val="5E5673"/>
      </a:dk2>
      <a:lt2>
        <a:srgbClr val="EEECE1"/>
      </a:lt2>
      <a:accent1>
        <a:srgbClr val="4DAFAB"/>
      </a:accent1>
      <a:accent2>
        <a:srgbClr val="72C3C4"/>
      </a:accent2>
      <a:accent3>
        <a:srgbClr val="625A77"/>
      </a:accent3>
      <a:accent4>
        <a:srgbClr val="A6A6A4"/>
      </a:accent4>
      <a:accent5>
        <a:srgbClr val="B56E21"/>
      </a:accent5>
      <a:accent6>
        <a:srgbClr val="A6A6A4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D61255453489429EB13116657426D4" ma:contentTypeVersion="0" ma:contentTypeDescription="Create a new document." ma:contentTypeScope="" ma:versionID="762aff2c771eee625c0a85e021f85f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318C82-51B2-495D-83A5-E1484FB81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D2DE42-27B5-4B8B-B260-8956E31DC3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E291A-A908-4CBE-B3B1-C989CA592BC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3837</TotalTime>
  <Words>437</Words>
  <Application>Microsoft Office PowerPoint</Application>
  <PresentationFormat>On-screen Show (4:3)</PresentationFormat>
  <Paragraphs>96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NDBH_Master PPT Template (1)</vt:lpstr>
      <vt:lpstr>PowerPoint Presentation</vt:lpstr>
      <vt:lpstr>AGENDA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83% of employees report having gone to work despite illness</vt:lpstr>
      <vt:lpstr>Presenteeism is difficult to measure</vt:lpstr>
      <vt:lpstr>PowerPoint Presentation</vt:lpstr>
      <vt:lpstr>PowerPoint Presentation</vt:lpstr>
      <vt:lpstr>Anxiety</vt:lpstr>
      <vt:lpstr>PowerPoint Presentation</vt:lpstr>
      <vt:lpstr>PowerPoint Presentation</vt:lpstr>
      <vt:lpstr>Depression</vt:lpstr>
      <vt:lpstr>PowerPoint Presentation</vt:lpstr>
      <vt:lpstr>PowerPoint Presentation</vt:lpstr>
      <vt:lpstr>PowerPoint Presentation</vt:lpstr>
      <vt:lpstr>Causal Factors</vt:lpstr>
      <vt:lpstr>PowerPoint Presentation</vt:lpstr>
      <vt:lpstr>PowerPoint Presentation</vt:lpstr>
      <vt:lpstr>Costs of Presenteeism</vt:lpstr>
      <vt:lpstr>PowerPoint Presentation</vt:lpstr>
      <vt:lpstr>PowerPoint Presentation</vt:lpstr>
      <vt:lpstr>PowerPoint Presentation</vt:lpstr>
      <vt:lpstr>What to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Employee Assistance Programs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Choate, Megan</dc:creator>
  <cp:lastModifiedBy>Stacey</cp:lastModifiedBy>
  <cp:revision>104</cp:revision>
  <cp:lastPrinted>2016-03-10T20:54:10Z</cp:lastPrinted>
  <dcterms:created xsi:type="dcterms:W3CDTF">2015-02-20T17:02:41Z</dcterms:created>
  <dcterms:modified xsi:type="dcterms:W3CDTF">2016-07-16T22:19:35Z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0x0101002DD61255453489429EB13116657426D4</vt:lpwstr>
  </property>
</Properties>
</file>