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5"/>
  </p:sldMasterIdLst>
  <p:notesMasterIdLst>
    <p:notesMasterId r:id="rId19"/>
  </p:notesMasterIdLst>
  <p:handoutMasterIdLst>
    <p:handoutMasterId r:id="rId20"/>
  </p:handoutMasterIdLst>
  <p:sldIdLst>
    <p:sldId id="410" r:id="rId6"/>
    <p:sldId id="268" r:id="rId7"/>
    <p:sldId id="277" r:id="rId8"/>
    <p:sldId id="261" r:id="rId9"/>
    <p:sldId id="276" r:id="rId10"/>
    <p:sldId id="290" r:id="rId11"/>
    <p:sldId id="271" r:id="rId12"/>
    <p:sldId id="273" r:id="rId13"/>
    <p:sldId id="272" r:id="rId14"/>
    <p:sldId id="274" r:id="rId15"/>
    <p:sldId id="262" r:id="rId16"/>
    <p:sldId id="293" r:id="rId17"/>
    <p:sldId id="41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5472">
          <p15:clr>
            <a:srgbClr val="A4A3A4"/>
          </p15:clr>
        </p15:guide>
        <p15:guide id="9" pos="436">
          <p15:clr>
            <a:srgbClr val="A4A3A4"/>
          </p15:clr>
        </p15:guide>
        <p15:guide id="10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0066F5"/>
    <a:srgbClr val="000000"/>
    <a:srgbClr val="ADADAD"/>
    <a:srgbClr val="003C71"/>
    <a:srgbClr val="FCAE00"/>
    <a:srgbClr val="B0D623"/>
    <a:srgbClr val="009104"/>
    <a:srgbClr val="EEEEEE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9" autoAdjust="0"/>
    <p:restoredTop sz="90943" autoAdjust="0"/>
  </p:normalViewPr>
  <p:slideViewPr>
    <p:cSldViewPr snapToGrid="0" showGuides="1">
      <p:cViewPr varScale="1">
        <p:scale>
          <a:sx n="114" d="100"/>
          <a:sy n="114" d="100"/>
        </p:scale>
        <p:origin x="114" y="330"/>
      </p:cViewPr>
      <p:guideLst>
        <p:guide pos="5472"/>
        <p:guide pos="43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BC481-C757-422B-9FB4-1C5B5E29CEE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74F0A2-5B5A-4DD3-8469-1F06DCB1D7B6}" type="pres">
      <dgm:prSet presAssocID="{4F6BC481-C757-422B-9FB4-1C5B5E29CEED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023716CF-27AA-466F-9902-927C805CA811}" type="presOf" srcId="{4F6BC481-C757-422B-9FB4-1C5B5E29CEED}" destId="{9474F0A2-5B5A-4DD3-8469-1F06DCB1D7B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9CC7-A661-1A4E-A6A8-32B1898B85F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A3040-57E1-9842-871F-A54D1C615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7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F8F64-9C61-D445-B66B-487A9AA6359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58E03-19E1-9046-80D8-7C270229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mi.org/Get-Involved/NAMI-FaithNet/Tips-For-How-to-Help-a-Person-with-Mental-Illnes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sychologytoday.com/us/blog/crazy-life/201810/how-talk-co-worker-about-their-mental-health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industries/healthcare-systems-and-services/our-insights/returning-to-resilience-the-impact-of-covid-19-on-behavioral-healt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ff.org/health-reform/issue-brief/the-implications-of-covid-19-for-mental-health-and-substance-us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health-reform/issue-brief/the-implications-of-covid-19-for-mental-health-and-substance-us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mh.nih.gov/health/statistics/major-depression.s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andworkwell.com/content/en/member/article.16156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hanational.org/bereavement-and-grief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imn.org/nami-minnesota-covid-19-resourc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2a392k31wksy2wkejf1y03dp-wpengine.netdna-ssl.com/wp-content/uploads/sites/188/2020/04/Focus-on-Your-Mental-Health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43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National Alliance on Mental Illness: Tips For How to Help a Person with Mental Illness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https://www.nami.org/Get-Involved/NAMI-FaithNet/Tips-For-How-to-Help-a-Person-with-Mental-Illness</a:t>
            </a:r>
            <a:endParaRPr lang="en-US" dirty="0"/>
          </a:p>
          <a:p>
            <a:endParaRPr lang="en-US" altLang="en-US" dirty="0"/>
          </a:p>
          <a:p>
            <a:r>
              <a:rPr lang="en-US" altLang="en-US" dirty="0"/>
              <a:t>Optum EAP training: How to Recognize Changes in Employee Behavior and Take Appropriate Action</a:t>
            </a:r>
          </a:p>
          <a:p>
            <a:r>
              <a:rPr lang="en-US" dirty="0">
                <a:hlinkClick r:id="rId4"/>
              </a:rPr>
              <a:t>https://www.psychologytoday.com/us/blog/crazy-life/201810/how-talk-co-worker-about-their-mental-health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1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A0FF6-7BFD-45EF-8D51-283BE7A83D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01560-87C0-4F5C-A8D4-49B8CF15AF9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2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Sources</a:t>
            </a:r>
          </a:p>
          <a:p>
            <a:pPr marL="241653" indent="-241653">
              <a:buFont typeface="+mj-lt"/>
              <a:buAutoNum type="arabicPeriod" startAt="4"/>
            </a:pPr>
            <a:r>
              <a:rPr lang="en-US" dirty="0">
                <a:hlinkClick r:id="rId3"/>
              </a:rPr>
              <a:t>https://www.mckinsey.com/industries/healthcare-systems-and-services/our-insights/returning-to-resilience-the-impact-of-covid-19-on-behavioral-health</a:t>
            </a:r>
            <a:endParaRPr lang="en-US" sz="1300" dirty="0"/>
          </a:p>
          <a:p>
            <a:pPr marL="241653" indent="-241653" defTabSz="966612">
              <a:buFont typeface="+mj-lt"/>
              <a:buAutoNum type="arabicPeriod" startAt="4"/>
              <a:defRPr/>
            </a:pPr>
            <a:r>
              <a:rPr lang="en-US" dirty="0">
                <a:hlinkClick r:id="rId4"/>
              </a:rPr>
              <a:t>https://www.kff.org/health-reform/issue-brief/the-implications-of-covid-19-for-mental-health-and-substance-use/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4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 defTabSz="966612">
              <a:buFont typeface="+mj-lt"/>
              <a:buAutoNum type="arabicPeriod" startAt="6"/>
              <a:defRPr/>
            </a:pPr>
            <a:r>
              <a:rPr lang="en-US" sz="1300" dirty="0" err="1"/>
              <a:t>Nirmita</a:t>
            </a:r>
            <a:r>
              <a:rPr lang="en-US" sz="1300" dirty="0"/>
              <a:t> Panchal, Rabah Kamal, Kendal </a:t>
            </a:r>
            <a:r>
              <a:rPr lang="en-US" sz="1300" dirty="0" err="1"/>
              <a:t>Orgera</a:t>
            </a:r>
            <a:r>
              <a:rPr lang="en-US" sz="1300" dirty="0"/>
              <a:t>, Cynthia Cox, Rachel Garfield, Liz Hamel, </a:t>
            </a:r>
            <a:r>
              <a:rPr lang="en-US" sz="1300" dirty="0" err="1"/>
              <a:t>Cailey</a:t>
            </a:r>
            <a:r>
              <a:rPr lang="en-US" sz="1300" dirty="0"/>
              <a:t> </a:t>
            </a:r>
            <a:r>
              <a:rPr lang="en-US" sz="1300" dirty="0" err="1"/>
              <a:t>Muñana</a:t>
            </a:r>
            <a:r>
              <a:rPr lang="en-US" sz="1300" dirty="0"/>
              <a:t>, and Priya Chidambaram, The Implications of COVID-19 for Mental Health and Substance Use (Apr 21, 2020), </a:t>
            </a:r>
            <a:r>
              <a:rPr lang="en-US" dirty="0">
                <a:hlinkClick r:id="rId3"/>
              </a:rPr>
              <a:t>https://www.kff.org/health-reform/issue-brief/the-implications-of-covid-19-for-mental-health-and-substance-use/</a:t>
            </a:r>
            <a:endParaRPr lang="en-US" sz="1300" dirty="0"/>
          </a:p>
          <a:p>
            <a:pPr marL="362480" indent="-362480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9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827" defTabSz="966612" fontAlgn="ctr">
              <a:defRPr/>
            </a:pPr>
            <a:r>
              <a:rPr lang="en-US" dirty="0"/>
              <a:t>Source: </a:t>
            </a:r>
            <a:r>
              <a:rPr lang="en-US" sz="1300" dirty="0"/>
              <a:t>Advisory Board, How to be a less-stressed leader; August 2018</a:t>
            </a:r>
          </a:p>
          <a:p>
            <a:pPr marL="120827" fontAlgn="ctr"/>
            <a:endParaRPr lang="en-US" dirty="0"/>
          </a:p>
          <a:p>
            <a:pPr marL="120827" defTabSz="966612" fontAlgn="ctr">
              <a:defRPr/>
            </a:pPr>
            <a:r>
              <a:rPr lang="en-US" sz="1300" dirty="0"/>
              <a:t>7. Advisory Board, How to be a less-stressed leader; August 2018</a:t>
            </a:r>
          </a:p>
          <a:p>
            <a:pPr marL="845786" lvl="1" indent="-241653" font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Source: https://www.nami.org/About-Mental-Illness/Mental-Health-Conditions/Anxiety-Disorders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8.  National Institute of Mental Health (NIMH); Prevalence of Major Depressive Episode Among Adults; February 2019; </a:t>
            </a:r>
            <a:r>
              <a:rPr lang="en-US" sz="1300" dirty="0">
                <a:hlinkClick r:id="rId3"/>
              </a:rPr>
              <a:t>https://www.nimh.nih.gov/health/statistics/major-depression.shtml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>
                <a:hlinkClick r:id="rId3"/>
              </a:rPr>
              <a:t>https://www.liveandworkwell.com/content/en/member/article.16156.html</a:t>
            </a:r>
            <a:endParaRPr lang="en-US" sz="1300" dirty="0"/>
          </a:p>
          <a:p>
            <a:r>
              <a:rPr lang="en-US" dirty="0">
                <a:hlinkClick r:id="rId4"/>
              </a:rPr>
              <a:t>https://www.mhanational.org/bereavement-and-grief</a:t>
            </a:r>
            <a:endParaRPr lang="en-US" dirty="0"/>
          </a:p>
          <a:p>
            <a:r>
              <a:rPr lang="en-US" sz="1300" dirty="0"/>
              <a:t>https://newsinhealth.nih.gov/2017/10/coping-grief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9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National Alliance on Mental Illness (</a:t>
            </a:r>
            <a:r>
              <a:rPr lang="en-US" baseline="0" dirty="0">
                <a:solidFill>
                  <a:schemeClr val="dk1"/>
                </a:solidFill>
              </a:rPr>
              <a:t>NAMI) Minnesota</a:t>
            </a: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https://namimn.org/nami-minnesota-covid-19-resources/</a:t>
            </a:r>
            <a:endParaRPr lang="en-US" dirty="0">
              <a:hlinkClick r:id="rId4"/>
            </a:endParaRP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4"/>
              </a:rPr>
              <a:t>https://2a392k31wksy2wkejf1y03dp-wpengine.netdna-ssl.com/wp-content/uploads/sites/188/2020/04/Focus-on-Your-Mental-Health.pdf</a:t>
            </a:r>
            <a:endParaRPr lang="en-US" dirty="0"/>
          </a:p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7E72-440B-4703-B629-84D5E72DFD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No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4800602"/>
            <a:ext cx="66802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© 2020 UnitedHealth Group. Any use, copying or distribution without written permission from UnitedHealth Group is prohibited.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716741"/>
            <a:ext cx="7956529" cy="1121709"/>
          </a:xfrm>
          <a:prstGeom prst="rect">
            <a:avLst/>
          </a:prstGeom>
        </p:spPr>
        <p:txBody>
          <a:bodyPr vert="horz" lIns="0" rIns="0" anchor="b"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Title Arial Bold 48pt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2866956"/>
            <a:ext cx="7956529" cy="783431"/>
          </a:xfrm>
          <a:prstGeom prst="rect">
            <a:avLst/>
          </a:prstGeom>
        </p:spPr>
        <p:txBody>
          <a:bodyPr vert="horz" lIns="0" rIns="0">
            <a:normAutofit/>
          </a:bodyPr>
          <a:lstStyle>
            <a:lvl1pPr marL="0" indent="0">
              <a:buNone/>
              <a:defRPr sz="2000" b="1" i="0">
                <a:solidFill>
                  <a:schemeClr val="accent4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Subtitle Here Arial 20pt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4C3A6-4B3F-46E6-8D2E-2A97869C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2064" b="-1"/>
          <a:stretch/>
        </p:blipFill>
        <p:spPr>
          <a:xfrm>
            <a:off x="685803" y="514351"/>
            <a:ext cx="1789953" cy="1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CEB07A22-DB36-4F5C-8F7B-5F8983EF0C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672494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CEB07A22-DB36-4F5C-8F7B-5F8983EF0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2378" y="376669"/>
            <a:ext cx="7994423" cy="475722"/>
          </a:xfrm>
          <a:prstGeom prst="rect">
            <a:avLst/>
          </a:prstGeom>
        </p:spPr>
        <p:txBody>
          <a:bodyPr vert="horz" lIns="0" rIns="0" anchor="ctr"/>
          <a:lstStyle>
            <a:lvl1pPr>
              <a:defRPr sz="3600" b="1" i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E31FD-76CB-4691-BC02-CD0A00A2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9ED14C-F6CB-485D-8587-48893DD8E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1909" b="-1"/>
          <a:stretch/>
        </p:blipFill>
        <p:spPr>
          <a:xfrm>
            <a:off x="685801" y="4892521"/>
            <a:ext cx="1333070" cy="99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D2CDE3-20DC-4C4A-BBDB-67D563FC97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F5FB23F-1707-49AF-9719-58956A258E2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3464" y="1400176"/>
            <a:ext cx="3546475" cy="31087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1981F70E-E282-4481-8640-3169F7AD4F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" y="1400176"/>
            <a:ext cx="3888512" cy="3125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</p:spTree>
    <p:extLst>
      <p:ext uri="{BB962C8B-B14F-4D97-AF65-F5344CB8AC3E}">
        <p14:creationId xmlns:p14="http://schemas.microsoft.com/office/powerpoint/2010/main" val="9881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lu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CE784BDB-E988-46C6-870F-D47074561C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68158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CE784BDB-E988-46C6-870F-D47074561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2378" y="376669"/>
            <a:ext cx="7994423" cy="475722"/>
          </a:xfrm>
          <a:prstGeom prst="rect">
            <a:avLst/>
          </a:prstGeom>
        </p:spPr>
        <p:txBody>
          <a:bodyPr vert="horz" lIns="0" rIns="0" anchor="ctr"/>
          <a:lstStyle>
            <a:lvl1pPr>
              <a:defRPr sz="36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ABCBEB69-3596-474E-9135-A9830D9A4E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3464" y="1400176"/>
            <a:ext cx="3546475" cy="31087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59EC4164-BF83-4701-B080-54331D73432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" y="1400176"/>
            <a:ext cx="3888512" cy="3125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</p:spTree>
    <p:extLst>
      <p:ext uri="{BB962C8B-B14F-4D97-AF65-F5344CB8AC3E}">
        <p14:creationId xmlns:p14="http://schemas.microsoft.com/office/powerpoint/2010/main" val="390164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Gre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D666CB8-BE49-43A5-891C-D674DD7EAC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45793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D666CB8-BE49-43A5-891C-D674DD7EA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2378" y="376669"/>
            <a:ext cx="7994423" cy="475722"/>
          </a:xfrm>
          <a:prstGeom prst="rect">
            <a:avLst/>
          </a:prstGeom>
        </p:spPr>
        <p:txBody>
          <a:bodyPr vert="horz" lIns="0" rIns="0" anchor="ctr"/>
          <a:lstStyle>
            <a:lvl1pPr>
              <a:defRPr sz="3600" b="1" i="0">
                <a:solidFill>
                  <a:srgbClr val="003C7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AC51204B-23C2-4328-9E01-1ABF4E53A6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3464" y="1400176"/>
            <a:ext cx="3546475" cy="31087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0391FB2-AFE5-45D8-A37D-D26598F5A4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" y="1400176"/>
            <a:ext cx="3888512" cy="3125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</p:spTree>
    <p:extLst>
      <p:ext uri="{BB962C8B-B14F-4D97-AF65-F5344CB8AC3E}">
        <p14:creationId xmlns:p14="http://schemas.microsoft.com/office/powerpoint/2010/main" val="363458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9283DE3-A361-44CB-A7DB-BB4BA7CA63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0939402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9283DE3-A361-44CB-A7DB-BB4BA7CA6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9346EB-56AE-4AF5-897A-A3F2927E236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4850" y="1400175"/>
            <a:ext cx="4572000" cy="31122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2378" y="376669"/>
            <a:ext cx="7994423" cy="475722"/>
          </a:xfrm>
          <a:prstGeom prst="rect">
            <a:avLst/>
          </a:prstGeom>
        </p:spPr>
        <p:txBody>
          <a:bodyPr vert="horz" lIns="0" rIns="0" anchor="ctr"/>
          <a:lstStyle>
            <a:lvl1pPr>
              <a:defRPr sz="36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4A8A23-9D14-4EAB-8517-67BEE952D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ECD7-8DE4-4843-81AB-C8528D3BD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1909" b="-1"/>
          <a:stretch/>
        </p:blipFill>
        <p:spPr>
          <a:xfrm>
            <a:off x="685801" y="4892521"/>
            <a:ext cx="1333070" cy="99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A9FE6-5D3D-4CD9-9F1E-599519461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42541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885F07E-1995-4D79-913A-0FE00230E8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405722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885F07E-1995-4D79-913A-0FE00230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AA7B9-FD94-4FA2-91D7-313588B4E3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4850" y="1400175"/>
            <a:ext cx="4572000" cy="31122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2378" y="376669"/>
            <a:ext cx="7994423" cy="475722"/>
          </a:xfrm>
          <a:prstGeom prst="rect">
            <a:avLst/>
          </a:prstGeom>
        </p:spPr>
        <p:txBody>
          <a:bodyPr vert="horz" lIns="0" rIns="0" anchor="ctr"/>
          <a:lstStyle>
            <a:lvl1pPr>
              <a:defRPr sz="3600" b="1" i="0">
                <a:solidFill>
                  <a:srgbClr val="003C7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EE624-2216-435F-988E-56B329CCA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70F7C-EB02-4AC9-92D2-56B162379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1909" b="-1"/>
          <a:stretch/>
        </p:blipFill>
        <p:spPr>
          <a:xfrm>
            <a:off x="685801" y="4892521"/>
            <a:ext cx="1333070" cy="99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DB6B2B-8290-4419-B4A6-AD60B060B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18673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B5F5B-6677-4944-B6D3-69D8D537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8A6F42-7A4A-477C-804A-281B93939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0525" y="1077913"/>
            <a:ext cx="5822950" cy="298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3200">
                <a:solidFill>
                  <a:schemeClr val="bg1"/>
                </a:solidFill>
              </a:defRPr>
            </a:lvl2pPr>
            <a:lvl3pPr marL="685800" indent="0" algn="ctr">
              <a:buNone/>
              <a:defRPr sz="3200">
                <a:solidFill>
                  <a:schemeClr val="bg1"/>
                </a:solidFill>
              </a:defRPr>
            </a:lvl3pPr>
            <a:lvl4pPr marL="1028700" indent="0" algn="ctr">
              <a:buNone/>
              <a:defRPr sz="3200">
                <a:solidFill>
                  <a:schemeClr val="bg1"/>
                </a:solidFill>
              </a:defRPr>
            </a:lvl4pPr>
            <a:lvl5pPr marL="1371600" indent="0"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32pt</a:t>
            </a:r>
          </a:p>
        </p:txBody>
      </p:sp>
    </p:spTree>
    <p:extLst>
      <p:ext uri="{BB962C8B-B14F-4D97-AF65-F5344CB8AC3E}">
        <p14:creationId xmlns:p14="http://schemas.microsoft.com/office/powerpoint/2010/main" val="208088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Slid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09AC4-8FA3-46DD-A62A-C8969FCA1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F9F47-EC76-421B-9FFD-7AE95FA5A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0525" y="1077913"/>
            <a:ext cx="5822950" cy="298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342900" indent="0" algn="ctr">
              <a:buNone/>
              <a:defRPr sz="3200">
                <a:solidFill>
                  <a:schemeClr val="bg1"/>
                </a:solidFill>
              </a:defRPr>
            </a:lvl2pPr>
            <a:lvl3pPr marL="685800" indent="0" algn="ctr">
              <a:buNone/>
              <a:defRPr sz="3200">
                <a:solidFill>
                  <a:schemeClr val="bg1"/>
                </a:solidFill>
              </a:defRPr>
            </a:lvl3pPr>
            <a:lvl4pPr marL="1028700" indent="0" algn="ctr">
              <a:buNone/>
              <a:defRPr sz="3200">
                <a:solidFill>
                  <a:schemeClr val="bg1"/>
                </a:solidFill>
              </a:defRPr>
            </a:lvl4pPr>
            <a:lvl5pPr marL="1371600" indent="0"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32pt</a:t>
            </a:r>
          </a:p>
        </p:txBody>
      </p:sp>
    </p:spTree>
    <p:extLst>
      <p:ext uri="{BB962C8B-B14F-4D97-AF65-F5344CB8AC3E}">
        <p14:creationId xmlns:p14="http://schemas.microsoft.com/office/powerpoint/2010/main" val="424334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llout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1175" y="1285297"/>
            <a:ext cx="3512956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19DF3-147D-4708-B2F3-7D803781B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0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C494E-489C-428C-9F7A-FE2481D20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66FF79-1096-4893-96E2-9D59D69F2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175" y="1285297"/>
            <a:ext cx="3512956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3786531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ey Callouts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E1CC8-863A-4E30-B0CD-2D7D58DB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B8395C-9ED9-4E60-AADF-9D31FFCD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175" y="1285297"/>
            <a:ext cx="3512956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0248F4D-8066-414E-9636-AEB6A7A65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4630" y="1285875"/>
            <a:ext cx="3511550" cy="25638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269941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57550"/>
            <a:ext cx="9144000" cy="1885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4812144"/>
            <a:ext cx="6680200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525" dirty="0">
                <a:solidFill>
                  <a:srgbClr val="FFFFFF"/>
                </a:solidFill>
              </a:rPr>
              <a:t>© 2020 UnitedHealth Group. Any use, copying or distribution without written permission from UnitedHealth Group is prohibited.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3345224"/>
            <a:ext cx="7956529" cy="783431"/>
          </a:xfrm>
          <a:prstGeom prst="rect">
            <a:avLst/>
          </a:prstGeom>
        </p:spPr>
        <p:txBody>
          <a:bodyPr vert="horz" lIns="0" rIns="0" anchor="b"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Arial Bold 48pt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4157162"/>
            <a:ext cx="7956529" cy="404418"/>
          </a:xfrm>
          <a:prstGeom prst="rect">
            <a:avLst/>
          </a:prstGeom>
        </p:spPr>
        <p:txBody>
          <a:bodyPr vert="horz" lIns="0" rIns="0">
            <a:normAutofit/>
          </a:bodyPr>
          <a:lstStyle>
            <a:lvl1pPr marL="0" indent="0">
              <a:buNone/>
              <a:defRPr sz="2000" b="1" i="0">
                <a:solidFill>
                  <a:schemeClr val="accent4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Subtitle Here Arial 20pt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8F558-8576-42A0-963D-4D545F5B5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2147" b="-2"/>
          <a:stretch/>
        </p:blipFill>
        <p:spPr>
          <a:xfrm>
            <a:off x="685801" y="520356"/>
            <a:ext cx="1792224" cy="13401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E736AD-9A94-4FFF-824B-401F7808E5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96925"/>
            <a:ext cx="9144000" cy="2460625"/>
          </a:xfrm>
          <a:solidFill>
            <a:schemeClr val="bg2"/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lvl1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29100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ey Callouts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BFE0A-41E4-4215-A8D5-C69FDF59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EA95BD-2B33-48E4-B2D9-0462FC67D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175" y="1285297"/>
            <a:ext cx="3512956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A135A51-B1BD-4414-8DAC-E981669E28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4630" y="1285875"/>
            <a:ext cx="3511550" cy="25638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386709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ey Callouts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F119C-904B-4C64-A89E-A937DFB8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3D9056-AEB7-4C9D-9C19-D04468A5E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175" y="1285297"/>
            <a:ext cx="3512956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533B8-9217-4751-8BF0-C1181127E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4630" y="1285875"/>
            <a:ext cx="3511550" cy="2563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1689522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ey Callouts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D679628-AC3D-4B88-BFD1-D3F1240CCA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13341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D679628-AC3D-4B88-BFD1-D3F1240CC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8B8B3B3-B4BA-44ED-BCBD-9BE67E5C593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8BA86-FFEE-4622-BBB5-A1E903FF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62922-61D2-43A6-B8DE-FFDF3C355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175" y="1285297"/>
            <a:ext cx="3512956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717245-58C3-429D-B775-6F5D87D76D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4630" y="1285875"/>
            <a:ext cx="3511550" cy="2563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360261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"/>
            <a:ext cx="5943600" cy="462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8014" y="1285297"/>
            <a:ext cx="4807575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A0AF8-80EB-4DC1-9CC7-8D5DB2BAF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5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3600" y="0"/>
            <a:ext cx="3200400" cy="462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6AFB9C0-8003-4855-B8A8-12A3A1EF9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26" y="1285296"/>
            <a:ext cx="2428948" cy="25637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4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4350"/>
            <a:ext cx="5943600" cy="462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AF651-02E6-4B30-A22D-888B2699D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BF864C-6942-4A53-A7BC-F9F4980F8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014" y="1285297"/>
            <a:ext cx="4807575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243863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"/>
            <a:ext cx="5943600" cy="462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3200400" cy="462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50E4DE-5492-4AD5-92C8-E0776A214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4727030-CC6F-47DA-A8FF-A51BE816C4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26" y="1285296"/>
            <a:ext cx="2428948" cy="25637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4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790C23-CC2E-4D28-B230-8047B4B5D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014" y="1285297"/>
            <a:ext cx="4807575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1436687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"/>
            <a:ext cx="5943600" cy="462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3200400" cy="462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4FD2-137B-4DA9-9C4E-1C98408E3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DAD72D0-D49B-4C52-87C7-0375CDE27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26" y="1285296"/>
            <a:ext cx="2428948" cy="256375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4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37DEC9-EE1B-4C68-80EC-24BD45907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014" y="1285297"/>
            <a:ext cx="4807575" cy="256375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2795277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71824-AB27-4A04-A61E-6CA454917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AD1EF-2822-4F1E-8399-8C17B38C6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F8A284-6FAE-48F8-B310-72F1B8144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938" y="416103"/>
            <a:ext cx="6194124" cy="175003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1772060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- Key Callouts 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74938" y="416103"/>
            <a:ext cx="6194124" cy="175003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15AF5-4611-427F-B6D7-1BF2272D3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3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- Key Callouts 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54151" y="2800351"/>
            <a:ext cx="6202363" cy="17656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0ECD9-04D3-4F17-86BE-B9E55D6D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A1ED42-DC5A-485A-9A02-28E5B571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938" y="416103"/>
            <a:ext cx="6194124" cy="175003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13467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668" y="1869562"/>
            <a:ext cx="7956529" cy="1665208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0" indent="0" defTabSz="1018824">
              <a:lnSpc>
                <a:spcPts val="6685"/>
              </a:lnSpc>
              <a:spcBef>
                <a:spcPts val="0"/>
              </a:spcBef>
              <a:buClr>
                <a:schemeClr val="accent5"/>
              </a:buClr>
              <a:buNone/>
              <a:defRPr sz="60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marL="0" lvl="0" indent="0" defTabSz="1018824">
              <a:lnSpc>
                <a:spcPts val="6685"/>
              </a:lnSpc>
              <a:buClr>
                <a:schemeClr val="accent5"/>
              </a:buClr>
              <a:buNone/>
            </a:pPr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ARIAL BOLD 60PT</a:t>
            </a:r>
          </a:p>
        </p:txBody>
      </p:sp>
    </p:spTree>
    <p:extLst>
      <p:ext uri="{BB962C8B-B14F-4D97-AF65-F5344CB8AC3E}">
        <p14:creationId xmlns:p14="http://schemas.microsoft.com/office/powerpoint/2010/main" val="2581550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- Key Callouts 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72490-5BB5-4E46-80F8-94B4E97B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67C875-BB11-4913-BBD8-EA3E407A6E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4151" y="2800351"/>
            <a:ext cx="6202363" cy="17656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7A3B00-7469-4656-A6B9-34CB681AB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938" y="416103"/>
            <a:ext cx="6194124" cy="175003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1526683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- Key Callouts 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F35B5-B3DE-44ED-93D1-EFEB2CC7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827B22-9442-4E00-843D-EFE5081607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4151" y="2800351"/>
            <a:ext cx="6202363" cy="17656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8B6A40-A954-4726-BD1A-5C5D060FB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938" y="416103"/>
            <a:ext cx="6194124" cy="175003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4210920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- Key Callouts 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E1AE0A-DC89-4EA6-B36F-D24225FF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2BDB48-468F-4D12-AD39-9CF2E8D99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4151" y="2800351"/>
            <a:ext cx="6202363" cy="176569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AA90FE-39B8-44F3-B624-0734659E3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4938" y="416103"/>
            <a:ext cx="6194124" cy="175003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24pt</a:t>
            </a:r>
          </a:p>
        </p:txBody>
      </p:sp>
    </p:spTree>
    <p:extLst>
      <p:ext uri="{BB962C8B-B14F-4D97-AF65-F5344CB8AC3E}">
        <p14:creationId xmlns:p14="http://schemas.microsoft.com/office/powerpoint/2010/main" val="406795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- Key Callouts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4952" y="514350"/>
            <a:ext cx="3054096" cy="462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4952" cy="462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84179-83D2-4D72-B343-D5999BEE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49AC607-6E56-43DE-9ED4-D638851806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608" y="1183583"/>
            <a:ext cx="2623658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087A13-B3B9-4620-8299-8325476C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7261" y="1183583"/>
            <a:ext cx="2623658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3731396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- Key Callouts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4952" y="514350"/>
            <a:ext cx="3054096" cy="4629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4952" cy="462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096000" y="0"/>
            <a:ext cx="3063240" cy="462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65D36-7F11-4FC3-8499-1D7016E2C6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AC83AA-D84E-48C1-AD66-D71DF76EF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608" y="1183583"/>
            <a:ext cx="2623658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B08FD0D-8B2A-4BDC-AE36-6B880C2B37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7261" y="1183583"/>
            <a:ext cx="2623658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97FF39F-B11E-45C8-81F5-34208026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0501" y="1183583"/>
            <a:ext cx="2623658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48111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429000"/>
            <a:ext cx="45720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DC506-2E65-435F-BC2D-518DDD8F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E35DE89-3D85-4C7C-BB2A-E6E4E8390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2973438-EF4E-4C65-84D6-95D5BE61E0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2297910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C2C92-2CE5-4ABD-972B-42B5B523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AFFF825-44D9-4E24-AE16-B25BC7A3AD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CD279F6-E27E-4AD1-80C2-55CDF8F7D3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003C7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3346078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429000"/>
            <a:ext cx="45720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1A15D-16B9-4A74-B0F1-B3E47DF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90BF-9532-4FCD-B2D3-418BF517E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CD3F6E3-FA85-444A-AB5A-EC17B396D3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1402166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429000"/>
            <a:ext cx="45720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171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601C5-02F7-445D-AB36-350CE6DF4B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18A3D4-6F7E-4E71-A0DD-92C5BB4B5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0C9A2EB-FA32-45BF-9CE6-FE3B91C1D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D79AE23-A75B-49A1-B8C2-914AFA6BA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682" y="1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4076104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429000"/>
            <a:ext cx="45720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501CD-FBDB-4BFE-8B67-3F9CEC46E8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F0C22E-24C4-425B-AD00-57F80463E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4B1944-F748-46C2-A158-AF11D46D5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1343BEA-428F-426E-81AD-9C107093DA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682" y="1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12759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-L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2CD38B8-AC7E-43B4-8C33-BAAD49087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668" y="1869562"/>
            <a:ext cx="7956529" cy="1665208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0" indent="0" defTabSz="1018824">
              <a:lnSpc>
                <a:spcPts val="6685"/>
              </a:lnSpc>
              <a:spcBef>
                <a:spcPts val="0"/>
              </a:spcBef>
              <a:buClr>
                <a:schemeClr val="accent5"/>
              </a:buClr>
              <a:buNone/>
              <a:defRPr sz="60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marL="0" lvl="0" indent="0" defTabSz="1018824">
              <a:lnSpc>
                <a:spcPts val="6685"/>
              </a:lnSpc>
              <a:buClr>
                <a:schemeClr val="accent5"/>
              </a:buClr>
              <a:buNone/>
            </a:pPr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ARIAL BOLD 60PT</a:t>
            </a:r>
          </a:p>
        </p:txBody>
      </p:sp>
    </p:spTree>
    <p:extLst>
      <p:ext uri="{BB962C8B-B14F-4D97-AF65-F5344CB8AC3E}">
        <p14:creationId xmlns:p14="http://schemas.microsoft.com/office/powerpoint/2010/main" val="1862727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- Key Callouts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429000"/>
            <a:ext cx="45720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4572000" y="1714500"/>
            <a:ext cx="4572000" cy="171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6E48B6-20E6-4119-8366-1E4FE241DF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D72B495-1B75-421F-8509-FA88C4C94B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73FFFA9-53F4-41A9-8B65-75C793B61A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1C6E911-B68A-48DC-8F9A-DD26D4C5F6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682" y="1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FD84F5D-F59D-4554-B3C3-B9AD9BB99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3682" y="17160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</p:spTree>
    <p:extLst>
      <p:ext uri="{BB962C8B-B14F-4D97-AF65-F5344CB8AC3E}">
        <p14:creationId xmlns:p14="http://schemas.microsoft.com/office/powerpoint/2010/main" val="38756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n - Key Callouts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429000"/>
            <a:ext cx="4572000" cy="171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171" y="1183583"/>
            <a:ext cx="3440306" cy="278292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24pt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682" y="3430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682" y="15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1714500"/>
            <a:ext cx="4572000" cy="171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73682" y="1716041"/>
            <a:ext cx="3073514" cy="1722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 sz="20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Arial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A0658-C736-4E01-9628-4A4310E4CC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93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FBE2-E8AC-4DC9-BEC5-86D077626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3DF7E-82DA-4511-9613-383EAB5D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190F4-B4B6-4D00-B061-469B72C01C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615631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ts/Content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38713"/>
            <a:ext cx="8486775" cy="475738"/>
          </a:xfrm>
        </p:spPr>
        <p:txBody>
          <a:bodyPr tIns="182880" anchor="ctr"/>
          <a:lstStyle>
            <a:lvl1pPr>
              <a:defRPr sz="15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</a:t>
            </a: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B77DB3D0-6C62-4C9F-8261-F38E91BC25B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42901" y="828676"/>
            <a:ext cx="8588829" cy="3867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DF47C519-F480-4737-BA78-68E9D9BEAB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817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5D2D6AA-11C0-40FC-AE61-A3438D026E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85750" y="4761709"/>
            <a:ext cx="2286000" cy="381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7A0ED7E-BDCB-43F8-A8A2-07AC5BBD8E8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947307" y="4743450"/>
            <a:ext cx="598442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92A0A-A137-4754-A60C-4D16032C2E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-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D84EE0-D6D3-4DF7-89EB-A48359120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668" y="1869562"/>
            <a:ext cx="7956529" cy="1665208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0" indent="0" defTabSz="1018824">
              <a:lnSpc>
                <a:spcPts val="6685"/>
              </a:lnSpc>
              <a:spcBef>
                <a:spcPts val="0"/>
              </a:spcBef>
              <a:buClr>
                <a:schemeClr val="accent5"/>
              </a:buClr>
              <a:buNone/>
              <a:defRPr sz="60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marL="0" lvl="0" indent="0" defTabSz="1018824">
              <a:lnSpc>
                <a:spcPts val="6685"/>
              </a:lnSpc>
              <a:buClr>
                <a:schemeClr val="accent5"/>
              </a:buClr>
              <a:buNone/>
            </a:pPr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ARIAL BOLD 60PT</a:t>
            </a:r>
          </a:p>
        </p:txBody>
      </p:sp>
    </p:spTree>
    <p:extLst>
      <p:ext uri="{BB962C8B-B14F-4D97-AF65-F5344CB8AC3E}">
        <p14:creationId xmlns:p14="http://schemas.microsoft.com/office/powerpoint/2010/main" val="66547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-Grey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F3880FB-D2C3-4337-B7B6-06E1B7DC60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668" y="1869562"/>
            <a:ext cx="7956529" cy="1665208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0" indent="0" defTabSz="1018824">
              <a:lnSpc>
                <a:spcPts val="6685"/>
              </a:lnSpc>
              <a:spcBef>
                <a:spcPts val="0"/>
              </a:spcBef>
              <a:buClr>
                <a:schemeClr val="accent5"/>
              </a:buClr>
              <a:buNone/>
              <a:defRPr sz="60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marL="0" lvl="0" indent="0" defTabSz="1018824">
              <a:lnSpc>
                <a:spcPts val="6685"/>
              </a:lnSpc>
              <a:buClr>
                <a:schemeClr val="accent5"/>
              </a:buClr>
              <a:buNone/>
            </a:pPr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ARIAL BOLD 60PT</a:t>
            </a:r>
          </a:p>
        </p:txBody>
      </p:sp>
    </p:spTree>
    <p:extLst>
      <p:ext uri="{BB962C8B-B14F-4D97-AF65-F5344CB8AC3E}">
        <p14:creationId xmlns:p14="http://schemas.microsoft.com/office/powerpoint/2010/main" val="339761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B18392-0FDE-4A9D-8675-682554B980EC}"/>
              </a:ext>
            </a:extLst>
          </p:cNvPr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E40C9-7517-4B2D-AAB7-5F2E4A6EF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6DBF8-2606-48AE-B144-B248B9B846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4088" y="1405890"/>
            <a:ext cx="7982712" cy="32804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042B-8F0F-4283-A029-A5A4A27BE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75CA7-F867-4BE9-B137-EBA615DB6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2147" b="-2"/>
          <a:stretch/>
        </p:blipFill>
        <p:spPr>
          <a:xfrm>
            <a:off x="685801" y="4889754"/>
            <a:ext cx="1366859" cy="102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C65A50-DEA6-4CC9-8E90-5F13B4BCA2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6108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F644B7D-EB0F-436E-9968-604FA603350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02723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F644B7D-EB0F-436E-9968-604FA60335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316E1B-CC8A-4535-8B29-F32E4F33F4BB}"/>
              </a:ext>
            </a:extLst>
          </p:cNvPr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63E92-64DE-40BC-845A-2B9C514D8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7185B-7B77-40DF-9AE9-0B7AC509CD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4088" y="1405890"/>
            <a:ext cx="7982712" cy="32861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5F6AA-99CB-468F-8116-E8CAEF4A8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D541F-1852-4358-AE90-42ED9E8DD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1909" b="-1"/>
          <a:stretch/>
        </p:blipFill>
        <p:spPr>
          <a:xfrm>
            <a:off x="685801" y="4892521"/>
            <a:ext cx="1333070" cy="994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025355-9375-403E-9D97-ADA1DD4443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42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B5CC5C-F030-4724-81FA-33C3B9159A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3464" y="1400176"/>
            <a:ext cx="3546475" cy="31087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B30387D-7E51-4F68-8F96-43BFBF86D0D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" y="1400176"/>
            <a:ext cx="3888512" cy="3125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E6F08-3FBF-486D-9237-EECD97B54844}"/>
              </a:ext>
            </a:extLst>
          </p:cNvPr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5240704-9DD9-4D59-BBFF-411FC9AAEC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97910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5240704-9DD9-4D59-BBFF-411FC9AAE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2378" y="376669"/>
            <a:ext cx="7994423" cy="475722"/>
          </a:xfrm>
          <a:prstGeom prst="rect">
            <a:avLst/>
          </a:prstGeom>
        </p:spPr>
        <p:txBody>
          <a:bodyPr vert="horz" lIns="0" rIns="0" anchor="ctr"/>
          <a:lstStyle>
            <a:lvl1pPr>
              <a:defRPr sz="36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Arial Bold 36pt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6A73B-A327-4304-AE2F-3414E47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370D-4E78-C44F-8DB3-41D140BF8D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3337D0-5BDC-4C8C-A86F-6EC63BA47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" r="1909" b="-1"/>
          <a:stretch/>
        </p:blipFill>
        <p:spPr>
          <a:xfrm>
            <a:off x="685801" y="4892521"/>
            <a:ext cx="1333070" cy="99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045B41-B935-4648-82FB-DD59221EF1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0" y="4900549"/>
            <a:ext cx="5173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2020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0338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88756269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think-cell Slide" r:id="rId47" imgW="408" imgH="408" progId="TCLayout.ActiveDocument.1">
                  <p:embed/>
                </p:oleObj>
              </mc:Choice>
              <mc:Fallback>
                <p:oleObj name="think-cell Slide" r:id="rId47" imgW="408" imgH="40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506607-EB73-43D2-BE51-66EA2B0D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405890"/>
            <a:ext cx="7982712" cy="328174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Arial 24pt </a:t>
            </a:r>
          </a:p>
          <a:p>
            <a:pPr lvl="1"/>
            <a:r>
              <a:rPr lang="en-US" dirty="0"/>
              <a:t>Arial 24pt </a:t>
            </a:r>
          </a:p>
          <a:p>
            <a:pPr lvl="2"/>
            <a:r>
              <a:rPr lang="en-US" dirty="0"/>
              <a:t>Arial 20pt </a:t>
            </a:r>
          </a:p>
          <a:p>
            <a:pPr lvl="3"/>
            <a:r>
              <a:rPr lang="en-US" dirty="0"/>
              <a:t>Arial 20pt </a:t>
            </a:r>
          </a:p>
          <a:p>
            <a:pPr lvl="4"/>
            <a:r>
              <a:rPr lang="en-US" dirty="0"/>
              <a:t>Arial 20pt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BB91F-DEA0-4B10-BA5B-6F6730BF7DB1}"/>
              </a:ext>
            </a:extLst>
          </p:cNvPr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3BE5EAD-7101-4A5C-91EA-76D1064E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377190"/>
            <a:ext cx="7991856" cy="47320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6CEFB6-0A93-463B-A478-FF601D39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9368" y="4889754"/>
            <a:ext cx="256032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C7CA7E87-410D-4887-AABD-1ABCEA8A2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5" r:id="rId13"/>
    <p:sldLayoutId id="2147483726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2" r:id="rId27"/>
    <p:sldLayoutId id="2147483741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9" r:id="rId43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tabLst>
          <a:tab pos="914400" algn="l"/>
        </a:tabLs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50000"/>
        </a:lnSpc>
        <a:spcBef>
          <a:spcPts val="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75"/>
        </a:spcBef>
        <a:buClr>
          <a:schemeClr val="tx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75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75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75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64" userDrawn="1">
          <p15:clr>
            <a:srgbClr val="F26B43"/>
          </p15:clr>
        </p15:guide>
        <p15:guide id="4" orient="horz" pos="864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pos="440">
          <p15:clr>
            <a:srgbClr val="F26B43"/>
          </p15:clr>
        </p15:guide>
        <p15:guide id="7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liveandworkwel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://www.myuhc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data/sites/default/files/NSDUH-DR-FFR2-2016/NSDUH-DR-FFR2-201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industries/healthcare-systems-and-services/our-insights/returning-to-resilience-the-impact-of-covid-19-on-behavioral-heal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hyperlink" Target="https://thehill.com/homenews/state-watch/489894-coronavirus-outbreak-raises-threats-to-mental-health" TargetMode="External"/><Relationship Id="rId4" Type="http://schemas.openxmlformats.org/officeDocument/2006/relationships/hyperlink" Target="https://jamanetwork.com/journals/jamanetworkopen/fullarticle/27632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health-reform/issue-brief/the-implications-of-covid-19-for-mental-health-and-substance-u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nimh.nih.gov/health/statistics/major-depression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D7A692-5A62-4808-ACDF-A203C9AD7D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Mental Health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64281-A00E-4AA4-A926-28495382AE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Recognizing and Supporting the Mental Health Needs of Today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0B3BC9-E59A-4530-AACA-77A7D53062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6087" b="26087"/>
          <a:stretch>
            <a:fillRect/>
          </a:stretch>
        </p:blipFill>
        <p:spPr>
          <a:xfrm>
            <a:off x="0" y="796925"/>
            <a:ext cx="9144000" cy="2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Self Care Strategies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Here are some tips for helping take care of your own mental health</a:t>
            </a:r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081889" y="1451997"/>
            <a:ext cx="2811780" cy="3177154"/>
            <a:chOff x="2585185" y="1642383"/>
            <a:chExt cx="4083122" cy="4613699"/>
          </a:xfrm>
        </p:grpSpPr>
        <p:sp>
          <p:nvSpPr>
            <p:cNvPr id="45" name="Rectangle 44"/>
            <p:cNvSpPr/>
            <p:nvPr/>
          </p:nvSpPr>
          <p:spPr>
            <a:xfrm>
              <a:off x="2827827" y="1642383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Focus on things you can control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27827" y="2160031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Take care of your body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27827" y="2677678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Make time to unwind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27827" y="3195326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Connect with others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27827" y="3702190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Set goals and priorities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27827" y="4219837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Take breaks from the news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27827" y="4738644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Be positive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27827" y="5256292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Have compassion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27827" y="5778177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Get help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91732" y="1642383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Focus on things you can control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91732" y="2160031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Take care of your body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91732" y="2677678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Make time to unwind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91732" y="3195326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Connect with others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91732" y="3702190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Set goals and priorities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91732" y="4219837"/>
              <a:ext cx="3840480" cy="477905"/>
            </a:xfrm>
            <a:prstGeom prst="rect">
              <a:avLst/>
            </a:pr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1480" rtlCol="0" anchor="ctr"/>
            <a:lstStyle/>
            <a:p>
              <a:r>
                <a:rPr lang="en-US" sz="1050" b="1" dirty="0">
                  <a:solidFill>
                    <a:schemeClr val="tx1"/>
                  </a:solidFill>
                </a:rPr>
                <a:t>Take breaks from the news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585185" y="1642383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622981" y="1679605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585185" y="2160031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622981" y="2197253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585185" y="2677678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622981" y="2714900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585185" y="3195326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622981" y="3232548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85185" y="3702190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5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622981" y="3739412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585185" y="4219837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622981" y="4257059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585185" y="4738644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622981" y="4775866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85185" y="5256292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622981" y="5293514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585185" y="5778177"/>
              <a:ext cx="485283" cy="477905"/>
            </a:xfrm>
            <a:prstGeom prst="ellipse">
              <a:avLst/>
            </a:prstGeom>
            <a:solidFill>
              <a:srgbClr val="EAEAEA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lt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2622981" y="5815399"/>
              <a:ext cx="409690" cy="403461"/>
            </a:xfrm>
            <a:prstGeom prst="ellipse">
              <a:avLst/>
            </a:prstGeom>
            <a:noFill/>
            <a:ln w="38100" cap="flat" cmpd="sng" algn="ctr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2ECD8-AD1A-4A0D-A736-16CDD138C8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What can you do for others?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Employees can support each other by listening more effectively, showing compassion, and encouraging each other.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00200" y="1600200"/>
            <a:ext cx="2919354" cy="2743200"/>
            <a:chOff x="4718128" y="2209800"/>
            <a:chExt cx="3892472" cy="3657600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4718128" y="2865582"/>
              <a:ext cx="3749040" cy="3001818"/>
            </a:xfrm>
            <a:prstGeom prst="rect">
              <a:avLst/>
            </a:prstGeom>
            <a:solidFill>
              <a:sysClr val="window" lastClr="FFFFFF"/>
            </a:solidFill>
            <a:ln w="12700">
              <a:noFill/>
            </a:ln>
            <a:effectLst>
              <a:outerShdw blurRad="136525" dir="2700000" algn="tl" rotWithShape="0">
                <a:srgbClr val="000000">
                  <a:alpha val="35000"/>
                </a:srgbClr>
              </a:outerShdw>
            </a:effectLst>
          </p:spPr>
          <p:txBody>
            <a:bodyPr vert="horz" lIns="137160" tIns="617220" rIns="137160" bIns="34290" rtlCol="0">
              <a:noAutofit/>
            </a:bodyPr>
            <a:lstStyle>
              <a:lvl1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00050" indent="-17145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71500" indent="-11430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857250" indent="-17145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028700" indent="-11430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spcAft>
                  <a:spcPts val="225"/>
                </a:spcAft>
                <a:buClrTx/>
                <a:buNone/>
                <a:defRPr/>
              </a:pPr>
              <a:endParaRPr lang="en-US" sz="1050" dirty="0">
                <a:solidFill>
                  <a:srgbClr val="53565A"/>
                </a:solidFill>
              </a:endParaRPr>
            </a:p>
          </p:txBody>
        </p: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4718128" y="2209800"/>
              <a:ext cx="3749040" cy="602676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136525" dir="2700000" algn="tl" rotWithShape="0">
                <a:srgbClr val="000000">
                  <a:alpha val="35000"/>
                </a:srgbClr>
              </a:outerShdw>
            </a:effectLst>
          </p:spPr>
          <p:txBody>
            <a:bodyPr vert="horz" lIns="137160" tIns="68580" rIns="137160" bIns="68580" rtlCol="0" anchor="ctr">
              <a:no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95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itchFamily="34" charset="0"/>
                <a:buNone/>
                <a:tabLst/>
                <a:defRPr kumimoji="0" sz="32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400050" indent="-17145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571500" indent="-11430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 sz="1400">
                  <a:latin typeface="Arial" pitchFamily="34" charset="0"/>
                  <a:cs typeface="Arial" pitchFamily="34" charset="0"/>
                </a:defRPr>
              </a:lvl3pPr>
              <a:lvl4pPr marL="857250" indent="-17145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1028700" indent="-11430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tabLst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sz="1350" dirty="0"/>
                <a:t>What not to do</a:t>
              </a:r>
            </a:p>
          </p:txBody>
        </p:sp>
        <p:sp>
          <p:nvSpPr>
            <p:cNvPr id="68" name="Manual Operation 6"/>
            <p:cNvSpPr/>
            <p:nvPr/>
          </p:nvSpPr>
          <p:spPr>
            <a:xfrm>
              <a:off x="4744704" y="3163344"/>
              <a:ext cx="3865896" cy="24839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9538" tIns="0" rIns="111401" bIns="0" numCol="1" spcCol="1270" anchor="t" anchorCtr="0">
              <a:noAutofit/>
            </a:bodyPr>
            <a:lstStyle/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Don’t judge or criticize. 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Avoid the tough-love approach.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Don’t minimize the pain.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kern="0" dirty="0">
                  <a:solidFill>
                    <a:srgbClr val="53565A"/>
                  </a:solidFill>
                </a:rPr>
                <a:t>Avoid offering advice.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kern="0" dirty="0">
                  <a:solidFill>
                    <a:srgbClr val="53565A"/>
                  </a:solidFill>
                </a:rPr>
                <a:t>Avoid making comparisons.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935877" y="3129479"/>
              <a:ext cx="413487" cy="315676"/>
              <a:chOff x="5139071" y="1381507"/>
              <a:chExt cx="413487" cy="31567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E877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935877" y="3637481"/>
              <a:ext cx="413487" cy="315676"/>
              <a:chOff x="5139071" y="1381507"/>
              <a:chExt cx="413487" cy="31567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E877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935877" y="4157024"/>
              <a:ext cx="413487" cy="315676"/>
              <a:chOff x="5139071" y="1381507"/>
              <a:chExt cx="413487" cy="31567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E877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935877" y="4667332"/>
              <a:ext cx="413487" cy="315676"/>
              <a:chOff x="5139071" y="1381507"/>
              <a:chExt cx="413487" cy="315676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E877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935877" y="5177651"/>
              <a:ext cx="413487" cy="315676"/>
              <a:chOff x="5139071" y="1381507"/>
              <a:chExt cx="413487" cy="31567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E877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07608" y="1600200"/>
            <a:ext cx="2811782" cy="2743200"/>
            <a:chOff x="670557" y="2209800"/>
            <a:chExt cx="3749043" cy="3657600"/>
          </a:xfrm>
        </p:grpSpPr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670560" y="2865582"/>
              <a:ext cx="3749040" cy="3001818"/>
            </a:xfrm>
            <a:prstGeom prst="rect">
              <a:avLst/>
            </a:prstGeom>
            <a:solidFill>
              <a:sysClr val="window" lastClr="FFFFFF"/>
            </a:solidFill>
            <a:ln w="12700">
              <a:noFill/>
            </a:ln>
            <a:effectLst>
              <a:outerShdw blurRad="136525" dir="2700000" algn="tl" rotWithShape="0">
                <a:srgbClr val="000000">
                  <a:alpha val="35000"/>
                </a:srgbClr>
              </a:outerShdw>
            </a:effectLst>
          </p:spPr>
          <p:txBody>
            <a:bodyPr vert="horz" lIns="137160" tIns="617220" rIns="137160" bIns="34290" rtlCol="0">
              <a:noAutofit/>
            </a:bodyPr>
            <a:lstStyle>
              <a:lvl1pPr marL="171450" indent="-1714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00050" indent="-17145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71500" indent="-11430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857250" indent="-17145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028700" indent="-114300" algn="l" defTabSz="914400" rtl="0" eaLnBrk="1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spcBef>
                  <a:spcPts val="450"/>
                </a:spcBef>
                <a:spcAft>
                  <a:spcPts val="225"/>
                </a:spcAft>
                <a:buClrTx/>
                <a:buNone/>
                <a:defRPr/>
              </a:pPr>
              <a:endParaRPr lang="en-US" sz="1050" dirty="0">
                <a:solidFill>
                  <a:srgbClr val="53565A"/>
                </a:solidFill>
              </a:endParaRP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670557" y="2209800"/>
              <a:ext cx="3749040" cy="602676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136525" dir="2700000" algn="tl" rotWithShape="0">
                <a:srgbClr val="000000">
                  <a:alpha val="35000"/>
                </a:srgbClr>
              </a:outerShdw>
            </a:effectLst>
          </p:spPr>
          <p:txBody>
            <a:bodyPr vert="horz" lIns="137160" tIns="68580" rIns="137160" bIns="68580" rtlCol="0" anchor="ctr">
              <a:no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95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itchFamily="34" charset="0"/>
                <a:buNone/>
                <a:tabLst/>
                <a:defRPr kumimoji="0" sz="32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400050" indent="-17145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571500" indent="-11430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defRPr sz="1400">
                  <a:latin typeface="Arial" pitchFamily="34" charset="0"/>
                  <a:cs typeface="Arial" pitchFamily="34" charset="0"/>
                </a:defRPr>
              </a:lvl3pPr>
              <a:lvl4pPr marL="857250" indent="-17145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1028700" indent="-114300"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itchFamily="34" charset="0"/>
                <a:buChar char="•"/>
                <a:tabLst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sz="1350" dirty="0"/>
                <a:t>What to do</a:t>
              </a:r>
            </a:p>
          </p:txBody>
        </p:sp>
        <p:sp>
          <p:nvSpPr>
            <p:cNvPr id="67" name="Manual Operation 4"/>
            <p:cNvSpPr/>
            <p:nvPr/>
          </p:nvSpPr>
          <p:spPr>
            <a:xfrm>
              <a:off x="698508" y="3163344"/>
              <a:ext cx="3558555" cy="24500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9538" tIns="0" rIns="111401" bIns="0" numCol="1" spcCol="1270" anchor="t" anchorCtr="0">
              <a:noAutofit/>
            </a:bodyPr>
            <a:lstStyle/>
            <a:p>
              <a:pPr marL="411480" lvl="1" defTabSz="600075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Be there.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Be patient.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ts val="45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Try a small gesture. </a:t>
              </a:r>
            </a:p>
            <a:p>
              <a:pPr marL="411480" lvl="1" defTabSz="600075">
                <a:lnSpc>
                  <a:spcPct val="90000"/>
                </a:lnSpc>
                <a:spcBef>
                  <a:spcPts val="135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rgbClr val="53565A"/>
                  </a:solidFill>
                </a:rPr>
                <a:t>Offer resources.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84345" y="3129479"/>
              <a:ext cx="413487" cy="315676"/>
              <a:chOff x="5139071" y="1381507"/>
              <a:chExt cx="413487" cy="31567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B1B3B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884345" y="3641522"/>
              <a:ext cx="413487" cy="315676"/>
              <a:chOff x="5139071" y="1381507"/>
              <a:chExt cx="413487" cy="31567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B1B3B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84345" y="4153565"/>
              <a:ext cx="413487" cy="315676"/>
              <a:chOff x="5139071" y="1381507"/>
              <a:chExt cx="413487" cy="31567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B1B3B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84345" y="4665608"/>
              <a:ext cx="413487" cy="315676"/>
              <a:chOff x="5139071" y="1381507"/>
              <a:chExt cx="413487" cy="31567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139071" y="1398075"/>
                <a:ext cx="299108" cy="299108"/>
              </a:xfrm>
              <a:prstGeom prst="rect">
                <a:avLst/>
              </a:prstGeom>
              <a:noFill/>
              <a:ln w="57150" cap="flat" cmpd="sng" algn="ctr">
                <a:solidFill>
                  <a:srgbClr val="53565A"/>
                </a:solidFill>
                <a:prstDash val="solid"/>
              </a:ln>
              <a:effectLst/>
            </p:spPr>
            <p:txBody>
              <a:bodyPr lIns="34290" rIns="34290" rtlCol="0" anchor="ctr"/>
              <a:lstStyle/>
              <a:p>
                <a:pPr algn="ctr" defTabSz="685800">
                  <a:defRPr/>
                </a:pPr>
                <a:endParaRPr lang="en-US" sz="12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5261519" y="1381507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10795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5248524" y="1398046"/>
                <a:ext cx="291039" cy="219364"/>
              </a:xfrm>
              <a:custGeom>
                <a:avLst/>
                <a:gdLst>
                  <a:gd name="connsiteX0" fmla="*/ 0 w 346363"/>
                  <a:gd name="connsiteY0" fmla="*/ 115455 h 219364"/>
                  <a:gd name="connsiteX1" fmla="*/ 127000 w 346363"/>
                  <a:gd name="connsiteY1" fmla="*/ 219364 h 219364"/>
                  <a:gd name="connsiteX2" fmla="*/ 346363 w 346363"/>
                  <a:gd name="connsiteY2" fmla="*/ 0 h 219364"/>
                  <a:gd name="connsiteX0" fmla="*/ 0 w 339473"/>
                  <a:gd name="connsiteY0" fmla="*/ 127269 h 219364"/>
                  <a:gd name="connsiteX1" fmla="*/ 120110 w 339473"/>
                  <a:gd name="connsiteY1" fmla="*/ 219364 h 219364"/>
                  <a:gd name="connsiteX2" fmla="*/ 339473 w 339473"/>
                  <a:gd name="connsiteY2" fmla="*/ 0 h 21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473" h="219364">
                    <a:moveTo>
                      <a:pt x="0" y="127269"/>
                    </a:moveTo>
                    <a:lnTo>
                      <a:pt x="120110" y="219364"/>
                    </a:lnTo>
                    <a:lnTo>
                      <a:pt x="339473" y="0"/>
                    </a:lnTo>
                  </a:path>
                </a:pathLst>
              </a:custGeom>
              <a:noFill/>
              <a:ln w="57150" cap="rnd" cmpd="sng" algn="ctr">
                <a:solidFill>
                  <a:srgbClr val="B1B3B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53565A"/>
                  </a:solidFill>
                  <a:latin typeface="Arial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B7AF7A-205D-4500-B8F2-739B6ABDD2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Below are various tools and resources to help you maintain or regain your emotional wellbeing.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350" y="1600200"/>
            <a:ext cx="2857500" cy="6858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tIns="3429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1050" b="1" dirty="0">
                <a:solidFill>
                  <a:srgbClr val="55565A"/>
                </a:solidFill>
                <a:latin typeface="Arial"/>
              </a:rPr>
              <a:t>Sanvello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Self-guided Cognitive Behavioral Therapy App for your mobile device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6300" y="3886200"/>
            <a:ext cx="2857500" cy="6858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tIns="34290" rtlCol="0" anchor="ctr">
            <a:noAutofit/>
          </a:bodyPr>
          <a:lstStyle>
            <a:defPPr>
              <a:defRPr lang="en-US"/>
            </a:defPPr>
            <a:lvl1pPr algn="r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400" b="1" i="0" u="none" baseline="0">
                <a:solidFill>
                  <a:srgbClr val="55565A"/>
                </a:solidFill>
                <a:latin typeface="Arial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1200"/>
            </a:lvl2pPr>
          </a:lstStyle>
          <a:p>
            <a:pPr algn="l"/>
            <a:r>
              <a:rPr lang="en-US" sz="1050" dirty="0"/>
              <a:t>Public Crisis Line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tx1"/>
                </a:solidFill>
                <a:latin typeface="+mn-lt"/>
              </a:rPr>
              <a:t>1 (866) 342-6892, available 24/7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tx1"/>
                </a:solidFill>
                <a:latin typeface="+mn-lt"/>
              </a:rPr>
              <a:t>Free of charge and available to anyone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7350" y="3886200"/>
            <a:ext cx="2857500" cy="6858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tIns="34290" rtlCol="0" anchor="ctr">
            <a:noAutofit/>
          </a:bodyPr>
          <a:lstStyle>
            <a:defPPr>
              <a:defRPr lang="en-US"/>
            </a:defPPr>
            <a:lvl1pPr algn="r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400" b="1" i="0" u="none" baseline="0">
                <a:solidFill>
                  <a:srgbClr val="55565A"/>
                </a:solidFill>
                <a:latin typeface="Arial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1200"/>
            </a:lvl2pPr>
          </a:lstStyle>
          <a:p>
            <a:pPr algn="l"/>
            <a:r>
              <a:rPr lang="en-US" sz="1050" dirty="0"/>
              <a:t>Substance Use Disorder Helpline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tx1"/>
                </a:solidFill>
                <a:latin typeface="+mn-lt"/>
              </a:rPr>
              <a:t>1 (855) 780-5955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tx1"/>
                </a:solidFill>
                <a:latin typeface="+mn-lt"/>
              </a:rPr>
              <a:t>Anonymous and available 24/7</a:t>
            </a:r>
          </a:p>
        </p:txBody>
      </p:sp>
      <p:sp>
        <p:nvSpPr>
          <p:cNvPr id="14" name="AutoShape 8" descr="Image result for kaiser logo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1" y="4360359"/>
            <a:ext cx="584200" cy="423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4244289"/>
            <a:ext cx="452438" cy="53935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17" y="2080022"/>
            <a:ext cx="561975" cy="411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C2A3E5-91F8-4A7C-BB9E-5E19D03D8DC5}"/>
              </a:ext>
            </a:extLst>
          </p:cNvPr>
          <p:cNvSpPr txBox="1"/>
          <p:nvPr/>
        </p:nvSpPr>
        <p:spPr>
          <a:xfrm>
            <a:off x="1657350" y="2743200"/>
            <a:ext cx="2857500" cy="6858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tIns="34290" rtlCol="0" anchor="ctr">
            <a:noAutofit/>
          </a:bodyPr>
          <a:lstStyle>
            <a:defPPr>
              <a:defRPr lang="en-US"/>
            </a:defPPr>
            <a:lvl1pPr algn="r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400" b="1" i="0" u="none" baseline="0">
                <a:solidFill>
                  <a:srgbClr val="55565A"/>
                </a:solidFill>
                <a:latin typeface="Arial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1200"/>
            </a:lvl2pPr>
          </a:lstStyle>
          <a:p>
            <a:pPr algn="l"/>
            <a:endParaRPr lang="en-US" sz="1050" dirty="0"/>
          </a:p>
          <a:p>
            <a:pPr algn="l"/>
            <a:r>
              <a:rPr lang="en-US" sz="1050" dirty="0"/>
              <a:t>Talkspace</a:t>
            </a:r>
          </a:p>
          <a:p>
            <a:pPr algn="l"/>
            <a:r>
              <a:rPr lang="de-DE" sz="900" b="0" dirty="0">
                <a:solidFill>
                  <a:schemeClr val="tx1"/>
                </a:solidFill>
                <a:latin typeface="+mn-lt"/>
              </a:rPr>
              <a:t>Virtual Visit provider using messaging as the communication method.  </a:t>
            </a:r>
            <a:r>
              <a:rPr lang="de-DE" sz="900" b="0" u="sng" dirty="0">
                <a:solidFill>
                  <a:schemeClr val="tx1"/>
                </a:solidFill>
                <a:latin typeface="+mn-lt"/>
              </a:rPr>
              <a:t>www.talkspacecom/connect</a:t>
            </a:r>
          </a:p>
          <a:p>
            <a:pPr algn="l"/>
            <a:endParaRPr lang="de-DE" sz="9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4A528-3CCA-4D69-A23C-287A58795641}"/>
              </a:ext>
            </a:extLst>
          </p:cNvPr>
          <p:cNvSpPr txBox="1"/>
          <p:nvPr/>
        </p:nvSpPr>
        <p:spPr>
          <a:xfrm>
            <a:off x="4695933" y="1597727"/>
            <a:ext cx="2857500" cy="6858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tIns="34290" rtlCol="0" anchor="ctr">
            <a:noAutofit/>
          </a:bodyPr>
          <a:lstStyle>
            <a:defPPr>
              <a:defRPr lang="en-US"/>
            </a:defPPr>
            <a:lvl1pPr algn="r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400" b="1" i="0" u="none" baseline="0">
                <a:solidFill>
                  <a:srgbClr val="55565A"/>
                </a:solidFill>
                <a:latin typeface="Arial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1200"/>
            </a:lvl2pPr>
          </a:lstStyle>
          <a:p>
            <a:pPr algn="l"/>
            <a:r>
              <a:rPr lang="en-US" sz="1050" dirty="0"/>
              <a:t>Websites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 err="1">
                <a:solidFill>
                  <a:schemeClr val="tx1"/>
                </a:solidFill>
                <a:latin typeface="+mn-lt"/>
                <a:hlinkClick r:id="rId6"/>
              </a:rPr>
              <a:t>www.myUHC.com</a:t>
            </a:r>
            <a:endParaRPr lang="en-US" sz="900" b="0" dirty="0">
              <a:solidFill>
                <a:schemeClr val="tx1"/>
              </a:solidFill>
              <a:latin typeface="+mn-lt"/>
            </a:endParaRP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tx1"/>
                </a:solidFill>
                <a:latin typeface="+mn-lt"/>
                <a:hlinkClick r:id="rId7"/>
              </a:rPr>
              <a:t>www.liveandworkwell.com</a:t>
            </a:r>
            <a:endParaRPr lang="en-US" sz="9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4969D-2C53-4A33-9E34-839F8C758A59}"/>
              </a:ext>
            </a:extLst>
          </p:cNvPr>
          <p:cNvSpPr txBox="1"/>
          <p:nvPr/>
        </p:nvSpPr>
        <p:spPr>
          <a:xfrm>
            <a:off x="4711700" y="2743200"/>
            <a:ext cx="2857500" cy="6858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tIns="34290" rtlCol="0" anchor="ctr">
            <a:noAutofit/>
          </a:bodyPr>
          <a:lstStyle>
            <a:defPPr>
              <a:defRPr lang="en-US"/>
            </a:defPPr>
            <a:lvl1pPr algn="r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400" b="1" i="0" u="none" baseline="0">
                <a:solidFill>
                  <a:srgbClr val="55565A"/>
                </a:solidFill>
                <a:latin typeface="Arial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1200"/>
            </a:lvl2pPr>
          </a:lstStyle>
          <a:p>
            <a:pPr algn="l"/>
            <a:r>
              <a:rPr lang="en-US" sz="1050" dirty="0"/>
              <a:t>Psych Hub Videos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tx1"/>
                </a:solidFill>
                <a:latin typeface="+mn-lt"/>
              </a:rPr>
              <a:t>Member focused videos on various behavioral health and COVID-19-specific topics</a:t>
            </a: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22BEDBC2-97A5-47DA-9F07-A4080F10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3201720"/>
            <a:ext cx="584200" cy="423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C1EAC950-EB81-4C72-8645-62EEEA1A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1" y="1925159"/>
            <a:ext cx="452438" cy="53935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296B1AAD-60D4-4E65-8146-F2F61CC8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08" y="3201721"/>
            <a:ext cx="561975" cy="411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430D5-C9AB-4CA8-A310-EF5646FE13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BBFC-11E8-448B-B5A3-E2128D1C9B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A676B-A861-4A49-84D4-23D9093B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2823574"/>
            <a:ext cx="7981950" cy="44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39075-9882-42A4-A22A-8EE99248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33" y="1179400"/>
            <a:ext cx="6074526" cy="37041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F0057-B27F-48C2-9C5C-CBDBB2EDEC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sz="2100" dirty="0"/>
              <a:t>Tammy Huf, BSN, MBA, RN| United Health Group</a:t>
            </a:r>
            <a:br>
              <a:rPr lang="en-US" sz="2100" dirty="0"/>
            </a:br>
            <a:r>
              <a:rPr lang="en-US" sz="1500" i="1" dirty="0"/>
              <a:t>Director of Client Strategy, Optum Behavioral Health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50CF6-201C-47E3-8E9D-4153F0F6F0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3AC613-31BC-424D-9DE9-CB98A17095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65320" y="1406525"/>
            <a:ext cx="5121479" cy="32813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8463" indent="-169863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15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29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29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29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29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dirty="0"/>
              <a:t>Tammy is a Registered Nurse and joined United Health Group in 1999.  She is currently responsible for client strategy, education, and innovations that improve the mental health of employee populations.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dirty="0"/>
              <a:t>These strategies include understanding network changes, anti-stigma initiatives, clinical trends, and emerging innovations that help members access and engage in behavioral care. Her career has been patient-focused, promoting holistic clinical and behavioral wellness, and increased awareness of how all people can seek and find care. </a:t>
            </a:r>
          </a:p>
        </p:txBody>
      </p:sp>
      <p:pic>
        <p:nvPicPr>
          <p:cNvPr id="5" name="Picture 4" descr="A picture containing person, window, outdoor, person&#10;&#10;Description automatically generated">
            <a:extLst>
              <a:ext uri="{FF2B5EF4-FFF2-40B4-BE49-F238E27FC236}">
                <a16:creationId xmlns:a16="http://schemas.microsoft.com/office/drawing/2014/main" id="{B24AA788-7B2A-489B-AE0F-F1D64EB94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61331"/>
            <a:ext cx="265176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behavioral health challenge in the U.S.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371181" y="1159523"/>
            <a:ext cx="0" cy="20574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"/>
          <p:cNvSpPr txBox="1">
            <a:spLocks/>
          </p:cNvSpPr>
          <p:nvPr/>
        </p:nvSpPr>
        <p:spPr>
          <a:xfrm>
            <a:off x="1511947" y="1931166"/>
            <a:ext cx="1607945" cy="969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marR="0" indent="0" algn="l" defTabSz="685754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668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225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55565A"/>
                </a:solidFill>
              </a:rPr>
              <a:t>American adults </a:t>
            </a:r>
            <a:br>
              <a:rPr lang="en-US" sz="1200" b="1" dirty="0">
                <a:solidFill>
                  <a:srgbClr val="E87722"/>
                </a:solidFill>
              </a:rPr>
            </a:br>
            <a:r>
              <a:rPr lang="en-US" sz="1200" dirty="0">
                <a:solidFill>
                  <a:srgbClr val="55565A"/>
                </a:solidFill>
              </a:rPr>
              <a:t>is affected each year </a:t>
            </a:r>
            <a:br>
              <a:rPr lang="en-US" sz="1200" dirty="0">
                <a:solidFill>
                  <a:srgbClr val="55565A"/>
                </a:solidFill>
              </a:rPr>
            </a:br>
            <a:r>
              <a:rPr lang="en-US" sz="1200" dirty="0">
                <a:solidFill>
                  <a:srgbClr val="55565A"/>
                </a:solidFill>
              </a:rPr>
              <a:t>by </a:t>
            </a:r>
            <a:r>
              <a:rPr lang="en-US" sz="1200" b="1" dirty="0"/>
              <a:t>mental health and substance use disorders</a:t>
            </a:r>
            <a:r>
              <a:rPr lang="en-US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Text Placeholder 1"/>
          <p:cNvSpPr txBox="1">
            <a:spLocks/>
          </p:cNvSpPr>
          <p:nvPr/>
        </p:nvSpPr>
        <p:spPr>
          <a:xfrm>
            <a:off x="1511946" y="1411268"/>
            <a:ext cx="1607945" cy="783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marR="0" indent="0" algn="l" defTabSz="685754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668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225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600" b="1" spc="-113" dirty="0"/>
              <a:t>1 in 5</a:t>
            </a:r>
            <a:endParaRPr lang="en-US" sz="3600" spc="-113" dirty="0"/>
          </a:p>
        </p:txBody>
      </p:sp>
      <p:sp>
        <p:nvSpPr>
          <p:cNvPr id="48" name="Text Placeholder 1"/>
          <p:cNvSpPr txBox="1">
            <a:spLocks/>
          </p:cNvSpPr>
          <p:nvPr/>
        </p:nvSpPr>
        <p:spPr>
          <a:xfrm>
            <a:off x="3742068" y="1411268"/>
            <a:ext cx="1607945" cy="806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marR="0" indent="0" algn="l" defTabSz="685754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668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225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600" b="1" spc="-113" dirty="0"/>
              <a:t>60%</a:t>
            </a:r>
            <a:endParaRPr lang="en-US" sz="3600" spc="-113" dirty="0"/>
          </a:p>
        </p:txBody>
      </p:sp>
      <p:sp>
        <p:nvSpPr>
          <p:cNvPr id="50" name="Text Placeholder 1"/>
          <p:cNvSpPr txBox="1">
            <a:spLocks/>
          </p:cNvSpPr>
          <p:nvPr/>
        </p:nvSpPr>
        <p:spPr>
          <a:xfrm>
            <a:off x="3741001" y="1916339"/>
            <a:ext cx="1607945" cy="957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marR="0" indent="0" algn="l" defTabSz="685754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668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225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55565A"/>
                </a:solidFill>
              </a:rPr>
              <a:t>of adults with any mental illness</a:t>
            </a:r>
            <a:r>
              <a:rPr lang="en-US" sz="1200" dirty="0"/>
              <a:t> </a:t>
            </a:r>
            <a:r>
              <a:rPr lang="en-US" sz="1200" b="1" dirty="0"/>
              <a:t>didn’t receive mental health services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55565A"/>
                </a:solidFill>
              </a:rPr>
              <a:t>in the </a:t>
            </a:r>
            <a:br>
              <a:rPr lang="en-US" sz="1200" dirty="0">
                <a:solidFill>
                  <a:srgbClr val="55565A"/>
                </a:solidFill>
              </a:rPr>
            </a:br>
            <a:r>
              <a:rPr lang="en-US" sz="1200" dirty="0">
                <a:solidFill>
                  <a:srgbClr val="55565A"/>
                </a:solidFill>
              </a:rPr>
              <a:t>previous year</a:t>
            </a:r>
            <a:r>
              <a:rPr lang="en-US" sz="1200" baseline="30000" dirty="0">
                <a:solidFill>
                  <a:srgbClr val="55565A"/>
                </a:solidFill>
              </a:rPr>
              <a:t>2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5655882" y="1143000"/>
            <a:ext cx="0" cy="205740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1"/>
          <p:cNvSpPr txBox="1">
            <a:spLocks/>
          </p:cNvSpPr>
          <p:nvPr/>
        </p:nvSpPr>
        <p:spPr>
          <a:xfrm>
            <a:off x="5943600" y="1411268"/>
            <a:ext cx="1750672" cy="7395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marR="0" indent="0" algn="l" defTabSz="685754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668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225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600" b="1" spc="-113" dirty="0"/>
              <a:t>1 in 10</a:t>
            </a:r>
            <a:endParaRPr lang="en-US" sz="3600" spc="-113" dirty="0"/>
          </a:p>
        </p:txBody>
      </p:sp>
      <p:sp>
        <p:nvSpPr>
          <p:cNvPr id="73" name="Text Placeholder 1"/>
          <p:cNvSpPr txBox="1">
            <a:spLocks/>
          </p:cNvSpPr>
          <p:nvPr/>
        </p:nvSpPr>
        <p:spPr>
          <a:xfrm>
            <a:off x="6005659" y="1916339"/>
            <a:ext cx="1607945" cy="957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marR="0" indent="0" algn="l" defTabSz="685754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Tx/>
              <a:buSzPct val="90000"/>
              <a:buFont typeface="Arial" pitchFamily="34" charset="0"/>
              <a:buNone/>
              <a:tabLst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6688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225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55565A"/>
                </a:solidFill>
              </a:rPr>
              <a:t>Americans with a </a:t>
            </a:r>
            <a:r>
              <a:rPr lang="en-US" sz="1200" b="1" dirty="0"/>
              <a:t>substance use disorder </a:t>
            </a:r>
            <a:r>
              <a:rPr lang="en-US" sz="1200" dirty="0">
                <a:solidFill>
                  <a:srgbClr val="55565A"/>
                </a:solidFill>
              </a:rPr>
              <a:t>receives treatment</a:t>
            </a:r>
            <a:r>
              <a:rPr lang="en-US" sz="1200" baseline="30000" dirty="0">
                <a:solidFill>
                  <a:srgbClr val="55565A"/>
                </a:solidFill>
              </a:rPr>
              <a:t>3</a:t>
            </a:r>
            <a:endParaRPr lang="en-US" sz="1200" b="1" baseline="30000" dirty="0">
              <a:solidFill>
                <a:srgbClr val="E8772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429001"/>
            <a:ext cx="6858000" cy="600164"/>
          </a:xfrm>
          <a:prstGeom prst="rect">
            <a:avLst/>
          </a:prstGeom>
          <a:solidFill>
            <a:schemeClr val="accent1"/>
          </a:solidFill>
        </p:spPr>
        <p:txBody>
          <a:bodyPr wrap="square" lIns="617220" tIns="68580" rIns="617220" bIns="68580" anchor="ctr">
            <a:spAutoFit/>
          </a:bodyPr>
          <a:lstStyle/>
          <a:p>
            <a:pPr algn="ctr"/>
            <a:r>
              <a:rPr lang="en-US" sz="1500" i="1" dirty="0">
                <a:solidFill>
                  <a:schemeClr val="bg1"/>
                </a:solidFill>
              </a:rPr>
              <a:t>The novel coronavirus (COVID-19) and periods of social unrest contribute to emotional distress and occurrence of mental illness.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7F5E2B-E9BB-41F9-A7FC-FFFA387A3EDC}"/>
              </a:ext>
            </a:extLst>
          </p:cNvPr>
          <p:cNvSpPr/>
          <p:nvPr/>
        </p:nvSpPr>
        <p:spPr>
          <a:xfrm>
            <a:off x="1143000" y="4229100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</a:rPr>
              <a:t>1. Center for Behavioral Health Statistics and Quality, Substance Abuse and Mental Health Services Administration. “Behavioral health trends in the United States: Results from the 2014 National Survey on Drug Use and Health,” 2015. Available at: https://www.samhsa.gov/data/sites/default/files/NSDUH-FRR1-2014/NSDUH-FRR1-2014.htm. 2. </a:t>
            </a:r>
            <a:r>
              <a:rPr lang="en-US" sz="600" dirty="0"/>
              <a:t>Park-Lee, E., Lipari, R. N., Hedden, S. L., </a:t>
            </a:r>
            <a:r>
              <a:rPr lang="en-US" sz="600" dirty="0" err="1"/>
              <a:t>Kroutil</a:t>
            </a:r>
            <a:r>
              <a:rPr lang="en-US" sz="600" dirty="0"/>
              <a:t>, L. A., &amp; Porter, J. D. Receipt of services for substance use and mental health issues among adults: Results from the 2016 National Survey on Drug Use and Health. NSDUH Data Review. September 2017. Accessed on November 9, 2017 at </a:t>
            </a:r>
            <a:r>
              <a:rPr lang="en-US" sz="600" u="sng" dirty="0">
                <a:hlinkClick r:id="rId3"/>
              </a:rPr>
              <a:t>https://www.samhsa.gov/data/sites/default/files/NSDUH-DR-FFR2-2016/NSDUH-DR-FFR2-2016.pdf</a:t>
            </a:r>
            <a:r>
              <a:rPr lang="en-US" sz="600" dirty="0"/>
              <a:t>. 3. </a:t>
            </a:r>
            <a:r>
              <a:rPr lang="en-US" sz="600" spc="-15" dirty="0"/>
              <a:t>Center for Behavioral Health Statistics and Quality. (2016). Results from the 2015 national survey on drug use and health: Detailed tables. Rockville, MD: Substance Abuse and Mental Health Services Administration. </a:t>
            </a:r>
            <a:endParaRPr lang="en-US" sz="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D147-E7E1-4DED-B85B-76C0517E2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sz="2800" dirty="0"/>
              <a:t>Effects of challenges on our mental health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028700"/>
            <a:ext cx="6554514" cy="2286001"/>
          </a:xfrm>
        </p:spPr>
        <p:txBody>
          <a:bodyPr>
            <a:normAutofit fontScale="92500"/>
          </a:bodyPr>
          <a:lstStyle/>
          <a:p>
            <a:pPr marL="259556" indent="-259556">
              <a:spcBef>
                <a:spcPts val="675"/>
              </a:spcBef>
              <a:spcAft>
                <a:spcPts val="675"/>
              </a:spcAft>
              <a:buClr>
                <a:schemeClr val="accent1"/>
              </a:buClr>
            </a:pPr>
            <a:r>
              <a:rPr lang="en-US" sz="1500" b="1" dirty="0">
                <a:solidFill>
                  <a:schemeClr val="accent1"/>
                </a:solidFill>
              </a:rPr>
              <a:t>63%</a:t>
            </a:r>
            <a:r>
              <a:rPr lang="en-US" sz="1500" dirty="0"/>
              <a:t> of respondents to a recent McKinsey survey reported feeling anxious or depressed in the past week, and </a:t>
            </a:r>
            <a:r>
              <a:rPr lang="en-US" sz="1500" b="1" dirty="0">
                <a:solidFill>
                  <a:schemeClr val="accent1"/>
                </a:solidFill>
              </a:rPr>
              <a:t>80%</a:t>
            </a:r>
            <a:r>
              <a:rPr lang="en-US" sz="1500" dirty="0"/>
              <a:t> of respondents reported experiencing moderate to high distress related to COVID-19</a:t>
            </a:r>
            <a:r>
              <a:rPr lang="en-US" sz="1500" baseline="30000" dirty="0"/>
              <a:t>4</a:t>
            </a:r>
            <a:r>
              <a:rPr lang="en-US" sz="1500" dirty="0"/>
              <a:t>. </a:t>
            </a:r>
          </a:p>
          <a:p>
            <a:pPr>
              <a:spcBef>
                <a:spcPts val="675"/>
              </a:spcBef>
              <a:spcAft>
                <a:spcPts val="675"/>
              </a:spcAft>
              <a:buClr>
                <a:schemeClr val="accent1"/>
              </a:buClr>
            </a:pPr>
            <a:r>
              <a:rPr lang="en-US" sz="1500" b="1" dirty="0">
                <a:solidFill>
                  <a:schemeClr val="accent1"/>
                </a:solidFill>
              </a:rPr>
              <a:t>45%</a:t>
            </a:r>
            <a:r>
              <a:rPr lang="en-US" sz="1500" dirty="0"/>
              <a:t> of adults in the US reported that their mental health has been negatively impacted due to worry and stress over the virus.</a:t>
            </a:r>
            <a:r>
              <a:rPr lang="en-US" sz="1500" baseline="30000" dirty="0"/>
              <a:t>5</a:t>
            </a:r>
            <a:endParaRPr lang="en-US" sz="1500" dirty="0"/>
          </a:p>
          <a:p>
            <a:pPr marL="259556" indent="-259556">
              <a:spcBef>
                <a:spcPts val="675"/>
              </a:spcBef>
              <a:spcAft>
                <a:spcPts val="675"/>
              </a:spcAft>
              <a:buClr>
                <a:schemeClr val="accent1"/>
              </a:buClr>
            </a:pPr>
            <a:r>
              <a:rPr lang="en-US" sz="1500" dirty="0"/>
              <a:t>Crisis and suicide hotlines are fielding more and more calls and texts every day.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A70F6-4592-4FBA-BB8F-1A8AFCE79A61}"/>
              </a:ext>
            </a:extLst>
          </p:cNvPr>
          <p:cNvSpPr/>
          <p:nvPr/>
        </p:nvSpPr>
        <p:spPr>
          <a:xfrm>
            <a:off x="1543050" y="4511502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97" indent="-89297">
              <a:buFont typeface="+mj-lt"/>
              <a:buAutoNum type="arabicPeriod" startAt="4"/>
            </a:pPr>
            <a:r>
              <a:rPr lang="en-US" sz="600" dirty="0">
                <a:hlinkClick r:id="rId3"/>
              </a:rPr>
              <a:t>https://www.mckinsey.com/industries/healthcare-systems-and-services/our-insights/returning-to-resilience-the-impact-of-covid-19-on-behavioral-health</a:t>
            </a:r>
            <a:r>
              <a:rPr lang="en-US" sz="600" dirty="0"/>
              <a:t>; </a:t>
            </a:r>
          </a:p>
          <a:p>
            <a:pPr marL="89297" indent="-89297">
              <a:buFont typeface="+mj-lt"/>
              <a:buAutoNum type="arabicPeriod" startAt="4"/>
              <a:defRPr/>
            </a:pPr>
            <a:r>
              <a:rPr lang="en-US" sz="600" dirty="0">
                <a:hlinkClick r:id="rId4"/>
              </a:rPr>
              <a:t>https://jamanetwork.com/journals/jamanetworkopen/fullarticle/2763229</a:t>
            </a:r>
            <a:endParaRPr lang="en-US" sz="600" dirty="0">
              <a:hlinkClick r:id="rId5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BC2EC-99F6-48F2-AE64-5772F809AE68}"/>
              </a:ext>
            </a:extLst>
          </p:cNvPr>
          <p:cNvSpPr>
            <a:spLocks noChangeAspect="1"/>
          </p:cNvSpPr>
          <p:nvPr/>
        </p:nvSpPr>
        <p:spPr bwMode="auto">
          <a:xfrm>
            <a:off x="4020114" y="3314785"/>
            <a:ext cx="1040440" cy="1021759"/>
          </a:xfrm>
          <a:prstGeom prst="rect">
            <a:avLst/>
          </a:prstGeom>
          <a:solidFill>
            <a:srgbClr val="63666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8872" tIns="79097" rIns="98872" bIns="790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043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Arial" panose="020B0604020202020204" pitchFamily="34" charset="0"/>
              </a:rPr>
              <a:t>Anxiety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2AFA0-373C-4645-B12C-502224401C6E}"/>
              </a:ext>
            </a:extLst>
          </p:cNvPr>
          <p:cNvSpPr>
            <a:spLocks noChangeAspect="1"/>
          </p:cNvSpPr>
          <p:nvPr/>
        </p:nvSpPr>
        <p:spPr bwMode="auto">
          <a:xfrm>
            <a:off x="2983158" y="3314785"/>
            <a:ext cx="1040440" cy="1021759"/>
          </a:xfrm>
          <a:prstGeom prst="rect">
            <a:avLst/>
          </a:prstGeom>
          <a:solidFill>
            <a:srgbClr val="F2B41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8872" tIns="79097" rIns="98872" bIns="790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043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1E3F4-9DEB-4E03-846E-D6474AF570AF}"/>
              </a:ext>
            </a:extLst>
          </p:cNvPr>
          <p:cNvSpPr>
            <a:spLocks noChangeAspect="1"/>
          </p:cNvSpPr>
          <p:nvPr/>
        </p:nvSpPr>
        <p:spPr bwMode="auto">
          <a:xfrm>
            <a:off x="1943100" y="3314784"/>
            <a:ext cx="1040440" cy="1021759"/>
          </a:xfrm>
          <a:prstGeom prst="rect">
            <a:avLst/>
          </a:prstGeom>
          <a:solidFill>
            <a:srgbClr val="E8772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8872" tIns="79097" rIns="98872" bIns="790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043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B8437E-908A-4935-9A1C-A5D2796357ED}"/>
              </a:ext>
            </a:extLst>
          </p:cNvPr>
          <p:cNvSpPr>
            <a:spLocks/>
          </p:cNvSpPr>
          <p:nvPr/>
        </p:nvSpPr>
        <p:spPr bwMode="auto">
          <a:xfrm>
            <a:off x="6103633" y="3314785"/>
            <a:ext cx="1042416" cy="1021842"/>
          </a:xfrm>
          <a:prstGeom prst="rect">
            <a:avLst/>
          </a:prstGeom>
          <a:solidFill>
            <a:srgbClr val="D0D0C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8872" tIns="79097" rIns="98872" bIns="790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043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Arial" panose="020B0604020202020204" pitchFamily="34" charset="0"/>
              </a:rPr>
              <a:t>Grief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58FB59-0A59-4D38-99B9-CFE941142CC9}"/>
              </a:ext>
            </a:extLst>
          </p:cNvPr>
          <p:cNvSpPr>
            <a:spLocks/>
          </p:cNvSpPr>
          <p:nvPr/>
        </p:nvSpPr>
        <p:spPr bwMode="auto">
          <a:xfrm>
            <a:off x="5060553" y="3314700"/>
            <a:ext cx="1042416" cy="1021842"/>
          </a:xfrm>
          <a:prstGeom prst="rect">
            <a:avLst/>
          </a:prstGeom>
          <a:solidFill>
            <a:srgbClr val="888B8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8872" tIns="79097" rIns="98872" bIns="790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043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  <a:ea typeface="Segoe UI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5B9E8-77AC-4056-AFF8-00145678AA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Social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21607" y="838713"/>
            <a:ext cx="6365081" cy="53288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Loneliness and lack of social connectedness have been directly linked to increased morbidity and mortality.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3FC5A-72E3-4000-81B7-448228B9037D}"/>
              </a:ext>
            </a:extLst>
          </p:cNvPr>
          <p:cNvSpPr/>
          <p:nvPr/>
        </p:nvSpPr>
        <p:spPr>
          <a:xfrm>
            <a:off x="1421607" y="4546685"/>
            <a:ext cx="6240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+mj-lt"/>
              <a:buAutoNum type="arabicPeriod" startAt="6"/>
              <a:defRPr/>
            </a:pPr>
            <a:r>
              <a:rPr lang="en-US" sz="600" dirty="0" err="1"/>
              <a:t>Nirmita</a:t>
            </a:r>
            <a:r>
              <a:rPr lang="en-US" sz="600" dirty="0"/>
              <a:t> Panchal, Rabah Kamal, Kendal </a:t>
            </a:r>
            <a:r>
              <a:rPr lang="en-US" sz="600" dirty="0" err="1"/>
              <a:t>Orgera</a:t>
            </a:r>
            <a:r>
              <a:rPr lang="en-US" sz="600" dirty="0"/>
              <a:t>, Cynthia Cox, Rachel Garfield, Liz Hamel, </a:t>
            </a:r>
            <a:r>
              <a:rPr lang="en-US" sz="600" dirty="0" err="1"/>
              <a:t>Cailey</a:t>
            </a:r>
            <a:r>
              <a:rPr lang="en-US" sz="600" dirty="0"/>
              <a:t> </a:t>
            </a:r>
            <a:r>
              <a:rPr lang="en-US" sz="600" dirty="0" err="1"/>
              <a:t>Muñana</a:t>
            </a:r>
            <a:r>
              <a:rPr lang="en-US" sz="600" dirty="0"/>
              <a:t>, and Priya Chidambaram, The Implications of COVID-19 for Mental Health and Substance Use (Apr 21, 2020), </a:t>
            </a:r>
            <a:r>
              <a:rPr lang="en-US" sz="600" dirty="0">
                <a:hlinkClick r:id="rId3"/>
              </a:rPr>
              <a:t>https://www.kff.org/health-reform/issue-brief/the-implications-of-covid-19-for-mental-health-and-substance-use/</a:t>
            </a:r>
            <a:endParaRPr lang="en-US" sz="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48371C-D13E-4DAF-8946-03925E261A66}"/>
              </a:ext>
            </a:extLst>
          </p:cNvPr>
          <p:cNvGrpSpPr/>
          <p:nvPr/>
        </p:nvGrpSpPr>
        <p:grpSpPr>
          <a:xfrm>
            <a:off x="1200151" y="1458750"/>
            <a:ext cx="6568736" cy="2884650"/>
            <a:chOff x="76201" y="1873025"/>
            <a:chExt cx="8758315" cy="3846200"/>
          </a:xfrm>
        </p:grpSpPr>
        <p:sp>
          <p:nvSpPr>
            <p:cNvPr id="9" name="Rectangle 8"/>
            <p:cNvSpPr/>
            <p:nvPr/>
          </p:nvSpPr>
          <p:spPr>
            <a:xfrm>
              <a:off x="1676401" y="2782669"/>
              <a:ext cx="266700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of people sheltering in place reported negative mental health effects due to coronavirus</a:t>
              </a:r>
              <a:r>
                <a:rPr lang="en-US" sz="900" baseline="30000" dirty="0"/>
                <a:t>6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45694" y="2357736"/>
              <a:ext cx="199544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E87722"/>
                  </a:solidFill>
                </a:rPr>
                <a:t>47%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44773" y="2019609"/>
              <a:ext cx="2789743" cy="3466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346472" indent="-346472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v"/>
              </a:pPr>
              <a:r>
                <a:rPr lang="en-US" sz="1350" dirty="0"/>
                <a:t>High blood pressure</a:t>
              </a:r>
            </a:p>
            <a:p>
              <a:pPr marL="346472" indent="-346472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v"/>
              </a:pPr>
              <a:r>
                <a:rPr lang="en-US" sz="1350" dirty="0"/>
                <a:t>Anxiety</a:t>
              </a:r>
            </a:p>
            <a:p>
              <a:pPr marL="346472" indent="-346472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v"/>
              </a:pPr>
              <a:r>
                <a:rPr lang="en-US" sz="1350" dirty="0"/>
                <a:t>Obesity</a:t>
              </a:r>
            </a:p>
            <a:p>
              <a:pPr marL="346472" indent="-346472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v"/>
              </a:pPr>
              <a:r>
                <a:rPr lang="en-US" sz="1350" dirty="0"/>
                <a:t>Depression</a:t>
              </a:r>
            </a:p>
            <a:p>
              <a:pPr marL="346472" indent="-346472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v"/>
              </a:pPr>
              <a:r>
                <a:rPr lang="en-US" sz="1350" dirty="0"/>
                <a:t>Substance use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5180" y="4057472"/>
              <a:ext cx="1342952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00" dirty="0"/>
                <a:t>of those sheltering in place, reported a </a:t>
              </a:r>
              <a:r>
                <a:rPr lang="en-US" sz="900" b="1" dirty="0">
                  <a:solidFill>
                    <a:schemeClr val="accent1"/>
                  </a:solidFill>
                </a:rPr>
                <a:t>major</a:t>
              </a:r>
              <a:r>
                <a:rPr lang="en-US" sz="900" dirty="0"/>
                <a:t> </a:t>
              </a:r>
              <a:r>
                <a:rPr lang="en-US" sz="900" b="1" dirty="0">
                  <a:solidFill>
                    <a:schemeClr val="accent1"/>
                  </a:solidFill>
                </a:rPr>
                <a:t>negative</a:t>
              </a:r>
              <a:r>
                <a:rPr lang="en-US" sz="900" dirty="0"/>
                <a:t> </a:t>
              </a:r>
              <a:r>
                <a:rPr lang="en-US" sz="900" b="1" dirty="0">
                  <a:solidFill>
                    <a:schemeClr val="accent1"/>
                  </a:solidFill>
                </a:rPr>
                <a:t>impact</a:t>
              </a:r>
              <a:r>
                <a:rPr lang="en-US" sz="900" dirty="0"/>
                <a:t> on their mental health</a:t>
              </a:r>
              <a:r>
                <a:rPr lang="en-US" sz="900" b="1" baseline="30000" dirty="0"/>
                <a:t>6</a:t>
              </a:r>
              <a:endParaRPr lang="en-US" sz="9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9200" y="3690836"/>
              <a:ext cx="933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E87722"/>
                  </a:solidFill>
                </a:rPr>
                <a:t>21%</a:t>
              </a:r>
              <a:endParaRPr lang="en-US" sz="900" baseline="30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17AB3B-CA19-44CA-8086-9F732FAE299E}"/>
                </a:ext>
              </a:extLst>
            </p:cNvPr>
            <p:cNvSpPr/>
            <p:nvPr/>
          </p:nvSpPr>
          <p:spPr>
            <a:xfrm>
              <a:off x="3790750" y="4057472"/>
              <a:ext cx="1342952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00" dirty="0"/>
                <a:t>of those sheltering in place, reported a </a:t>
              </a:r>
              <a:r>
                <a:rPr lang="en-US" sz="900" b="1" dirty="0">
                  <a:solidFill>
                    <a:schemeClr val="accent1"/>
                  </a:solidFill>
                </a:rPr>
                <a:t>minor</a:t>
              </a:r>
              <a:r>
                <a:rPr lang="en-US" sz="900" dirty="0"/>
                <a:t> </a:t>
              </a:r>
              <a:r>
                <a:rPr lang="en-US" sz="900" b="1" dirty="0">
                  <a:solidFill>
                    <a:schemeClr val="accent1"/>
                  </a:solidFill>
                </a:rPr>
                <a:t>negative impact</a:t>
              </a:r>
              <a:r>
                <a:rPr lang="en-US" sz="900" dirty="0"/>
                <a:t> on their mental health</a:t>
              </a:r>
              <a:r>
                <a:rPr lang="en-US" sz="900" baseline="30000" dirty="0"/>
                <a:t>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CD278D-F3AB-459E-AB8F-0A39DCF2ABDD}"/>
                </a:ext>
              </a:extLst>
            </p:cNvPr>
            <p:cNvSpPr/>
            <p:nvPr/>
          </p:nvSpPr>
          <p:spPr>
            <a:xfrm>
              <a:off x="4041138" y="3687353"/>
              <a:ext cx="9332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E87722"/>
                  </a:solidFill>
                </a:rPr>
                <a:t>27%</a:t>
              </a:r>
              <a:endParaRPr lang="en-US" sz="900" baseline="30000" dirty="0"/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FFB55F2D-67A1-4EB9-806F-F9788AF580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201" y="1873025"/>
              <a:ext cx="5867400" cy="3846200"/>
              <a:chOff x="-564" y="899"/>
              <a:chExt cx="604" cy="499"/>
            </a:xfrm>
            <a:solidFill>
              <a:schemeClr val="accent5"/>
            </a:solidFill>
          </p:grpSpPr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1D0835E-21D5-45C6-9EBD-596D93806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" y="1079"/>
                <a:ext cx="460" cy="319"/>
              </a:xfrm>
              <a:custGeom>
                <a:avLst/>
                <a:gdLst>
                  <a:gd name="T0" fmla="*/ 139 w 195"/>
                  <a:gd name="T1" fmla="*/ 135 h 135"/>
                  <a:gd name="T2" fmla="*/ 127 w 195"/>
                  <a:gd name="T3" fmla="*/ 131 h 135"/>
                  <a:gd name="T4" fmla="*/ 122 w 195"/>
                  <a:gd name="T5" fmla="*/ 115 h 135"/>
                  <a:gd name="T6" fmla="*/ 122 w 195"/>
                  <a:gd name="T7" fmla="*/ 69 h 135"/>
                  <a:gd name="T8" fmla="*/ 122 w 195"/>
                  <a:gd name="T9" fmla="*/ 54 h 135"/>
                  <a:gd name="T10" fmla="*/ 73 w 195"/>
                  <a:gd name="T11" fmla="*/ 54 h 135"/>
                  <a:gd name="T12" fmla="*/ 73 w 195"/>
                  <a:gd name="T13" fmla="*/ 70 h 135"/>
                  <a:gd name="T14" fmla="*/ 73 w 195"/>
                  <a:gd name="T15" fmla="*/ 116 h 135"/>
                  <a:gd name="T16" fmla="*/ 68 w 195"/>
                  <a:gd name="T17" fmla="*/ 131 h 135"/>
                  <a:gd name="T18" fmla="*/ 54 w 195"/>
                  <a:gd name="T19" fmla="*/ 135 h 135"/>
                  <a:gd name="T20" fmla="*/ 18 w 195"/>
                  <a:gd name="T21" fmla="*/ 135 h 135"/>
                  <a:gd name="T22" fmla="*/ 4 w 195"/>
                  <a:gd name="T23" fmla="*/ 131 h 135"/>
                  <a:gd name="T24" fmla="*/ 0 w 195"/>
                  <a:gd name="T25" fmla="*/ 119 h 135"/>
                  <a:gd name="T26" fmla="*/ 0 w 195"/>
                  <a:gd name="T27" fmla="*/ 0 h 135"/>
                  <a:gd name="T28" fmla="*/ 8 w 195"/>
                  <a:gd name="T29" fmla="*/ 1 h 135"/>
                  <a:gd name="T30" fmla="*/ 8 w 195"/>
                  <a:gd name="T31" fmla="*/ 119 h 135"/>
                  <a:gd name="T32" fmla="*/ 10 w 195"/>
                  <a:gd name="T33" fmla="*/ 125 h 135"/>
                  <a:gd name="T34" fmla="*/ 18 w 195"/>
                  <a:gd name="T35" fmla="*/ 127 h 135"/>
                  <a:gd name="T36" fmla="*/ 54 w 195"/>
                  <a:gd name="T37" fmla="*/ 127 h 135"/>
                  <a:gd name="T38" fmla="*/ 63 w 195"/>
                  <a:gd name="T39" fmla="*/ 125 h 135"/>
                  <a:gd name="T40" fmla="*/ 65 w 195"/>
                  <a:gd name="T41" fmla="*/ 116 h 135"/>
                  <a:gd name="T42" fmla="*/ 65 w 195"/>
                  <a:gd name="T43" fmla="*/ 70 h 135"/>
                  <a:gd name="T44" fmla="*/ 65 w 195"/>
                  <a:gd name="T45" fmla="*/ 50 h 135"/>
                  <a:gd name="T46" fmla="*/ 65 w 195"/>
                  <a:gd name="T47" fmla="*/ 46 h 135"/>
                  <a:gd name="T48" fmla="*/ 130 w 195"/>
                  <a:gd name="T49" fmla="*/ 46 h 135"/>
                  <a:gd name="T50" fmla="*/ 130 w 195"/>
                  <a:gd name="T51" fmla="*/ 50 h 135"/>
                  <a:gd name="T52" fmla="*/ 130 w 195"/>
                  <a:gd name="T53" fmla="*/ 69 h 135"/>
                  <a:gd name="T54" fmla="*/ 130 w 195"/>
                  <a:gd name="T55" fmla="*/ 115 h 135"/>
                  <a:gd name="T56" fmla="*/ 132 w 195"/>
                  <a:gd name="T57" fmla="*/ 126 h 135"/>
                  <a:gd name="T58" fmla="*/ 141 w 195"/>
                  <a:gd name="T59" fmla="*/ 127 h 135"/>
                  <a:gd name="T60" fmla="*/ 176 w 195"/>
                  <a:gd name="T61" fmla="*/ 127 h 135"/>
                  <a:gd name="T62" fmla="*/ 185 w 195"/>
                  <a:gd name="T63" fmla="*/ 125 h 135"/>
                  <a:gd name="T64" fmla="*/ 187 w 195"/>
                  <a:gd name="T65" fmla="*/ 117 h 135"/>
                  <a:gd name="T66" fmla="*/ 187 w 195"/>
                  <a:gd name="T67" fmla="*/ 0 h 135"/>
                  <a:gd name="T68" fmla="*/ 195 w 195"/>
                  <a:gd name="T69" fmla="*/ 0 h 135"/>
                  <a:gd name="T70" fmla="*/ 195 w 195"/>
                  <a:gd name="T71" fmla="*/ 116 h 135"/>
                  <a:gd name="T72" fmla="*/ 190 w 195"/>
                  <a:gd name="T73" fmla="*/ 131 h 135"/>
                  <a:gd name="T74" fmla="*/ 176 w 195"/>
                  <a:gd name="T75" fmla="*/ 135 h 135"/>
                  <a:gd name="T76" fmla="*/ 142 w 195"/>
                  <a:gd name="T77" fmla="*/ 135 h 135"/>
                  <a:gd name="T78" fmla="*/ 139 w 195"/>
                  <a:gd name="T7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5" h="135">
                    <a:moveTo>
                      <a:pt x="139" y="135"/>
                    </a:moveTo>
                    <a:cubicBezTo>
                      <a:pt x="133" y="135"/>
                      <a:pt x="130" y="134"/>
                      <a:pt x="127" y="131"/>
                    </a:cubicBezTo>
                    <a:cubicBezTo>
                      <a:pt x="122" y="127"/>
                      <a:pt x="122" y="120"/>
                      <a:pt x="122" y="115"/>
                    </a:cubicBezTo>
                    <a:cubicBezTo>
                      <a:pt x="123" y="100"/>
                      <a:pt x="122" y="85"/>
                      <a:pt x="122" y="69"/>
                    </a:cubicBezTo>
                    <a:cubicBezTo>
                      <a:pt x="122" y="64"/>
                      <a:pt x="122" y="59"/>
                      <a:pt x="12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9"/>
                      <a:pt x="73" y="65"/>
                      <a:pt x="73" y="70"/>
                    </a:cubicBezTo>
                    <a:cubicBezTo>
                      <a:pt x="73" y="86"/>
                      <a:pt x="73" y="101"/>
                      <a:pt x="73" y="116"/>
                    </a:cubicBezTo>
                    <a:cubicBezTo>
                      <a:pt x="73" y="123"/>
                      <a:pt x="72" y="128"/>
                      <a:pt x="68" y="131"/>
                    </a:cubicBezTo>
                    <a:cubicBezTo>
                      <a:pt x="65" y="134"/>
                      <a:pt x="61" y="135"/>
                      <a:pt x="54" y="135"/>
                    </a:cubicBezTo>
                    <a:cubicBezTo>
                      <a:pt x="43" y="134"/>
                      <a:pt x="32" y="134"/>
                      <a:pt x="18" y="135"/>
                    </a:cubicBezTo>
                    <a:cubicBezTo>
                      <a:pt x="12" y="135"/>
                      <a:pt x="7" y="134"/>
                      <a:pt x="4" y="131"/>
                    </a:cubicBezTo>
                    <a:cubicBezTo>
                      <a:pt x="1" y="128"/>
                      <a:pt x="0" y="124"/>
                      <a:pt x="0" y="119"/>
                    </a:cubicBezTo>
                    <a:cubicBezTo>
                      <a:pt x="0" y="106"/>
                      <a:pt x="0" y="26"/>
                      <a:pt x="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6"/>
                      <a:pt x="8" y="106"/>
                      <a:pt x="8" y="119"/>
                    </a:cubicBezTo>
                    <a:cubicBezTo>
                      <a:pt x="8" y="122"/>
                      <a:pt x="9" y="124"/>
                      <a:pt x="10" y="125"/>
                    </a:cubicBezTo>
                    <a:cubicBezTo>
                      <a:pt x="11" y="127"/>
                      <a:pt x="14" y="127"/>
                      <a:pt x="18" y="127"/>
                    </a:cubicBezTo>
                    <a:cubicBezTo>
                      <a:pt x="32" y="126"/>
                      <a:pt x="44" y="126"/>
                      <a:pt x="54" y="127"/>
                    </a:cubicBezTo>
                    <a:cubicBezTo>
                      <a:pt x="59" y="127"/>
                      <a:pt x="61" y="127"/>
                      <a:pt x="63" y="125"/>
                    </a:cubicBezTo>
                    <a:cubicBezTo>
                      <a:pt x="65" y="124"/>
                      <a:pt x="65" y="121"/>
                      <a:pt x="65" y="116"/>
                    </a:cubicBezTo>
                    <a:cubicBezTo>
                      <a:pt x="65" y="101"/>
                      <a:pt x="65" y="86"/>
                      <a:pt x="65" y="70"/>
                    </a:cubicBezTo>
                    <a:cubicBezTo>
                      <a:pt x="65" y="63"/>
                      <a:pt x="65" y="57"/>
                      <a:pt x="65" y="50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6"/>
                      <a:pt x="130" y="63"/>
                      <a:pt x="130" y="69"/>
                    </a:cubicBezTo>
                    <a:cubicBezTo>
                      <a:pt x="130" y="85"/>
                      <a:pt x="131" y="100"/>
                      <a:pt x="130" y="115"/>
                    </a:cubicBezTo>
                    <a:cubicBezTo>
                      <a:pt x="130" y="121"/>
                      <a:pt x="131" y="124"/>
                      <a:pt x="132" y="126"/>
                    </a:cubicBezTo>
                    <a:cubicBezTo>
                      <a:pt x="134" y="127"/>
                      <a:pt x="137" y="127"/>
                      <a:pt x="141" y="127"/>
                    </a:cubicBezTo>
                    <a:cubicBezTo>
                      <a:pt x="152" y="126"/>
                      <a:pt x="163" y="126"/>
                      <a:pt x="176" y="127"/>
                    </a:cubicBezTo>
                    <a:cubicBezTo>
                      <a:pt x="181" y="127"/>
                      <a:pt x="183" y="127"/>
                      <a:pt x="185" y="125"/>
                    </a:cubicBezTo>
                    <a:cubicBezTo>
                      <a:pt x="186" y="124"/>
                      <a:pt x="187" y="121"/>
                      <a:pt x="187" y="117"/>
                    </a:cubicBezTo>
                    <a:cubicBezTo>
                      <a:pt x="186" y="100"/>
                      <a:pt x="187" y="19"/>
                      <a:pt x="187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19"/>
                      <a:pt x="194" y="100"/>
                      <a:pt x="195" y="116"/>
                    </a:cubicBezTo>
                    <a:cubicBezTo>
                      <a:pt x="195" y="121"/>
                      <a:pt x="195" y="127"/>
                      <a:pt x="190" y="131"/>
                    </a:cubicBezTo>
                    <a:cubicBezTo>
                      <a:pt x="187" y="134"/>
                      <a:pt x="183" y="135"/>
                      <a:pt x="176" y="135"/>
                    </a:cubicBezTo>
                    <a:cubicBezTo>
                      <a:pt x="163" y="134"/>
                      <a:pt x="152" y="134"/>
                      <a:pt x="142" y="135"/>
                    </a:cubicBezTo>
                    <a:cubicBezTo>
                      <a:pt x="141" y="135"/>
                      <a:pt x="140" y="135"/>
                      <a:pt x="139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610EE1C-558B-4450-93FA-FB1E4EAE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4" y="899"/>
                <a:ext cx="604" cy="253"/>
              </a:xfrm>
              <a:custGeom>
                <a:avLst/>
                <a:gdLst>
                  <a:gd name="T0" fmla="*/ 5 w 256"/>
                  <a:gd name="T1" fmla="*/ 107 h 107"/>
                  <a:gd name="T2" fmla="*/ 0 w 256"/>
                  <a:gd name="T3" fmla="*/ 101 h 107"/>
                  <a:gd name="T4" fmla="*/ 59 w 256"/>
                  <a:gd name="T5" fmla="*/ 54 h 107"/>
                  <a:gd name="T6" fmla="*/ 116 w 256"/>
                  <a:gd name="T7" fmla="*/ 8 h 107"/>
                  <a:gd name="T8" fmla="*/ 140 w 256"/>
                  <a:gd name="T9" fmla="*/ 7 h 107"/>
                  <a:gd name="T10" fmla="*/ 193 w 256"/>
                  <a:gd name="T11" fmla="*/ 47 h 107"/>
                  <a:gd name="T12" fmla="*/ 256 w 256"/>
                  <a:gd name="T13" fmla="*/ 95 h 107"/>
                  <a:gd name="T14" fmla="*/ 251 w 256"/>
                  <a:gd name="T15" fmla="*/ 101 h 107"/>
                  <a:gd name="T16" fmla="*/ 188 w 256"/>
                  <a:gd name="T17" fmla="*/ 54 h 107"/>
                  <a:gd name="T18" fmla="*/ 135 w 256"/>
                  <a:gd name="T19" fmla="*/ 13 h 107"/>
                  <a:gd name="T20" fmla="*/ 121 w 256"/>
                  <a:gd name="T21" fmla="*/ 14 h 107"/>
                  <a:gd name="T22" fmla="*/ 64 w 256"/>
                  <a:gd name="T23" fmla="*/ 60 h 107"/>
                  <a:gd name="T24" fmla="*/ 5 w 256"/>
                  <a:gd name="T2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" h="107">
                    <a:moveTo>
                      <a:pt x="5" y="107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11" y="92"/>
                      <a:pt x="35" y="72"/>
                      <a:pt x="59" y="54"/>
                    </a:cubicBezTo>
                    <a:cubicBezTo>
                      <a:pt x="82" y="35"/>
                      <a:pt x="106" y="16"/>
                      <a:pt x="116" y="8"/>
                    </a:cubicBezTo>
                    <a:cubicBezTo>
                      <a:pt x="125" y="1"/>
                      <a:pt x="131" y="0"/>
                      <a:pt x="140" y="7"/>
                    </a:cubicBezTo>
                    <a:cubicBezTo>
                      <a:pt x="150" y="15"/>
                      <a:pt x="171" y="31"/>
                      <a:pt x="193" y="47"/>
                    </a:cubicBezTo>
                    <a:cubicBezTo>
                      <a:pt x="218" y="66"/>
                      <a:pt x="244" y="85"/>
                      <a:pt x="256" y="95"/>
                    </a:cubicBezTo>
                    <a:cubicBezTo>
                      <a:pt x="251" y="101"/>
                      <a:pt x="251" y="101"/>
                      <a:pt x="251" y="101"/>
                    </a:cubicBezTo>
                    <a:cubicBezTo>
                      <a:pt x="239" y="92"/>
                      <a:pt x="213" y="72"/>
                      <a:pt x="188" y="54"/>
                    </a:cubicBezTo>
                    <a:cubicBezTo>
                      <a:pt x="166" y="37"/>
                      <a:pt x="145" y="22"/>
                      <a:pt x="135" y="13"/>
                    </a:cubicBezTo>
                    <a:cubicBezTo>
                      <a:pt x="130" y="9"/>
                      <a:pt x="127" y="9"/>
                      <a:pt x="121" y="14"/>
                    </a:cubicBezTo>
                    <a:cubicBezTo>
                      <a:pt x="111" y="23"/>
                      <a:pt x="87" y="42"/>
                      <a:pt x="64" y="60"/>
                    </a:cubicBezTo>
                    <a:cubicBezTo>
                      <a:pt x="40" y="79"/>
                      <a:pt x="16" y="98"/>
                      <a:pt x="5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DEEA1-D00F-4E55-8896-0706A0234C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Stress is the body’s internal alarm that prepares it for action; the natural instinct to protect oneself</a:t>
            </a: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3389378" y="2255561"/>
            <a:ext cx="34289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solidFill>
                <a:srgbClr val="53565A"/>
              </a:solidFill>
            </a:endParaRPr>
          </a:p>
        </p:txBody>
      </p:sp>
      <p:sp>
        <p:nvSpPr>
          <p:cNvPr id="79" name="Oval 172"/>
          <p:cNvSpPr/>
          <p:nvPr/>
        </p:nvSpPr>
        <p:spPr>
          <a:xfrm>
            <a:off x="1485900" y="1593237"/>
            <a:ext cx="2419685" cy="63884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Avoid</a:t>
            </a:r>
          </a:p>
        </p:txBody>
      </p:sp>
      <p:sp>
        <p:nvSpPr>
          <p:cNvPr id="80" name="Freeform 46"/>
          <p:cNvSpPr>
            <a:spLocks/>
          </p:cNvSpPr>
          <p:nvPr/>
        </p:nvSpPr>
        <p:spPr bwMode="auto">
          <a:xfrm>
            <a:off x="2478216" y="1167611"/>
            <a:ext cx="6742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89" name="Content Placeholder 3"/>
          <p:cNvSpPr>
            <a:spLocks noGrp="1"/>
          </p:cNvSpPr>
          <p:nvPr>
            <p:ph idx="1"/>
          </p:nvPr>
        </p:nvSpPr>
        <p:spPr>
          <a:xfrm>
            <a:off x="4712970" y="1680063"/>
            <a:ext cx="2705153" cy="1291737"/>
          </a:xfrm>
          <a:noFill/>
        </p:spPr>
        <p:txBody>
          <a:bodyPr anchor="ctr">
            <a:noAutofit/>
          </a:bodyPr>
          <a:lstStyle/>
          <a:p>
            <a:pPr marL="85725" algn="ctr" fontAlgn="ctr">
              <a:lnSpc>
                <a:spcPct val="100000"/>
              </a:lnSpc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30%</a:t>
            </a:r>
            <a:r>
              <a:rPr lang="en-US" dirty="0"/>
              <a:t> </a:t>
            </a:r>
          </a:p>
          <a:p>
            <a:pPr marL="85725" algn="ctr" fontAlgn="ctr">
              <a:lnSpc>
                <a:spcPct val="100000"/>
              </a:lnSpc>
              <a:buNone/>
              <a:defRPr/>
            </a:pPr>
            <a:r>
              <a:rPr lang="en-US" sz="1500" dirty="0"/>
              <a:t>of people experience “secondhand stress” from the stress of others</a:t>
            </a:r>
            <a:r>
              <a:rPr lang="en-US" sz="1500" baseline="30000" dirty="0"/>
              <a:t>7</a:t>
            </a:r>
          </a:p>
        </p:txBody>
      </p:sp>
      <p:sp>
        <p:nvSpPr>
          <p:cNvPr id="93" name="Oval 172"/>
          <p:cNvSpPr/>
          <p:nvPr/>
        </p:nvSpPr>
        <p:spPr>
          <a:xfrm>
            <a:off x="1771650" y="2274723"/>
            <a:ext cx="2419685" cy="638849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Complain</a:t>
            </a:r>
          </a:p>
        </p:txBody>
      </p:sp>
      <p:sp>
        <p:nvSpPr>
          <p:cNvPr id="94" name="Oval 172"/>
          <p:cNvSpPr/>
          <p:nvPr/>
        </p:nvSpPr>
        <p:spPr>
          <a:xfrm>
            <a:off x="2116885" y="2961062"/>
            <a:ext cx="2419685" cy="63884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Obsess</a:t>
            </a:r>
          </a:p>
        </p:txBody>
      </p:sp>
      <p:sp>
        <p:nvSpPr>
          <p:cNvPr id="95" name="Oval 172"/>
          <p:cNvSpPr/>
          <p:nvPr/>
        </p:nvSpPr>
        <p:spPr>
          <a:xfrm>
            <a:off x="2438065" y="3647401"/>
            <a:ext cx="2419685" cy="638849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Self-doubt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EC17F7-D180-45D6-B3C5-7DFAAB556C35}"/>
              </a:ext>
            </a:extLst>
          </p:cNvPr>
          <p:cNvSpPr/>
          <p:nvPr/>
        </p:nvSpPr>
        <p:spPr>
          <a:xfrm>
            <a:off x="1578540" y="4466451"/>
            <a:ext cx="61367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ctr">
              <a:defRPr/>
            </a:pPr>
            <a:r>
              <a:rPr lang="en-US" sz="600" dirty="0"/>
              <a:t>7. Advisory Board, How to be a less-stressed leader; August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B40F8-7E0C-4FB2-B798-3D995947CF6A}"/>
              </a:ext>
            </a:extLst>
          </p:cNvPr>
          <p:cNvSpPr/>
          <p:nvPr/>
        </p:nvSpPr>
        <p:spPr>
          <a:xfrm>
            <a:off x="4972050" y="3298135"/>
            <a:ext cx="2571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Stress is contagious</a:t>
            </a:r>
          </a:p>
          <a:p>
            <a:pPr algn="r"/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but so is wellness </a:t>
            </a:r>
            <a:endParaRPr lang="en-US" sz="15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BF55-07AB-48AF-8F3E-9DAC4D9C88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Anxiety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Anxiety disorders occur when you feel worried or fearful about everyday events.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10646"/>
              </p:ext>
            </p:extLst>
          </p:nvPr>
        </p:nvGraphicFramePr>
        <p:xfrm>
          <a:off x="1657350" y="3486151"/>
          <a:ext cx="5897880" cy="1284755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Emotional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Symptoms</a:t>
                      </a:r>
                      <a:endParaRPr lang="en-US" sz="11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Physical Symptoms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Feelings of dread 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Feeling tense, jumpy, or moody 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Expecting the worst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Watching for signs of danger</a:t>
                      </a:r>
                      <a:endParaRPr lang="en-US" sz="1100" b="0" i="0" u="none" strike="noStrike" kern="1200" baseline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Racing heart, sweating, shaking hands, and shortness of breath 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Headaches, feeling tired, insomnia</a:t>
                      </a:r>
                    </a:p>
                    <a:p>
                      <a:pPr marL="285750" indent="-285750" algn="l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u="none" strike="noStrike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Upset stomach, diarrhea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B2DF2-E2A9-4BDE-877B-0C8BBE386D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A54E1-38C1-4B37-A9AD-12D35F20F162}"/>
              </a:ext>
            </a:extLst>
          </p:cNvPr>
          <p:cNvGrpSpPr/>
          <p:nvPr/>
        </p:nvGrpSpPr>
        <p:grpSpPr>
          <a:xfrm>
            <a:off x="1262743" y="1300300"/>
            <a:ext cx="6117771" cy="2071600"/>
            <a:chOff x="1262743" y="1300300"/>
            <a:chExt cx="6117771" cy="20716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262743" y="1300300"/>
              <a:ext cx="6117771" cy="2071600"/>
              <a:chOff x="-267854" y="-70490"/>
              <a:chExt cx="9961044" cy="4646152"/>
            </a:xfrm>
          </p:grpSpPr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3121697" y="1383521"/>
                <a:ext cx="2194560" cy="2194560"/>
              </a:xfrm>
              <a:prstGeom prst="ellipse">
                <a:avLst/>
              </a:prstGeom>
              <a:solidFill>
                <a:srgbClr val="888B8D">
                  <a:alpha val="8509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  <a:latin typeface="Arial"/>
                  </a:rPr>
                  <a:t>money</a:t>
                </a: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1186914" y="1066800"/>
                <a:ext cx="2089686" cy="2045822"/>
              </a:xfrm>
              <a:prstGeom prst="ellipse">
                <a:avLst/>
              </a:prstGeom>
              <a:solidFill>
                <a:schemeClr val="accent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</a:rPr>
                  <a:t>COVID-19</a:t>
                </a:r>
              </a:p>
            </p:txBody>
          </p:sp>
          <p:sp>
            <p:nvSpPr>
              <p:cNvPr id="10" name="Freeform 58"/>
              <p:cNvSpPr>
                <a:spLocks noEditPoints="1"/>
              </p:cNvSpPr>
              <p:nvPr/>
            </p:nvSpPr>
            <p:spPr bwMode="gray">
              <a:xfrm>
                <a:off x="1186913" y="4114800"/>
                <a:ext cx="210764" cy="280447"/>
              </a:xfrm>
              <a:custGeom>
                <a:avLst/>
                <a:gdLst>
                  <a:gd name="T0" fmla="*/ 72 w 192"/>
                  <a:gd name="T1" fmla="*/ 109 h 256"/>
                  <a:gd name="T2" fmla="*/ 59 w 192"/>
                  <a:gd name="T3" fmla="*/ 98 h 256"/>
                  <a:gd name="T4" fmla="*/ 39 w 192"/>
                  <a:gd name="T5" fmla="*/ 76 h 256"/>
                  <a:gd name="T6" fmla="*/ 35 w 192"/>
                  <a:gd name="T7" fmla="*/ 59 h 256"/>
                  <a:gd name="T8" fmla="*/ 42 w 192"/>
                  <a:gd name="T9" fmla="*/ 41 h 256"/>
                  <a:gd name="T10" fmla="*/ 55 w 192"/>
                  <a:gd name="T11" fmla="*/ 34 h 256"/>
                  <a:gd name="T12" fmla="*/ 70 w 192"/>
                  <a:gd name="T13" fmla="*/ 36 h 256"/>
                  <a:gd name="T14" fmla="*/ 76 w 192"/>
                  <a:gd name="T15" fmla="*/ 39 h 256"/>
                  <a:gd name="T16" fmla="*/ 105 w 192"/>
                  <a:gd name="T17" fmla="*/ 37 h 256"/>
                  <a:gd name="T18" fmla="*/ 115 w 192"/>
                  <a:gd name="T19" fmla="*/ 52 h 256"/>
                  <a:gd name="T20" fmla="*/ 114 w 192"/>
                  <a:gd name="T21" fmla="*/ 72 h 256"/>
                  <a:gd name="T22" fmla="*/ 98 w 192"/>
                  <a:gd name="T23" fmla="*/ 93 h 256"/>
                  <a:gd name="T24" fmla="*/ 79 w 192"/>
                  <a:gd name="T25" fmla="*/ 109 h 256"/>
                  <a:gd name="T26" fmla="*/ 59 w 192"/>
                  <a:gd name="T27" fmla="*/ 42 h 256"/>
                  <a:gd name="T28" fmla="*/ 51 w 192"/>
                  <a:gd name="T29" fmla="*/ 44 h 256"/>
                  <a:gd name="T30" fmla="*/ 45 w 192"/>
                  <a:gd name="T31" fmla="*/ 50 h 256"/>
                  <a:gd name="T32" fmla="*/ 43 w 192"/>
                  <a:gd name="T33" fmla="*/ 64 h 256"/>
                  <a:gd name="T34" fmla="*/ 52 w 192"/>
                  <a:gd name="T35" fmla="*/ 80 h 256"/>
                  <a:gd name="T36" fmla="*/ 74 w 192"/>
                  <a:gd name="T37" fmla="*/ 100 h 256"/>
                  <a:gd name="T38" fmla="*/ 79 w 192"/>
                  <a:gd name="T39" fmla="*/ 99 h 256"/>
                  <a:gd name="T40" fmla="*/ 101 w 192"/>
                  <a:gd name="T41" fmla="*/ 78 h 256"/>
                  <a:gd name="T42" fmla="*/ 108 w 192"/>
                  <a:gd name="T43" fmla="*/ 61 h 256"/>
                  <a:gd name="T44" fmla="*/ 107 w 192"/>
                  <a:gd name="T45" fmla="*/ 52 h 256"/>
                  <a:gd name="T46" fmla="*/ 87 w 192"/>
                  <a:gd name="T47" fmla="*/ 42 h 256"/>
                  <a:gd name="T48" fmla="*/ 79 w 192"/>
                  <a:gd name="T49" fmla="*/ 48 h 256"/>
                  <a:gd name="T50" fmla="*/ 73 w 192"/>
                  <a:gd name="T51" fmla="*/ 48 h 256"/>
                  <a:gd name="T52" fmla="*/ 62 w 192"/>
                  <a:gd name="T53" fmla="*/ 42 h 256"/>
                  <a:gd name="T54" fmla="*/ 100 w 192"/>
                  <a:gd name="T55" fmla="*/ 256 h 256"/>
                  <a:gd name="T56" fmla="*/ 25 w 192"/>
                  <a:gd name="T57" fmla="*/ 212 h 256"/>
                  <a:gd name="T58" fmla="*/ 11 w 192"/>
                  <a:gd name="T59" fmla="*/ 145 h 256"/>
                  <a:gd name="T60" fmla="*/ 84 w 192"/>
                  <a:gd name="T61" fmla="*/ 0 h 256"/>
                  <a:gd name="T62" fmla="*/ 177 w 192"/>
                  <a:gd name="T63" fmla="*/ 77 h 256"/>
                  <a:gd name="T64" fmla="*/ 174 w 192"/>
                  <a:gd name="T65" fmla="*/ 94 h 256"/>
                  <a:gd name="T66" fmla="*/ 189 w 192"/>
                  <a:gd name="T67" fmla="*/ 129 h 256"/>
                  <a:gd name="T68" fmla="*/ 181 w 192"/>
                  <a:gd name="T69" fmla="*/ 152 h 256"/>
                  <a:gd name="T70" fmla="*/ 170 w 192"/>
                  <a:gd name="T71" fmla="*/ 186 h 256"/>
                  <a:gd name="T72" fmla="*/ 131 w 192"/>
                  <a:gd name="T73" fmla="*/ 209 h 256"/>
                  <a:gd name="T74" fmla="*/ 114 w 192"/>
                  <a:gd name="T75" fmla="*/ 242 h 256"/>
                  <a:gd name="T76" fmla="*/ 100 w 192"/>
                  <a:gd name="T77" fmla="*/ 256 h 256"/>
                  <a:gd name="T78" fmla="*/ 8 w 192"/>
                  <a:gd name="T79" fmla="*/ 85 h 256"/>
                  <a:gd name="T80" fmla="*/ 29 w 192"/>
                  <a:gd name="T81" fmla="*/ 205 h 256"/>
                  <a:gd name="T82" fmla="*/ 103 w 192"/>
                  <a:gd name="T83" fmla="*/ 247 h 256"/>
                  <a:gd name="T84" fmla="*/ 106 w 192"/>
                  <a:gd name="T85" fmla="*/ 227 h 256"/>
                  <a:gd name="T86" fmla="*/ 145 w 192"/>
                  <a:gd name="T87" fmla="*/ 201 h 256"/>
                  <a:gd name="T88" fmla="*/ 165 w 192"/>
                  <a:gd name="T89" fmla="*/ 152 h 256"/>
                  <a:gd name="T90" fmla="*/ 178 w 192"/>
                  <a:gd name="T91" fmla="*/ 144 h 256"/>
                  <a:gd name="T92" fmla="*/ 182 w 192"/>
                  <a:gd name="T93" fmla="*/ 133 h 256"/>
                  <a:gd name="T94" fmla="*/ 166 w 192"/>
                  <a:gd name="T95" fmla="*/ 92 h 256"/>
                  <a:gd name="T96" fmla="*/ 101 w 192"/>
                  <a:gd name="T97" fmla="*/ 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256">
                    <a:moveTo>
                      <a:pt x="76" y="110"/>
                    </a:moveTo>
                    <a:cubicBezTo>
                      <a:pt x="75" y="110"/>
                      <a:pt x="73" y="109"/>
                      <a:pt x="72" y="109"/>
                    </a:cubicBezTo>
                    <a:cubicBezTo>
                      <a:pt x="71" y="108"/>
                      <a:pt x="70" y="107"/>
                      <a:pt x="69" y="106"/>
                    </a:cubicBezTo>
                    <a:cubicBezTo>
                      <a:pt x="65" y="104"/>
                      <a:pt x="62" y="101"/>
                      <a:pt x="59" y="98"/>
                    </a:cubicBezTo>
                    <a:cubicBezTo>
                      <a:pt x="54" y="94"/>
                      <a:pt x="49" y="90"/>
                      <a:pt x="46" y="86"/>
                    </a:cubicBezTo>
                    <a:cubicBezTo>
                      <a:pt x="43" y="82"/>
                      <a:pt x="41" y="79"/>
                      <a:pt x="39" y="76"/>
                    </a:cubicBezTo>
                    <a:cubicBezTo>
                      <a:pt x="37" y="73"/>
                      <a:pt x="36" y="69"/>
                      <a:pt x="35" y="66"/>
                    </a:cubicBezTo>
                    <a:cubicBezTo>
                      <a:pt x="35" y="63"/>
                      <a:pt x="35" y="61"/>
                      <a:pt x="35" y="59"/>
                    </a:cubicBezTo>
                    <a:cubicBezTo>
                      <a:pt x="35" y="54"/>
                      <a:pt x="36" y="50"/>
                      <a:pt x="38" y="46"/>
                    </a:cubicBezTo>
                    <a:cubicBezTo>
                      <a:pt x="39" y="44"/>
                      <a:pt x="41" y="42"/>
                      <a:pt x="42" y="41"/>
                    </a:cubicBezTo>
                    <a:cubicBezTo>
                      <a:pt x="44" y="39"/>
                      <a:pt x="45" y="38"/>
                      <a:pt x="48" y="37"/>
                    </a:cubicBezTo>
                    <a:cubicBezTo>
                      <a:pt x="50" y="35"/>
                      <a:pt x="53" y="35"/>
                      <a:pt x="55" y="34"/>
                    </a:cubicBezTo>
                    <a:cubicBezTo>
                      <a:pt x="58" y="34"/>
                      <a:pt x="60" y="34"/>
                      <a:pt x="63" y="34"/>
                    </a:cubicBezTo>
                    <a:cubicBezTo>
                      <a:pt x="65" y="35"/>
                      <a:pt x="68" y="35"/>
                      <a:pt x="70" y="36"/>
                    </a:cubicBezTo>
                    <a:cubicBezTo>
                      <a:pt x="72" y="37"/>
                      <a:pt x="74" y="38"/>
                      <a:pt x="76" y="40"/>
                    </a:cubicBezTo>
                    <a:cubicBezTo>
                      <a:pt x="76" y="40"/>
                      <a:pt x="76" y="39"/>
                      <a:pt x="76" y="39"/>
                    </a:cubicBezTo>
                    <a:cubicBezTo>
                      <a:pt x="79" y="37"/>
                      <a:pt x="82" y="35"/>
                      <a:pt x="85" y="35"/>
                    </a:cubicBezTo>
                    <a:cubicBezTo>
                      <a:pt x="92" y="33"/>
                      <a:pt x="99" y="34"/>
                      <a:pt x="105" y="37"/>
                    </a:cubicBezTo>
                    <a:cubicBezTo>
                      <a:pt x="109" y="40"/>
                      <a:pt x="112" y="44"/>
                      <a:pt x="114" y="48"/>
                    </a:cubicBezTo>
                    <a:cubicBezTo>
                      <a:pt x="115" y="50"/>
                      <a:pt x="115" y="51"/>
                      <a:pt x="115" y="52"/>
                    </a:cubicBezTo>
                    <a:cubicBezTo>
                      <a:pt x="116" y="56"/>
                      <a:pt x="116" y="59"/>
                      <a:pt x="116" y="62"/>
                    </a:cubicBezTo>
                    <a:cubicBezTo>
                      <a:pt x="116" y="65"/>
                      <a:pt x="115" y="69"/>
                      <a:pt x="114" y="72"/>
                    </a:cubicBezTo>
                    <a:cubicBezTo>
                      <a:pt x="113" y="76"/>
                      <a:pt x="110" y="80"/>
                      <a:pt x="107" y="83"/>
                    </a:cubicBezTo>
                    <a:cubicBezTo>
                      <a:pt x="105" y="87"/>
                      <a:pt x="102" y="90"/>
                      <a:pt x="98" y="93"/>
                    </a:cubicBezTo>
                    <a:cubicBezTo>
                      <a:pt x="94" y="97"/>
                      <a:pt x="89" y="102"/>
                      <a:pt x="84" y="106"/>
                    </a:cubicBezTo>
                    <a:cubicBezTo>
                      <a:pt x="82" y="107"/>
                      <a:pt x="80" y="108"/>
                      <a:pt x="79" y="109"/>
                    </a:cubicBezTo>
                    <a:cubicBezTo>
                      <a:pt x="78" y="109"/>
                      <a:pt x="77" y="110"/>
                      <a:pt x="76" y="110"/>
                    </a:cubicBezTo>
                    <a:close/>
                    <a:moveTo>
                      <a:pt x="59" y="42"/>
                    </a:moveTo>
                    <a:cubicBezTo>
                      <a:pt x="58" y="42"/>
                      <a:pt x="57" y="42"/>
                      <a:pt x="57" y="42"/>
                    </a:cubicBezTo>
                    <a:cubicBezTo>
                      <a:pt x="55" y="42"/>
                      <a:pt x="53" y="43"/>
                      <a:pt x="51" y="44"/>
                    </a:cubicBezTo>
                    <a:cubicBezTo>
                      <a:pt x="50" y="45"/>
                      <a:pt x="49" y="46"/>
                      <a:pt x="48" y="46"/>
                    </a:cubicBezTo>
                    <a:cubicBezTo>
                      <a:pt x="47" y="47"/>
                      <a:pt x="46" y="49"/>
                      <a:pt x="45" y="50"/>
                    </a:cubicBezTo>
                    <a:cubicBezTo>
                      <a:pt x="44" y="53"/>
                      <a:pt x="43" y="56"/>
                      <a:pt x="43" y="59"/>
                    </a:cubicBezTo>
                    <a:cubicBezTo>
                      <a:pt x="43" y="61"/>
                      <a:pt x="43" y="63"/>
                      <a:pt x="43" y="64"/>
                    </a:cubicBezTo>
                    <a:cubicBezTo>
                      <a:pt x="44" y="67"/>
                      <a:pt x="45" y="70"/>
                      <a:pt x="46" y="72"/>
                    </a:cubicBezTo>
                    <a:cubicBezTo>
                      <a:pt x="47" y="75"/>
                      <a:pt x="49" y="77"/>
                      <a:pt x="52" y="80"/>
                    </a:cubicBezTo>
                    <a:cubicBezTo>
                      <a:pt x="55" y="84"/>
                      <a:pt x="59" y="88"/>
                      <a:pt x="64" y="92"/>
                    </a:cubicBezTo>
                    <a:cubicBezTo>
                      <a:pt x="67" y="95"/>
                      <a:pt x="70" y="97"/>
                      <a:pt x="74" y="100"/>
                    </a:cubicBezTo>
                    <a:cubicBezTo>
                      <a:pt x="74" y="100"/>
                      <a:pt x="75" y="101"/>
                      <a:pt x="76" y="101"/>
                    </a:cubicBezTo>
                    <a:cubicBezTo>
                      <a:pt x="77" y="101"/>
                      <a:pt x="78" y="100"/>
                      <a:pt x="79" y="99"/>
                    </a:cubicBezTo>
                    <a:cubicBezTo>
                      <a:pt x="84" y="95"/>
                      <a:pt x="89" y="91"/>
                      <a:pt x="93" y="87"/>
                    </a:cubicBezTo>
                    <a:cubicBezTo>
                      <a:pt x="96" y="85"/>
                      <a:pt x="99" y="82"/>
                      <a:pt x="101" y="78"/>
                    </a:cubicBezTo>
                    <a:cubicBezTo>
                      <a:pt x="104" y="75"/>
                      <a:pt x="105" y="72"/>
                      <a:pt x="106" y="69"/>
                    </a:cubicBezTo>
                    <a:cubicBezTo>
                      <a:pt x="107" y="67"/>
                      <a:pt x="108" y="64"/>
                      <a:pt x="108" y="61"/>
                    </a:cubicBezTo>
                    <a:cubicBezTo>
                      <a:pt x="108" y="59"/>
                      <a:pt x="108" y="56"/>
                      <a:pt x="108" y="54"/>
                    </a:cubicBezTo>
                    <a:cubicBezTo>
                      <a:pt x="107" y="53"/>
                      <a:pt x="107" y="52"/>
                      <a:pt x="107" y="52"/>
                    </a:cubicBezTo>
                    <a:cubicBezTo>
                      <a:pt x="106" y="48"/>
                      <a:pt x="104" y="46"/>
                      <a:pt x="101" y="44"/>
                    </a:cubicBezTo>
                    <a:cubicBezTo>
                      <a:pt x="97" y="42"/>
                      <a:pt x="92" y="41"/>
                      <a:pt x="87" y="42"/>
                    </a:cubicBezTo>
                    <a:cubicBezTo>
                      <a:pt x="85" y="43"/>
                      <a:pt x="83" y="44"/>
                      <a:pt x="82" y="45"/>
                    </a:cubicBezTo>
                    <a:cubicBezTo>
                      <a:pt x="80" y="46"/>
                      <a:pt x="80" y="47"/>
                      <a:pt x="79" y="48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1" y="46"/>
                      <a:pt x="69" y="45"/>
                      <a:pt x="67" y="44"/>
                    </a:cubicBezTo>
                    <a:cubicBezTo>
                      <a:pt x="65" y="43"/>
                      <a:pt x="64" y="42"/>
                      <a:pt x="62" y="42"/>
                    </a:cubicBezTo>
                    <a:cubicBezTo>
                      <a:pt x="61" y="42"/>
                      <a:pt x="60" y="42"/>
                      <a:pt x="59" y="42"/>
                    </a:cubicBezTo>
                    <a:close/>
                    <a:moveTo>
                      <a:pt x="100" y="256"/>
                    </a:moveTo>
                    <a:cubicBezTo>
                      <a:pt x="98" y="256"/>
                      <a:pt x="95" y="255"/>
                      <a:pt x="93" y="254"/>
                    </a:cubicBezTo>
                    <a:cubicBezTo>
                      <a:pt x="25" y="212"/>
                      <a:pt x="25" y="212"/>
                      <a:pt x="25" y="212"/>
                    </a:cubicBezTo>
                    <a:cubicBezTo>
                      <a:pt x="23" y="211"/>
                      <a:pt x="21" y="208"/>
                      <a:pt x="21" y="205"/>
                    </a:cubicBezTo>
                    <a:cubicBezTo>
                      <a:pt x="21" y="182"/>
                      <a:pt x="16" y="163"/>
                      <a:pt x="11" y="145"/>
                    </a:cubicBezTo>
                    <a:cubicBezTo>
                      <a:pt x="5" y="127"/>
                      <a:pt x="0" y="108"/>
                      <a:pt x="0" y="85"/>
                    </a:cubicBezTo>
                    <a:cubicBezTo>
                      <a:pt x="0" y="38"/>
                      <a:pt x="38" y="0"/>
                      <a:pt x="84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43" y="0"/>
                      <a:pt x="177" y="34"/>
                      <a:pt x="177" y="77"/>
                    </a:cubicBezTo>
                    <a:cubicBezTo>
                      <a:pt x="177" y="77"/>
                      <a:pt x="177" y="78"/>
                      <a:pt x="177" y="78"/>
                    </a:cubicBezTo>
                    <a:cubicBezTo>
                      <a:pt x="174" y="94"/>
                      <a:pt x="174" y="94"/>
                      <a:pt x="174" y="94"/>
                    </a:cubicBezTo>
                    <a:cubicBezTo>
                      <a:pt x="174" y="96"/>
                      <a:pt x="174" y="98"/>
                      <a:pt x="175" y="100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91" y="133"/>
                      <a:pt x="192" y="138"/>
                      <a:pt x="190" y="142"/>
                    </a:cubicBezTo>
                    <a:cubicBezTo>
                      <a:pt x="188" y="147"/>
                      <a:pt x="185" y="150"/>
                      <a:pt x="181" y="152"/>
                    </a:cubicBezTo>
                    <a:cubicBezTo>
                      <a:pt x="173" y="155"/>
                      <a:pt x="173" y="155"/>
                      <a:pt x="173" y="155"/>
                    </a:cubicBezTo>
                    <a:cubicBezTo>
                      <a:pt x="170" y="186"/>
                      <a:pt x="170" y="186"/>
                      <a:pt x="170" y="186"/>
                    </a:cubicBezTo>
                    <a:cubicBezTo>
                      <a:pt x="169" y="199"/>
                      <a:pt x="158" y="209"/>
                      <a:pt x="145" y="209"/>
                    </a:cubicBezTo>
                    <a:cubicBezTo>
                      <a:pt x="131" y="209"/>
                      <a:pt x="131" y="209"/>
                      <a:pt x="131" y="209"/>
                    </a:cubicBezTo>
                    <a:cubicBezTo>
                      <a:pt x="121" y="209"/>
                      <a:pt x="114" y="217"/>
                      <a:pt x="114" y="227"/>
                    </a:cubicBezTo>
                    <a:cubicBezTo>
                      <a:pt x="114" y="242"/>
                      <a:pt x="114" y="242"/>
                      <a:pt x="114" y="242"/>
                    </a:cubicBezTo>
                    <a:cubicBezTo>
                      <a:pt x="114" y="247"/>
                      <a:pt x="111" y="252"/>
                      <a:pt x="107" y="254"/>
                    </a:cubicBezTo>
                    <a:cubicBezTo>
                      <a:pt x="105" y="255"/>
                      <a:pt x="102" y="256"/>
                      <a:pt x="100" y="256"/>
                    </a:cubicBezTo>
                    <a:close/>
                    <a:moveTo>
                      <a:pt x="84" y="8"/>
                    </a:moveTo>
                    <a:cubicBezTo>
                      <a:pt x="42" y="8"/>
                      <a:pt x="8" y="43"/>
                      <a:pt x="8" y="85"/>
                    </a:cubicBezTo>
                    <a:cubicBezTo>
                      <a:pt x="8" y="107"/>
                      <a:pt x="13" y="125"/>
                      <a:pt x="18" y="143"/>
                    </a:cubicBezTo>
                    <a:cubicBezTo>
                      <a:pt x="24" y="161"/>
                      <a:pt x="29" y="181"/>
                      <a:pt x="29" y="205"/>
                    </a:cubicBezTo>
                    <a:cubicBezTo>
                      <a:pt x="97" y="247"/>
                      <a:pt x="97" y="247"/>
                      <a:pt x="97" y="247"/>
                    </a:cubicBezTo>
                    <a:cubicBezTo>
                      <a:pt x="99" y="248"/>
                      <a:pt x="101" y="248"/>
                      <a:pt x="103" y="247"/>
                    </a:cubicBezTo>
                    <a:cubicBezTo>
                      <a:pt x="105" y="246"/>
                      <a:pt x="106" y="244"/>
                      <a:pt x="106" y="242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06" y="212"/>
                      <a:pt x="117" y="201"/>
                      <a:pt x="131" y="201"/>
                    </a:cubicBezTo>
                    <a:cubicBezTo>
                      <a:pt x="145" y="201"/>
                      <a:pt x="145" y="201"/>
                      <a:pt x="145" y="201"/>
                    </a:cubicBezTo>
                    <a:cubicBezTo>
                      <a:pt x="154" y="201"/>
                      <a:pt x="161" y="194"/>
                      <a:pt x="162" y="185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5" y="150"/>
                      <a:pt x="166" y="149"/>
                      <a:pt x="167" y="148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80" y="143"/>
                      <a:pt x="182" y="142"/>
                      <a:pt x="182" y="139"/>
                    </a:cubicBezTo>
                    <a:cubicBezTo>
                      <a:pt x="183" y="137"/>
                      <a:pt x="183" y="135"/>
                      <a:pt x="182" y="13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6" y="100"/>
                      <a:pt x="165" y="96"/>
                      <a:pt x="166" y="92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39"/>
                      <a:pt x="139" y="8"/>
                      <a:pt x="101" y="8"/>
                    </a:cubicBezTo>
                    <a:lnTo>
                      <a:pt x="84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7236" tIns="33618" rIns="67236" bIns="336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685800" y="2465097"/>
                <a:ext cx="1822949" cy="1822949"/>
              </a:xfrm>
              <a:prstGeom prst="ellipse">
                <a:avLst/>
              </a:prstGeom>
              <a:solidFill>
                <a:srgbClr val="424242">
                  <a:alpha val="8509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25" b="1" dirty="0">
                    <a:solidFill>
                      <a:srgbClr val="FFFFFF"/>
                    </a:solidFill>
                  </a:rPr>
                  <a:t>spouse</a:t>
                </a: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106840" y="2438400"/>
                <a:ext cx="1481469" cy="1481469"/>
              </a:xfrm>
              <a:prstGeom prst="ellipse">
                <a:avLst/>
              </a:prstGeom>
              <a:solidFill>
                <a:schemeClr val="accent2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kids</a:t>
                </a: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947722" y="3112622"/>
                <a:ext cx="1463040" cy="1463040"/>
              </a:xfrm>
              <a:prstGeom prst="ellipse">
                <a:avLst/>
              </a:prstGeom>
              <a:solidFill>
                <a:schemeClr val="tx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75" b="1" dirty="0">
                    <a:solidFill>
                      <a:srgbClr val="FFFFFF"/>
                    </a:solidFill>
                  </a:rPr>
                  <a:t>projects</a:t>
                </a: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2952785" y="3240566"/>
                <a:ext cx="1271047" cy="1271047"/>
              </a:xfrm>
              <a:prstGeom prst="ellipse">
                <a:avLst/>
              </a:prstGeom>
              <a:solidFill>
                <a:schemeClr val="accent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FF"/>
                    </a:solidFill>
                  </a:rPr>
                  <a:t>job</a:t>
                </a: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724962" y="1319765"/>
                <a:ext cx="1371600" cy="1371600"/>
              </a:xfrm>
              <a:prstGeom prst="ellipse">
                <a:avLst/>
              </a:prstGeom>
              <a:solidFill>
                <a:schemeClr val="accent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88" b="1" dirty="0">
                    <a:solidFill>
                      <a:srgbClr val="FFFFFF"/>
                    </a:solidFill>
                  </a:rPr>
                  <a:t>school</a:t>
                </a: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781721" y="1259560"/>
                <a:ext cx="1822949" cy="1822949"/>
              </a:xfrm>
              <a:prstGeom prst="ellipse">
                <a:avLst/>
              </a:prstGeom>
              <a:solidFill>
                <a:schemeClr val="tx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</a:rPr>
                  <a:t>parents</a:t>
                </a: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5050379" y="2550385"/>
                <a:ext cx="1828800" cy="1828800"/>
              </a:xfrm>
              <a:prstGeom prst="ellipse">
                <a:avLst/>
              </a:prstGeom>
              <a:solidFill>
                <a:schemeClr val="accent2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25" b="1" dirty="0">
                    <a:solidFill>
                      <a:srgbClr val="FFFFFF"/>
                    </a:solidFill>
                  </a:rPr>
                  <a:t>grocery shopping</a:t>
                </a: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096700" y="857341"/>
                <a:ext cx="1524000" cy="1492010"/>
              </a:xfrm>
              <a:prstGeom prst="ellipse">
                <a:avLst/>
              </a:prstGeom>
              <a:solidFill>
                <a:schemeClr val="accent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25" b="1" dirty="0">
                    <a:solidFill>
                      <a:srgbClr val="FFFFFF"/>
                    </a:solidFill>
                  </a:rPr>
                  <a:t>friends</a:t>
                </a: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705600" y="2268214"/>
                <a:ext cx="2194560" cy="2194560"/>
              </a:xfrm>
              <a:prstGeom prst="ellipse">
                <a:avLst/>
              </a:prstGeom>
              <a:solidFill>
                <a:srgbClr val="888B8D">
                  <a:alpha val="8509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88" b="1" dirty="0">
                    <a:solidFill>
                      <a:srgbClr val="FFFFFF"/>
                    </a:solidFill>
                    <a:latin typeface="Arial"/>
                  </a:rPr>
                  <a:t>contamination</a:t>
                </a: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-267854" y="1296285"/>
                <a:ext cx="1865127" cy="1865127"/>
              </a:xfrm>
              <a:prstGeom prst="ellipse">
                <a:avLst/>
              </a:prstGeom>
              <a:solidFill>
                <a:srgbClr val="888B8D">
                  <a:alpha val="8509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college visits</a:t>
                </a: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818684" y="-70490"/>
                <a:ext cx="1481469" cy="1481469"/>
              </a:xfrm>
              <a:prstGeom prst="ellipse">
                <a:avLst/>
              </a:prstGeom>
              <a:solidFill>
                <a:schemeClr val="accent2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</a:rPr>
                  <a:t>toilet paper</a:t>
                </a: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8107129" y="1475183"/>
                <a:ext cx="1586061" cy="1586061"/>
              </a:xfrm>
              <a:prstGeom prst="ellipse">
                <a:avLst/>
              </a:prstGeom>
              <a:solidFill>
                <a:schemeClr val="accent2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FFFF"/>
                    </a:solidFill>
                  </a:rPr>
                  <a:t>frontline workers</a:t>
                </a: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661165" y="347819"/>
                <a:ext cx="1255527" cy="1255527"/>
              </a:xfrm>
              <a:prstGeom prst="ellipse">
                <a:avLst/>
              </a:prstGeom>
              <a:solidFill>
                <a:schemeClr val="tx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diet</a:t>
                </a: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5554651" y="-6688"/>
                <a:ext cx="1728057" cy="1728057"/>
              </a:xfrm>
              <a:prstGeom prst="ellipse">
                <a:avLst/>
              </a:prstGeom>
              <a:solidFill>
                <a:srgbClr val="888B8D">
                  <a:alpha val="8509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25" b="1" dirty="0">
                    <a:solidFill>
                      <a:srgbClr val="FFFFFF"/>
                    </a:solidFill>
                    <a:latin typeface="Arial"/>
                  </a:rPr>
                  <a:t>exercise</a:t>
                </a: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2888314" y="513555"/>
                <a:ext cx="1524000" cy="1492010"/>
              </a:xfrm>
              <a:prstGeom prst="ellipse">
                <a:avLst/>
              </a:prstGeom>
              <a:solidFill>
                <a:schemeClr val="tx1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</a:rPr>
                  <a:t>school</a:t>
                </a: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257348" y="182552"/>
                <a:ext cx="1586061" cy="1586061"/>
              </a:xfrm>
              <a:prstGeom prst="ellipse">
                <a:avLst/>
              </a:prstGeom>
              <a:solidFill>
                <a:schemeClr val="accent2">
                  <a:alpha val="85098"/>
                </a:scheme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25" b="1" dirty="0">
                    <a:solidFill>
                      <a:srgbClr val="FFFFFF"/>
                    </a:solidFill>
                  </a:rPr>
                  <a:t>alcohol use</a:t>
                </a: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F1BAC3-405F-46DC-B85F-6FD766E38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9716" y="1352384"/>
              <a:ext cx="935995" cy="665249"/>
            </a:xfrm>
            <a:prstGeom prst="ellipse">
              <a:avLst/>
            </a:prstGeom>
            <a:solidFill>
              <a:schemeClr val="tx1">
                <a:alpha val="85098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</a:rPr>
                <a:t>Social unrest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2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baseline="0" dirty="0"/>
              <a:t>Depression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32165" y="1543050"/>
            <a:ext cx="2707481" cy="22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US" sz="1350" dirty="0">
                <a:solidFill>
                  <a:schemeClr val="accent3"/>
                </a:solidFill>
                <a:latin typeface="Arial Black" panose="020B0A04020102020204" pitchFamily="34" charset="0"/>
              </a:rPr>
              <a:t>PERSISTANT</a:t>
            </a:r>
            <a:endParaRPr lang="en-US" sz="12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Depression is one of the most common mental disorders in the U.S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600" y="1371600"/>
            <a:ext cx="3793690" cy="2293736"/>
            <a:chOff x="304800" y="2209800"/>
            <a:chExt cx="5058253" cy="30583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09800"/>
              <a:ext cx="5058253" cy="30583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74193" y="2717105"/>
              <a:ext cx="29718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17.3 million</a:t>
              </a:r>
              <a:r>
                <a:rPr lang="en-US" sz="135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350" dirty="0">
                  <a:solidFill>
                    <a:schemeClr val="bg1"/>
                  </a:solidFill>
                </a:rPr>
                <a:t>adults in the US had at least one major depressive episode in the past year</a:t>
              </a:r>
              <a:r>
                <a:rPr lang="en-US" sz="1350" baseline="30000" dirty="0">
                  <a:solidFill>
                    <a:schemeClr val="bg1"/>
                  </a:solidFill>
                </a:rPr>
                <a:t>8</a:t>
              </a:r>
              <a:r>
                <a:rPr lang="en-US" sz="1350" dirty="0">
                  <a:solidFill>
                    <a:schemeClr val="bg1"/>
                  </a:solidFill>
                </a:rPr>
                <a:t>. 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37151" y="2563189"/>
            <a:ext cx="2400300" cy="228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5873" y="4142613"/>
            <a:ext cx="1902852" cy="300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Castellar" panose="020A0402060406010301" pitchFamily="18" charset="0"/>
              </a:rPr>
              <a:t>concentration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1396" y="2655884"/>
            <a:ext cx="14864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Insomnia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4750398" y="3473096"/>
            <a:ext cx="1804277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3"/>
                </a:solidFill>
                <a:latin typeface="Bodoni MT Condensed" panose="02070606080606020203" pitchFamily="18" charset="0"/>
              </a:rPr>
              <a:t>INTEREST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2000" y="1901483"/>
            <a:ext cx="13451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Weight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1061579" y="3635984"/>
            <a:ext cx="1104790" cy="5078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888B8D"/>
                </a:solidFill>
                <a:latin typeface="Ink Free" panose="03080402000500000000" pitchFamily="66" charset="0"/>
              </a:rPr>
              <a:t>empty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6667741" y="1889780"/>
            <a:ext cx="1245854" cy="5078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ENERGY</a:t>
            </a:r>
            <a:endParaRPr lang="en-US" sz="1500" b="1" dirty="0">
              <a:solidFill>
                <a:schemeClr val="accent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3645204"/>
            <a:ext cx="13451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Brush Script MT" panose="03060802040406070304" pitchFamily="66" charset="0"/>
              </a:rPr>
              <a:t>Pain</a:t>
            </a:r>
            <a:endParaRPr lang="en-US" b="1" dirty="0">
              <a:solidFill>
                <a:schemeClr val="accent2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624" y="4255013"/>
            <a:ext cx="123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Rockwell" panose="02060603020205020403" pitchFamily="18" charset="0"/>
              </a:rPr>
              <a:t>digestion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2924" y="3083188"/>
            <a:ext cx="10567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accent5"/>
                </a:solidFill>
                <a:latin typeface="Stencil" panose="040409050D0802020404" pitchFamily="82" charset="0"/>
              </a:rPr>
              <a:t>decisions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12076" y="3816432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empus Sans ITC" panose="04020404030D07020202" pitchFamily="82" charset="0"/>
              </a:rPr>
              <a:t>Appetite</a:t>
            </a:r>
            <a:endParaRPr lang="en-US" sz="1350" b="1" dirty="0">
              <a:solidFill>
                <a:schemeClr val="accent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3134" y="242716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Lucida Calligraphy" panose="03010101010101010101" pitchFamily="66" charset="0"/>
              </a:rPr>
              <a:t>death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68445" y="3643307"/>
            <a:ext cx="11464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  <a:latin typeface="Cooper Black" panose="0208090404030B020404" pitchFamily="18" charset="0"/>
              </a:rPr>
              <a:t>suicide</a:t>
            </a:r>
            <a:endParaRPr lang="en-US" sz="135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3086100"/>
            <a:ext cx="14798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OCR A Extended" panose="02010509020102010303" pitchFamily="50" charset="0"/>
              </a:rPr>
              <a:t>Hopeless</a:t>
            </a:r>
            <a:endParaRPr lang="en-US" sz="1350" dirty="0">
              <a:latin typeface="OCR A Extended" panose="02010509020102010303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8EA96-F3FE-4F84-B8E9-D4B723326C96}"/>
              </a:ext>
            </a:extLst>
          </p:cNvPr>
          <p:cNvSpPr/>
          <p:nvPr/>
        </p:nvSpPr>
        <p:spPr>
          <a:xfrm>
            <a:off x="1485900" y="4629150"/>
            <a:ext cx="651510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8.  National Institute of Mental Health (NIMH); Prevalence of Major Depressive Episode Among Adults; February 2019; </a:t>
            </a:r>
            <a:r>
              <a:rPr lang="en-US" sz="600" dirty="0">
                <a:hlinkClick r:id="rId4"/>
              </a:rPr>
              <a:t>https://www.nimh.nih.gov/health/statistics/major-depression.shtml</a:t>
            </a:r>
            <a:endParaRPr lang="en-US" sz="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D381D-435F-4C94-886D-F2CC119B9A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2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1143000" y="1681303"/>
            <a:ext cx="6858000" cy="4662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wrap="square" lIns="1303020" rtlCol="0" anchor="ctr" anchorCtr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Grief…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944" y="377190"/>
            <a:ext cx="7991856" cy="473202"/>
          </a:xfrm>
        </p:spPr>
        <p:txBody>
          <a:bodyPr/>
          <a:lstStyle/>
          <a:p>
            <a:r>
              <a:rPr lang="en-US" dirty="0"/>
              <a:t>Grief and loss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often associate grief with loss of life, but grief can come from the loss of anything</a:t>
            </a:r>
          </a:p>
        </p:txBody>
      </p:sp>
      <p:graphicFrame>
        <p:nvGraphicFramePr>
          <p:cNvPr id="58" name="Diagram 57"/>
          <p:cNvGraphicFramePr/>
          <p:nvPr/>
        </p:nvGraphicFramePr>
        <p:xfrm>
          <a:off x="6435237" y="1352520"/>
          <a:ext cx="818398" cy="33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1" name="Rectangle 120"/>
          <p:cNvSpPr/>
          <p:nvPr/>
        </p:nvSpPr>
        <p:spPr>
          <a:xfrm>
            <a:off x="2106129" y="2214915"/>
            <a:ext cx="5437672" cy="24689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rot="0" spcFirstLastPara="0" vertOverflow="overflow" horzOverflow="overflow" vert="horz" wrap="square" lIns="342900" tIns="34290" rIns="3429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109706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0" dirty="0">
                <a:gradFill flip="none" rotWithShape="1">
                  <a:gsLst>
                    <a:gs pos="0">
                      <a:srgbClr val="63666A"/>
                    </a:gs>
                    <a:gs pos="100000">
                      <a:srgbClr val="55565A"/>
                    </a:gs>
                  </a:gsLst>
                  <a:lin ang="0" scaled="1"/>
                  <a:tileRect/>
                </a:gradFill>
              </a:rPr>
              <a:t>can be experienced as feelings of shock, sadness, anger, and confusion.</a:t>
            </a:r>
          </a:p>
          <a:p>
            <a:pPr marL="128588" indent="-128588" defTabSz="109706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0" dirty="0">
                <a:gradFill flip="none" rotWithShape="1">
                  <a:gsLst>
                    <a:gs pos="0">
                      <a:srgbClr val="63666A"/>
                    </a:gs>
                    <a:gs pos="100000">
                      <a:srgbClr val="55565A"/>
                    </a:gs>
                  </a:gsLst>
                  <a:lin ang="0" scaled="1"/>
                  <a:tileRect/>
                </a:gradFill>
              </a:rPr>
              <a:t>can make people feel overwhelmed, lose interest in activities they used to enjoy, sleep less or more, or have changes in their appetite. </a:t>
            </a:r>
          </a:p>
          <a:p>
            <a:pPr marL="128588" indent="-128588" defTabSz="109706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0" dirty="0">
                <a:gradFill flip="none" rotWithShape="1">
                  <a:gsLst>
                    <a:gs pos="0">
                      <a:srgbClr val="63666A"/>
                    </a:gs>
                    <a:gs pos="100000">
                      <a:srgbClr val="55565A"/>
                    </a:gs>
                  </a:gsLst>
                  <a:lin ang="0" scaled="1"/>
                  <a:tileRect/>
                </a:gradFill>
              </a:rPr>
              <a:t>lives on a spectrum and it may look different for each of us.</a:t>
            </a:r>
          </a:p>
          <a:p>
            <a:pPr marL="128588" indent="-128588" defTabSz="109706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0" dirty="0">
                <a:gradFill flip="none" rotWithShape="1">
                  <a:gsLst>
                    <a:gs pos="0">
                      <a:srgbClr val="63666A"/>
                    </a:gs>
                    <a:gs pos="100000">
                      <a:srgbClr val="55565A"/>
                    </a:gs>
                  </a:gsLst>
                  <a:lin ang="0" scaled="1"/>
                  <a:tileRect/>
                </a:gradFill>
              </a:rPr>
              <a:t>is not on a schedule. It takes time and everyone’s timeline is different.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1579571" y="1600200"/>
            <a:ext cx="614715" cy="614715"/>
            <a:chOff x="7279804" y="2503028"/>
            <a:chExt cx="819620" cy="819620"/>
          </a:xfrm>
        </p:grpSpPr>
        <p:sp>
          <p:nvSpPr>
            <p:cNvPr id="124" name="Oval 123"/>
            <p:cNvSpPr/>
            <p:nvPr/>
          </p:nvSpPr>
          <p:spPr>
            <a:xfrm>
              <a:off x="7279804" y="2503028"/>
              <a:ext cx="819620" cy="81962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5" name="Freeform 76"/>
            <p:cNvSpPr>
              <a:spLocks noEditPoints="1"/>
            </p:cNvSpPr>
            <p:nvPr/>
          </p:nvSpPr>
          <p:spPr bwMode="auto">
            <a:xfrm flipH="1">
              <a:off x="7497563" y="2731386"/>
              <a:ext cx="370287" cy="373564"/>
            </a:xfrm>
            <a:custGeom>
              <a:avLst/>
              <a:gdLst>
                <a:gd name="T0" fmla="*/ 7 w 254"/>
                <a:gd name="T1" fmla="*/ 256 h 256"/>
                <a:gd name="T2" fmla="*/ 0 w 254"/>
                <a:gd name="T3" fmla="*/ 250 h 256"/>
                <a:gd name="T4" fmla="*/ 65 w 254"/>
                <a:gd name="T5" fmla="*/ 162 h 256"/>
                <a:gd name="T6" fmla="*/ 55 w 254"/>
                <a:gd name="T7" fmla="*/ 152 h 256"/>
                <a:gd name="T8" fmla="*/ 21 w 254"/>
                <a:gd name="T9" fmla="*/ 118 h 256"/>
                <a:gd name="T10" fmla="*/ 14 w 254"/>
                <a:gd name="T11" fmla="*/ 94 h 256"/>
                <a:gd name="T12" fmla="*/ 35 w 254"/>
                <a:gd name="T13" fmla="*/ 82 h 256"/>
                <a:gd name="T14" fmla="*/ 60 w 254"/>
                <a:gd name="T15" fmla="*/ 78 h 256"/>
                <a:gd name="T16" fmla="*/ 89 w 254"/>
                <a:gd name="T17" fmla="*/ 73 h 256"/>
                <a:gd name="T18" fmla="*/ 149 w 254"/>
                <a:gd name="T19" fmla="*/ 24 h 256"/>
                <a:gd name="T20" fmla="*/ 157 w 254"/>
                <a:gd name="T21" fmla="*/ 11 h 256"/>
                <a:gd name="T22" fmla="*/ 161 w 254"/>
                <a:gd name="T23" fmla="*/ 5 h 256"/>
                <a:gd name="T24" fmla="*/ 161 w 254"/>
                <a:gd name="T25" fmla="*/ 4 h 256"/>
                <a:gd name="T26" fmla="*/ 171 w 254"/>
                <a:gd name="T27" fmla="*/ 0 h 256"/>
                <a:gd name="T28" fmla="*/ 181 w 254"/>
                <a:gd name="T29" fmla="*/ 4 h 256"/>
                <a:gd name="T30" fmla="*/ 200 w 254"/>
                <a:gd name="T31" fmla="*/ 23 h 256"/>
                <a:gd name="T32" fmla="*/ 242 w 254"/>
                <a:gd name="T33" fmla="*/ 66 h 256"/>
                <a:gd name="T34" fmla="*/ 253 w 254"/>
                <a:gd name="T35" fmla="*/ 89 h 256"/>
                <a:gd name="T36" fmla="*/ 236 w 254"/>
                <a:gd name="T37" fmla="*/ 106 h 256"/>
                <a:gd name="T38" fmla="*/ 177 w 254"/>
                <a:gd name="T39" fmla="*/ 198 h 256"/>
                <a:gd name="T40" fmla="*/ 176 w 254"/>
                <a:gd name="T41" fmla="*/ 207 h 256"/>
                <a:gd name="T42" fmla="*/ 175 w 254"/>
                <a:gd name="T43" fmla="*/ 223 h 256"/>
                <a:gd name="T44" fmla="*/ 162 w 254"/>
                <a:gd name="T45" fmla="*/ 242 h 256"/>
                <a:gd name="T46" fmla="*/ 157 w 254"/>
                <a:gd name="T47" fmla="*/ 243 h 256"/>
                <a:gd name="T48" fmla="*/ 139 w 254"/>
                <a:gd name="T49" fmla="*/ 236 h 256"/>
                <a:gd name="T50" fmla="*/ 105 w 254"/>
                <a:gd name="T51" fmla="*/ 202 h 256"/>
                <a:gd name="T52" fmla="*/ 95 w 254"/>
                <a:gd name="T53" fmla="*/ 191 h 256"/>
                <a:gd name="T54" fmla="*/ 7 w 254"/>
                <a:gd name="T55" fmla="*/ 256 h 256"/>
                <a:gd name="T56" fmla="*/ 167 w 254"/>
                <a:gd name="T57" fmla="*/ 10 h 256"/>
                <a:gd name="T58" fmla="*/ 164 w 254"/>
                <a:gd name="T59" fmla="*/ 15 h 256"/>
                <a:gd name="T60" fmla="*/ 156 w 254"/>
                <a:gd name="T61" fmla="*/ 28 h 256"/>
                <a:gd name="T62" fmla="*/ 91 w 254"/>
                <a:gd name="T63" fmla="*/ 81 h 256"/>
                <a:gd name="T64" fmla="*/ 61 w 254"/>
                <a:gd name="T65" fmla="*/ 86 h 256"/>
                <a:gd name="T66" fmla="*/ 37 w 254"/>
                <a:gd name="T67" fmla="*/ 90 h 256"/>
                <a:gd name="T68" fmla="*/ 22 w 254"/>
                <a:gd name="T69" fmla="*/ 97 h 256"/>
                <a:gd name="T70" fmla="*/ 27 w 254"/>
                <a:gd name="T71" fmla="*/ 113 h 256"/>
                <a:gd name="T72" fmla="*/ 60 w 254"/>
                <a:gd name="T73" fmla="*/ 146 h 256"/>
                <a:gd name="T74" fmla="*/ 73 w 254"/>
                <a:gd name="T75" fmla="*/ 159 h 256"/>
                <a:gd name="T76" fmla="*/ 76 w 254"/>
                <a:gd name="T77" fmla="*/ 161 h 256"/>
                <a:gd name="T78" fmla="*/ 19 w 254"/>
                <a:gd name="T79" fmla="*/ 237 h 256"/>
                <a:gd name="T80" fmla="*/ 95 w 254"/>
                <a:gd name="T81" fmla="*/ 180 h 256"/>
                <a:gd name="T82" fmla="*/ 98 w 254"/>
                <a:gd name="T83" fmla="*/ 183 h 256"/>
                <a:gd name="T84" fmla="*/ 111 w 254"/>
                <a:gd name="T85" fmla="*/ 197 h 256"/>
                <a:gd name="T86" fmla="*/ 145 w 254"/>
                <a:gd name="T87" fmla="*/ 230 h 256"/>
                <a:gd name="T88" fmla="*/ 157 w 254"/>
                <a:gd name="T89" fmla="*/ 235 h 256"/>
                <a:gd name="T90" fmla="*/ 159 w 254"/>
                <a:gd name="T91" fmla="*/ 235 h 256"/>
                <a:gd name="T92" fmla="*/ 167 w 254"/>
                <a:gd name="T93" fmla="*/ 221 h 256"/>
                <a:gd name="T94" fmla="*/ 168 w 254"/>
                <a:gd name="T95" fmla="*/ 207 h 256"/>
                <a:gd name="T96" fmla="*/ 169 w 254"/>
                <a:gd name="T97" fmla="*/ 197 h 256"/>
                <a:gd name="T98" fmla="*/ 233 w 254"/>
                <a:gd name="T99" fmla="*/ 99 h 256"/>
                <a:gd name="T100" fmla="*/ 245 w 254"/>
                <a:gd name="T101" fmla="*/ 88 h 256"/>
                <a:gd name="T102" fmla="*/ 236 w 254"/>
                <a:gd name="T103" fmla="*/ 72 h 256"/>
                <a:gd name="T104" fmla="*/ 194 w 254"/>
                <a:gd name="T105" fmla="*/ 29 h 256"/>
                <a:gd name="T106" fmla="*/ 176 w 254"/>
                <a:gd name="T107" fmla="*/ 10 h 256"/>
                <a:gd name="T108" fmla="*/ 171 w 254"/>
                <a:gd name="T109" fmla="*/ 8 h 256"/>
                <a:gd name="T110" fmla="*/ 167 w 254"/>
                <a:gd name="T111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56">
                  <a:moveTo>
                    <a:pt x="7" y="256"/>
                  </a:moveTo>
                  <a:cubicBezTo>
                    <a:pt x="0" y="250"/>
                    <a:pt x="0" y="250"/>
                    <a:pt x="0" y="250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2" y="159"/>
                    <a:pt x="58" y="155"/>
                    <a:pt x="55" y="152"/>
                  </a:cubicBezTo>
                  <a:cubicBezTo>
                    <a:pt x="44" y="141"/>
                    <a:pt x="32" y="130"/>
                    <a:pt x="21" y="118"/>
                  </a:cubicBezTo>
                  <a:cubicBezTo>
                    <a:pt x="17" y="113"/>
                    <a:pt x="11" y="102"/>
                    <a:pt x="14" y="94"/>
                  </a:cubicBezTo>
                  <a:cubicBezTo>
                    <a:pt x="17" y="86"/>
                    <a:pt x="32" y="83"/>
                    <a:pt x="35" y="82"/>
                  </a:cubicBezTo>
                  <a:cubicBezTo>
                    <a:pt x="43" y="80"/>
                    <a:pt x="52" y="79"/>
                    <a:pt x="60" y="78"/>
                  </a:cubicBezTo>
                  <a:cubicBezTo>
                    <a:pt x="70" y="77"/>
                    <a:pt x="80" y="75"/>
                    <a:pt x="89" y="73"/>
                  </a:cubicBezTo>
                  <a:cubicBezTo>
                    <a:pt x="115" y="67"/>
                    <a:pt x="135" y="50"/>
                    <a:pt x="149" y="24"/>
                  </a:cubicBezTo>
                  <a:cubicBezTo>
                    <a:pt x="151" y="20"/>
                    <a:pt x="154" y="15"/>
                    <a:pt x="157" y="11"/>
                  </a:cubicBezTo>
                  <a:cubicBezTo>
                    <a:pt x="158" y="9"/>
                    <a:pt x="160" y="7"/>
                    <a:pt x="161" y="5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2" y="4"/>
                    <a:pt x="166" y="0"/>
                    <a:pt x="171" y="0"/>
                  </a:cubicBezTo>
                  <a:cubicBezTo>
                    <a:pt x="175" y="0"/>
                    <a:pt x="178" y="1"/>
                    <a:pt x="181" y="4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14" y="38"/>
                    <a:pt x="228" y="52"/>
                    <a:pt x="242" y="66"/>
                  </a:cubicBezTo>
                  <a:cubicBezTo>
                    <a:pt x="251" y="75"/>
                    <a:pt x="254" y="82"/>
                    <a:pt x="253" y="89"/>
                  </a:cubicBezTo>
                  <a:cubicBezTo>
                    <a:pt x="252" y="96"/>
                    <a:pt x="246" y="101"/>
                    <a:pt x="236" y="106"/>
                  </a:cubicBezTo>
                  <a:cubicBezTo>
                    <a:pt x="201" y="122"/>
                    <a:pt x="182" y="152"/>
                    <a:pt x="177" y="198"/>
                  </a:cubicBezTo>
                  <a:cubicBezTo>
                    <a:pt x="176" y="201"/>
                    <a:pt x="176" y="204"/>
                    <a:pt x="176" y="207"/>
                  </a:cubicBezTo>
                  <a:cubicBezTo>
                    <a:pt x="176" y="212"/>
                    <a:pt x="176" y="218"/>
                    <a:pt x="175" y="223"/>
                  </a:cubicBezTo>
                  <a:cubicBezTo>
                    <a:pt x="174" y="227"/>
                    <a:pt x="170" y="239"/>
                    <a:pt x="162" y="242"/>
                  </a:cubicBezTo>
                  <a:cubicBezTo>
                    <a:pt x="161" y="243"/>
                    <a:pt x="159" y="243"/>
                    <a:pt x="157" y="243"/>
                  </a:cubicBezTo>
                  <a:cubicBezTo>
                    <a:pt x="151" y="243"/>
                    <a:pt x="144" y="240"/>
                    <a:pt x="139" y="236"/>
                  </a:cubicBezTo>
                  <a:cubicBezTo>
                    <a:pt x="128" y="225"/>
                    <a:pt x="117" y="214"/>
                    <a:pt x="105" y="202"/>
                  </a:cubicBezTo>
                  <a:cubicBezTo>
                    <a:pt x="102" y="198"/>
                    <a:pt x="98" y="195"/>
                    <a:pt x="95" y="191"/>
                  </a:cubicBezTo>
                  <a:lnTo>
                    <a:pt x="7" y="256"/>
                  </a:lnTo>
                  <a:close/>
                  <a:moveTo>
                    <a:pt x="167" y="10"/>
                  </a:moveTo>
                  <a:cubicBezTo>
                    <a:pt x="166" y="11"/>
                    <a:pt x="165" y="13"/>
                    <a:pt x="164" y="15"/>
                  </a:cubicBezTo>
                  <a:cubicBezTo>
                    <a:pt x="161" y="19"/>
                    <a:pt x="158" y="24"/>
                    <a:pt x="156" y="28"/>
                  </a:cubicBezTo>
                  <a:cubicBezTo>
                    <a:pt x="141" y="56"/>
                    <a:pt x="119" y="74"/>
                    <a:pt x="91" y="81"/>
                  </a:cubicBezTo>
                  <a:cubicBezTo>
                    <a:pt x="81" y="83"/>
                    <a:pt x="71" y="84"/>
                    <a:pt x="61" y="86"/>
                  </a:cubicBezTo>
                  <a:cubicBezTo>
                    <a:pt x="53" y="87"/>
                    <a:pt x="45" y="88"/>
                    <a:pt x="37" y="90"/>
                  </a:cubicBezTo>
                  <a:cubicBezTo>
                    <a:pt x="29" y="91"/>
                    <a:pt x="22" y="95"/>
                    <a:pt x="22" y="97"/>
                  </a:cubicBezTo>
                  <a:cubicBezTo>
                    <a:pt x="20" y="100"/>
                    <a:pt x="23" y="108"/>
                    <a:pt x="27" y="113"/>
                  </a:cubicBezTo>
                  <a:cubicBezTo>
                    <a:pt x="38" y="124"/>
                    <a:pt x="49" y="135"/>
                    <a:pt x="60" y="146"/>
                  </a:cubicBezTo>
                  <a:cubicBezTo>
                    <a:pt x="65" y="150"/>
                    <a:pt x="69" y="155"/>
                    <a:pt x="73" y="159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102" y="187"/>
                    <a:pt x="107" y="192"/>
                    <a:pt x="111" y="197"/>
                  </a:cubicBezTo>
                  <a:cubicBezTo>
                    <a:pt x="123" y="208"/>
                    <a:pt x="133" y="220"/>
                    <a:pt x="145" y="230"/>
                  </a:cubicBezTo>
                  <a:cubicBezTo>
                    <a:pt x="148" y="233"/>
                    <a:pt x="153" y="235"/>
                    <a:pt x="157" y="235"/>
                  </a:cubicBezTo>
                  <a:cubicBezTo>
                    <a:pt x="158" y="235"/>
                    <a:pt x="159" y="235"/>
                    <a:pt x="159" y="235"/>
                  </a:cubicBezTo>
                  <a:cubicBezTo>
                    <a:pt x="162" y="234"/>
                    <a:pt x="165" y="228"/>
                    <a:pt x="167" y="221"/>
                  </a:cubicBezTo>
                  <a:cubicBezTo>
                    <a:pt x="168" y="216"/>
                    <a:pt x="168" y="212"/>
                    <a:pt x="168" y="207"/>
                  </a:cubicBezTo>
                  <a:cubicBezTo>
                    <a:pt x="168" y="204"/>
                    <a:pt x="168" y="200"/>
                    <a:pt x="169" y="197"/>
                  </a:cubicBezTo>
                  <a:cubicBezTo>
                    <a:pt x="175" y="148"/>
                    <a:pt x="195" y="116"/>
                    <a:pt x="233" y="99"/>
                  </a:cubicBezTo>
                  <a:cubicBezTo>
                    <a:pt x="240" y="95"/>
                    <a:pt x="244" y="91"/>
                    <a:pt x="245" y="88"/>
                  </a:cubicBezTo>
                  <a:cubicBezTo>
                    <a:pt x="246" y="84"/>
                    <a:pt x="243" y="79"/>
                    <a:pt x="236" y="72"/>
                  </a:cubicBezTo>
                  <a:cubicBezTo>
                    <a:pt x="222" y="58"/>
                    <a:pt x="208" y="43"/>
                    <a:pt x="194" y="29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5" y="9"/>
                    <a:pt x="173" y="8"/>
                    <a:pt x="171" y="8"/>
                  </a:cubicBezTo>
                  <a:cubicBezTo>
                    <a:pt x="169" y="8"/>
                    <a:pt x="168" y="9"/>
                    <a:pt x="1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0FC2C-D16C-4DAC-946A-D491785F06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CA7E87-410D-4887-AABD-1ABCEA8A29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1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HG">
  <a:themeElements>
    <a:clrScheme name="UGH Theme colors">
      <a:dk1>
        <a:srgbClr val="424242"/>
      </a:dk1>
      <a:lt1>
        <a:srgbClr val="FFFFFF"/>
      </a:lt1>
      <a:dk2>
        <a:srgbClr val="424242"/>
      </a:dk2>
      <a:lt2>
        <a:srgbClr val="DADADA"/>
      </a:lt2>
      <a:accent1>
        <a:srgbClr val="003C71"/>
      </a:accent1>
      <a:accent2>
        <a:srgbClr val="0066F5"/>
      </a:accent2>
      <a:accent3>
        <a:srgbClr val="009104"/>
      </a:accent3>
      <a:accent4>
        <a:srgbClr val="AACE15"/>
      </a:accent4>
      <a:accent5>
        <a:srgbClr val="FCAE00"/>
      </a:accent5>
      <a:accent6>
        <a:srgbClr val="FFDA03"/>
      </a:accent6>
      <a:hlink>
        <a:srgbClr val="0066F5"/>
      </a:hlink>
      <a:folHlink>
        <a:srgbClr val="0066F5"/>
      </a:folHlink>
    </a:clrScheme>
    <a:fontScheme name="UnitedHealth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HG_BrandRefresh_PPT__opt220_nophotos_16-9-MV" id="{115E492A-1337-476D-B556-3D627CFA40B0}" vid="{CBC53A3B-B7F6-435C-906E-313CA276B4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84DC1AF0AA74E86B30FB83D58FFAC" ma:contentTypeVersion="54" ma:contentTypeDescription="Create a new document." ma:contentTypeScope="" ma:versionID="314e308b4c6a41e79964e0c3aa488ee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62b37e1f0a60323fad4d4a8859058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/>
    <Synchronization>Asynchronous</Synchronization>
    <Type>10003</Type>
    <SequenceNumber>10000</SequenceNumber>
    <Url/>
    <Assembly>Optum_EPI_Common, Version=1.0.0.0, Culture=neutral, PublicKeyToken=f1423e9e7790b317</Assembly>
    <Class>Optum_EPI_Common.Event_Receivers.Auditing.AuditingEvents</Class>
    <Data/>
    <Filter/>
  </Receiver>
  <Receiver>
    <Name/>
    <Synchronization>Asynchronous</Synchronization>
    <Type>10002</Type>
    <SequenceNumber>10000</SequenceNumber>
    <Url/>
    <Assembly>Optum_EPI_Common, Version=1.0.0.0, Culture=neutral, PublicKeyToken=f1423e9e7790b317</Assembly>
    <Class>Optum_EPI_Common.Event_Receivers.Auditing.AuditingEvents</Class>
    <Data/>
    <Filter/>
  </Receiver>
</spe:Receivers>
</file>

<file path=customXml/itemProps1.xml><?xml version="1.0" encoding="utf-8"?>
<ds:datastoreItem xmlns:ds="http://schemas.openxmlformats.org/officeDocument/2006/customXml" ds:itemID="{F4AFA080-7381-4A49-A180-D43F226DE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3990F-E9FA-4886-8C58-1CAB0C74C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8E744A-D351-4BA2-B694-CBBBF8BF095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92D7823-5B6D-40C8-A92E-8E036BE39C6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UHG_BrandRefresh_PPT__opt220_nophotos_16-9-MV</Template>
  <TotalTime>2106</TotalTime>
  <Words>1515</Words>
  <Application>Microsoft Office PowerPoint</Application>
  <PresentationFormat>On-screen Show (16:9)</PresentationFormat>
  <Paragraphs>208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Arial Black</vt:lpstr>
      <vt:lpstr>Bahnschrift SemiBold SemiConden</vt:lpstr>
      <vt:lpstr>Bodoni MT Black</vt:lpstr>
      <vt:lpstr>Bodoni MT Condensed</vt:lpstr>
      <vt:lpstr>Brush Script MT</vt:lpstr>
      <vt:lpstr>Calibri</vt:lpstr>
      <vt:lpstr>Castellar</vt:lpstr>
      <vt:lpstr>Cooper Black</vt:lpstr>
      <vt:lpstr>Courier New</vt:lpstr>
      <vt:lpstr>Eras Bold ITC</vt:lpstr>
      <vt:lpstr>Ink Free</vt:lpstr>
      <vt:lpstr>Lucida Calligraphy</vt:lpstr>
      <vt:lpstr>OCR A Extended</vt:lpstr>
      <vt:lpstr>Rockwell</vt:lpstr>
      <vt:lpstr>Stencil</vt:lpstr>
      <vt:lpstr>Tempus Sans ITC</vt:lpstr>
      <vt:lpstr>Wingdings</vt:lpstr>
      <vt:lpstr>UHG</vt:lpstr>
      <vt:lpstr>think-cell Slide</vt:lpstr>
      <vt:lpstr>PowerPoint Presentation</vt:lpstr>
      <vt:lpstr>Tammy Huf, BSN, MBA, RN| United Health Group Director of Client Strategy, Optum Behavioral Health</vt:lpstr>
      <vt:lpstr>The behavioral health challenge in the U.S.</vt:lpstr>
      <vt:lpstr>Effects of challenges on our mental health</vt:lpstr>
      <vt:lpstr>Social isolation</vt:lpstr>
      <vt:lpstr>Stress</vt:lpstr>
      <vt:lpstr>Anxiety </vt:lpstr>
      <vt:lpstr>Depression</vt:lpstr>
      <vt:lpstr>Grief and loss</vt:lpstr>
      <vt:lpstr>Self Care Strategies</vt:lpstr>
      <vt:lpstr>What can you do for others?</vt:lpstr>
      <vt:lpstr>Resources</vt:lpstr>
      <vt:lpstr>Thank You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Viens</dc:creator>
  <cp:lastModifiedBy>Huf, Tamara L</cp:lastModifiedBy>
  <cp:revision>51</cp:revision>
  <dcterms:created xsi:type="dcterms:W3CDTF">2017-06-27T01:28:41Z</dcterms:created>
  <dcterms:modified xsi:type="dcterms:W3CDTF">2021-05-12T20:30:49Z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0x01010036C84DC1AF0AA74E86B30FB83D58FFAC</vt:lpwstr>
  </property>
</Properties>
</file>