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371" r:id="rId2"/>
    <p:sldId id="408" r:id="rId3"/>
    <p:sldId id="412" r:id="rId4"/>
    <p:sldId id="415" r:id="rId5"/>
    <p:sldId id="416" r:id="rId6"/>
    <p:sldId id="419" r:id="rId7"/>
    <p:sldId id="646" r:id="rId8"/>
    <p:sldId id="418" r:id="rId9"/>
    <p:sldId id="417" r:id="rId10"/>
    <p:sldId id="569" r:id="rId11"/>
    <p:sldId id="571" r:id="rId12"/>
    <p:sldId id="570" r:id="rId13"/>
    <p:sldId id="413" r:id="rId14"/>
    <p:sldId id="414" r:id="rId15"/>
    <p:sldId id="410" r:id="rId16"/>
    <p:sldId id="421" r:id="rId17"/>
    <p:sldId id="420" r:id="rId18"/>
    <p:sldId id="422" r:id="rId19"/>
    <p:sldId id="423" r:id="rId20"/>
    <p:sldId id="425" r:id="rId21"/>
    <p:sldId id="426" r:id="rId22"/>
    <p:sldId id="428" r:id="rId23"/>
    <p:sldId id="429" r:id="rId24"/>
    <p:sldId id="427" r:id="rId25"/>
    <p:sldId id="431" r:id="rId26"/>
    <p:sldId id="430" r:id="rId27"/>
    <p:sldId id="609" r:id="rId28"/>
    <p:sldId id="636" r:id="rId29"/>
    <p:sldId id="619" r:id="rId30"/>
    <p:sldId id="620" r:id="rId31"/>
    <p:sldId id="621" r:id="rId32"/>
    <p:sldId id="643" r:id="rId33"/>
    <p:sldId id="641" r:id="rId34"/>
    <p:sldId id="642" r:id="rId35"/>
    <p:sldId id="622" r:id="rId36"/>
    <p:sldId id="644" r:id="rId37"/>
    <p:sldId id="645" r:id="rId38"/>
    <p:sldId id="627" r:id="rId39"/>
    <p:sldId id="628" r:id="rId40"/>
    <p:sldId id="624" r:id="rId41"/>
    <p:sldId id="623" r:id="rId42"/>
    <p:sldId id="625" r:id="rId43"/>
    <p:sldId id="626" r:id="rId44"/>
    <p:sldId id="633" r:id="rId45"/>
    <p:sldId id="634" r:id="rId46"/>
    <p:sldId id="540" r:id="rId47"/>
    <p:sldId id="541" r:id="rId48"/>
    <p:sldId id="637" r:id="rId49"/>
    <p:sldId id="638" r:id="rId50"/>
    <p:sldId id="534" r:id="rId51"/>
    <p:sldId id="618" r:id="rId52"/>
    <p:sldId id="487" r:id="rId53"/>
    <p:sldId id="608" r:id="rId54"/>
    <p:sldId id="532" r:id="rId55"/>
    <p:sldId id="533" r:id="rId56"/>
    <p:sldId id="617" r:id="rId57"/>
    <p:sldId id="564" r:id="rId58"/>
    <p:sldId id="563" r:id="rId59"/>
    <p:sldId id="562" r:id="rId60"/>
    <p:sldId id="610" r:id="rId61"/>
    <p:sldId id="615" r:id="rId62"/>
    <p:sldId id="606" r:id="rId63"/>
    <p:sldId id="605" r:id="rId64"/>
    <p:sldId id="607" r:id="rId65"/>
    <p:sldId id="465" r:id="rId66"/>
    <p:sldId id="467" r:id="rId67"/>
    <p:sldId id="468" r:id="rId68"/>
    <p:sldId id="504" r:id="rId69"/>
    <p:sldId id="474" r:id="rId70"/>
    <p:sldId id="568" r:id="rId71"/>
    <p:sldId id="471" r:id="rId72"/>
    <p:sldId id="472" r:id="rId73"/>
    <p:sldId id="486" r:id="rId74"/>
    <p:sldId id="519" r:id="rId75"/>
    <p:sldId id="520" r:id="rId76"/>
    <p:sldId id="604" r:id="rId77"/>
    <p:sldId id="630" r:id="rId78"/>
    <p:sldId id="544" r:id="rId79"/>
    <p:sldId id="545" r:id="rId80"/>
    <p:sldId id="635" r:id="rId81"/>
    <p:sldId id="546" r:id="rId82"/>
    <p:sldId id="548" r:id="rId83"/>
    <p:sldId id="639" r:id="rId84"/>
    <p:sldId id="640" r:id="rId85"/>
    <p:sldId id="549" r:id="rId86"/>
    <p:sldId id="631" r:id="rId87"/>
    <p:sldId id="632" r:id="rId88"/>
    <p:sldId id="613" r:id="rId89"/>
    <p:sldId id="614" r:id="rId90"/>
    <p:sldId id="432" r:id="rId91"/>
    <p:sldId id="616" r:id="rId92"/>
    <p:sldId id="372" r:id="rId93"/>
  </p:sldIdLst>
  <p:sldSz cx="9144000" cy="5143500" type="screen16x9"/>
  <p:notesSz cx="7315200" cy="96012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iklas" initials="DM" lastIdx="2" clrIdx="0">
    <p:extLst>
      <p:ext uri="{19B8F6BF-5375-455C-9EA6-DF929625EA0E}">
        <p15:presenceInfo xmlns:p15="http://schemas.microsoft.com/office/powerpoint/2012/main" userId="5fe2265063d076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F6600"/>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showGuides="1">
      <p:cViewPr varScale="1">
        <p:scale>
          <a:sx n="142" d="100"/>
          <a:sy n="142" d="100"/>
        </p:scale>
        <p:origin x="312"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22B0D8C-73B5-452A-B85C-1CF5B55C1DA2}" type="datetimeFigureOut">
              <a:rPr lang="en-US" smtClean="0"/>
              <a:t>7/1/2019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9C8D211-EBB6-44C6-B99E-D4E6AE81B1B2}" type="slidenum">
              <a:rPr lang="en-US" smtClean="0"/>
              <a:t>‹#›</a:t>
            </a:fld>
            <a:endParaRPr lang="en-US"/>
          </a:p>
        </p:txBody>
      </p:sp>
    </p:spTree>
    <p:extLst>
      <p:ext uri="{BB962C8B-B14F-4D97-AF65-F5344CB8AC3E}">
        <p14:creationId xmlns:p14="http://schemas.microsoft.com/office/powerpoint/2010/main" val="27634082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24C6B003-31D0-48AC-9396-12D35D8E65C5}" type="datetimeFigureOut">
              <a:rPr lang="en-US" smtClean="0"/>
              <a:t>7/1/2019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589EE51-9FA8-451C-9474-6E310A9D4DB2}" type="slidenum">
              <a:rPr lang="en-US" smtClean="0"/>
              <a:t>‹#›</a:t>
            </a:fld>
            <a:endParaRPr lang="en-US"/>
          </a:p>
        </p:txBody>
      </p:sp>
    </p:spTree>
    <p:extLst>
      <p:ext uri="{BB962C8B-B14F-4D97-AF65-F5344CB8AC3E}">
        <p14:creationId xmlns:p14="http://schemas.microsoft.com/office/powerpoint/2010/main" val="5256379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174FB-2C0D-477E-B5A7-92AC058297C8}" type="slidenum">
              <a:rPr lang="en-US" smtClean="0"/>
              <a:t>1</a:t>
            </a:fld>
            <a:endParaRPr lang="en-US"/>
          </a:p>
        </p:txBody>
      </p:sp>
    </p:spTree>
    <p:extLst>
      <p:ext uri="{BB962C8B-B14F-4D97-AF65-F5344CB8AC3E}">
        <p14:creationId xmlns:p14="http://schemas.microsoft.com/office/powerpoint/2010/main" val="360716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67</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563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71</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72</a:t>
            </a:fld>
            <a:endParaRPr lang="en-US"/>
          </a:p>
        </p:txBody>
      </p:sp>
    </p:spTree>
    <p:extLst>
      <p:ext uri="{BB962C8B-B14F-4D97-AF65-F5344CB8AC3E}">
        <p14:creationId xmlns:p14="http://schemas.microsoft.com/office/powerpoint/2010/main" val="382354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73</a:t>
            </a:fld>
            <a:endParaRPr lang="en-US"/>
          </a:p>
        </p:txBody>
      </p:sp>
    </p:spTree>
    <p:extLst>
      <p:ext uri="{BB962C8B-B14F-4D97-AF65-F5344CB8AC3E}">
        <p14:creationId xmlns:p14="http://schemas.microsoft.com/office/powerpoint/2010/main" val="384154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63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663758-3071-4A19-8AEA-4A26AEEFE13B}" type="datetime1">
              <a:rPr lang="en-US" altLang="en-US" sz="1000"/>
              <a:pPr eaLnBrk="1" hangingPunct="1">
                <a:spcBef>
                  <a:spcPct val="0"/>
                </a:spcBef>
              </a:pPr>
              <a:t>7/1/2019</a:t>
            </a:fld>
            <a:endParaRPr lang="en-US" altLang="en-US" sz="1000"/>
          </a:p>
        </p:txBody>
      </p:sp>
      <p:sp>
        <p:nvSpPr>
          <p:cNvPr id="1863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900"/>
              <a:t>Copyright © 2010 WeComply, Inc.  All rights reserved.</a:t>
            </a:r>
          </a:p>
        </p:txBody>
      </p:sp>
      <p:sp>
        <p:nvSpPr>
          <p:cNvPr id="1863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B6EE14-DF47-4FEB-A7D1-7DEA8CA033C9}" type="slidenum">
              <a:rPr lang="en-US" altLang="en-US" sz="900"/>
              <a:pPr eaLnBrk="1" hangingPunct="1">
                <a:spcBef>
                  <a:spcPct val="0"/>
                </a:spcBef>
              </a:pPr>
              <a:t>74</a:t>
            </a:fld>
            <a:endParaRPr lang="en-US" altLang="en-US" sz="900"/>
          </a:p>
        </p:txBody>
      </p:sp>
      <p:sp>
        <p:nvSpPr>
          <p:cNvPr id="186375"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000"/>
              <a:t>Preventing Discrimination and Harassment for Managers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73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3B77AB1-3AC9-435B-9519-1B5C225AA095}" type="datetime1">
              <a:rPr lang="en-US" altLang="en-US" sz="1000"/>
              <a:pPr eaLnBrk="1" hangingPunct="1">
                <a:spcBef>
                  <a:spcPct val="0"/>
                </a:spcBef>
              </a:pPr>
              <a:t>7/1/2019</a:t>
            </a:fld>
            <a:endParaRPr lang="en-US" altLang="en-US" sz="1000"/>
          </a:p>
        </p:txBody>
      </p:sp>
      <p:sp>
        <p:nvSpPr>
          <p:cNvPr id="1873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900"/>
              <a:t>Copyright © 2010 WeComply, Inc.  All rights reserved.</a:t>
            </a:r>
          </a:p>
        </p:txBody>
      </p:sp>
      <p:sp>
        <p:nvSpPr>
          <p:cNvPr id="1873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78468B-AC40-4434-B2DA-28217EE2EF0C}" type="slidenum">
              <a:rPr lang="en-US" altLang="en-US" sz="900"/>
              <a:pPr eaLnBrk="1" hangingPunct="1">
                <a:spcBef>
                  <a:spcPct val="0"/>
                </a:spcBef>
              </a:pPr>
              <a:t>75</a:t>
            </a:fld>
            <a:endParaRPr lang="en-US" altLang="en-US" sz="900"/>
          </a:p>
        </p:txBody>
      </p:sp>
      <p:sp>
        <p:nvSpPr>
          <p:cNvPr id="187399"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000"/>
              <a:t>Preventing Discrimination and Harassment for Managers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32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E559BCB-8FD0-4906-B22F-F4364CD1DFD1}" type="datetime1">
              <a:rPr lang="en-US" altLang="en-US" sz="1000"/>
              <a:pPr eaLnBrk="1" hangingPunct="1">
                <a:spcBef>
                  <a:spcPct val="0"/>
                </a:spcBef>
              </a:pPr>
              <a:t>7/1/2019</a:t>
            </a:fld>
            <a:endParaRPr lang="en-US" altLang="en-US" sz="1000"/>
          </a:p>
        </p:txBody>
      </p:sp>
      <p:sp>
        <p:nvSpPr>
          <p:cNvPr id="2232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900"/>
              <a:t>Copyright © 2010 WeComply, Inc.  All rights reserved.</a:t>
            </a:r>
          </a:p>
        </p:txBody>
      </p:sp>
      <p:sp>
        <p:nvSpPr>
          <p:cNvPr id="2232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B77E72-BEC0-42E4-AE76-E01F8D7FD076}" type="slidenum">
              <a:rPr lang="en-US" altLang="en-US" sz="900"/>
              <a:pPr eaLnBrk="1" hangingPunct="1">
                <a:spcBef>
                  <a:spcPct val="0"/>
                </a:spcBef>
              </a:pPr>
              <a:t>78</a:t>
            </a:fld>
            <a:endParaRPr lang="en-US" altLang="en-US" sz="900"/>
          </a:p>
        </p:txBody>
      </p:sp>
      <p:sp>
        <p:nvSpPr>
          <p:cNvPr id="223239"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000"/>
              <a:t>Preventing Discrimination and Harassment for Managers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426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7D14FA-5A06-46C3-AE12-3082E9C5F605}" type="datetime1">
              <a:rPr lang="en-US" altLang="en-US" sz="1000"/>
              <a:pPr eaLnBrk="1" hangingPunct="1">
                <a:spcBef>
                  <a:spcPct val="0"/>
                </a:spcBef>
              </a:pPr>
              <a:t>7/1/2019</a:t>
            </a:fld>
            <a:endParaRPr lang="en-US" altLang="en-US" sz="1000"/>
          </a:p>
        </p:txBody>
      </p:sp>
      <p:sp>
        <p:nvSpPr>
          <p:cNvPr id="2242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900"/>
              <a:t>Copyright © 2010 WeComply, Inc.  All rights reserved.</a:t>
            </a:r>
          </a:p>
        </p:txBody>
      </p:sp>
      <p:sp>
        <p:nvSpPr>
          <p:cNvPr id="2242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84F789-EA8B-4582-913E-8CF507254F90}" type="slidenum">
              <a:rPr lang="en-US" altLang="en-US" sz="900"/>
              <a:pPr eaLnBrk="1" hangingPunct="1">
                <a:spcBef>
                  <a:spcPct val="0"/>
                </a:spcBef>
              </a:pPr>
              <a:t>79</a:t>
            </a:fld>
            <a:endParaRPr lang="en-US" altLang="en-US" sz="900"/>
          </a:p>
        </p:txBody>
      </p:sp>
      <p:sp>
        <p:nvSpPr>
          <p:cNvPr id="224263"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000"/>
              <a:t>Preventing Discrimination and Harassment for Managers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28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F255F20-4782-4217-AF5D-ADE4E76F7FF5}" type="datetime1">
              <a:rPr lang="en-US" altLang="en-US" sz="1000"/>
              <a:pPr eaLnBrk="1" hangingPunct="1">
                <a:spcBef>
                  <a:spcPct val="0"/>
                </a:spcBef>
              </a:pPr>
              <a:t>7/1/2019</a:t>
            </a:fld>
            <a:endParaRPr lang="en-US" altLang="en-US" sz="1000"/>
          </a:p>
        </p:txBody>
      </p:sp>
      <p:sp>
        <p:nvSpPr>
          <p:cNvPr id="2252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900"/>
              <a:t>Copyright © 2010 WeComply, Inc.  All rights reserved.</a:t>
            </a:r>
          </a:p>
        </p:txBody>
      </p:sp>
      <p:sp>
        <p:nvSpPr>
          <p:cNvPr id="2252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3772E00-B752-40BC-A599-647DDE27F9C3}" type="slidenum">
              <a:rPr lang="en-US" altLang="en-US" sz="900"/>
              <a:pPr eaLnBrk="1" hangingPunct="1">
                <a:spcBef>
                  <a:spcPct val="0"/>
                </a:spcBef>
              </a:pPr>
              <a:t>81</a:t>
            </a:fld>
            <a:endParaRPr lang="en-US" altLang="en-US" sz="900"/>
          </a:p>
        </p:txBody>
      </p:sp>
      <p:sp>
        <p:nvSpPr>
          <p:cNvPr id="225287"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000"/>
              <a:t>Preventing Discrimination and Harassment for Managers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46</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Header Placeholder 7"/>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000"/>
              <a:t>Preventing Discrimination and Harassment for Managers</a:t>
            </a:r>
          </a:p>
        </p:txBody>
      </p:sp>
      <p:sp>
        <p:nvSpPr>
          <p:cNvPr id="23040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34C2AC6-7C4D-4D17-9C57-F28B8A2B1DEF}" type="datetime1">
              <a:rPr lang="en-US" altLang="en-US" sz="1000"/>
              <a:pPr eaLnBrk="1" hangingPunct="1">
                <a:spcBef>
                  <a:spcPct val="0"/>
                </a:spcBef>
              </a:pPr>
              <a:t>7/1/2019</a:t>
            </a:fld>
            <a:endParaRPr lang="en-US" altLang="en-US" sz="1000"/>
          </a:p>
        </p:txBody>
      </p:sp>
      <p:sp>
        <p:nvSpPr>
          <p:cNvPr id="23040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900"/>
              <a:t>Copyright © 2010 WeComply, Inc.  All rights reserved.</a:t>
            </a:r>
          </a:p>
        </p:txBody>
      </p:sp>
      <p:sp>
        <p:nvSpPr>
          <p:cNvPr id="23040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C2C9A8-FA3D-46AE-A185-4A4CAB721674}" type="slidenum">
              <a:rPr lang="en-US" altLang="en-US" sz="900"/>
              <a:pPr eaLnBrk="1" hangingPunct="1">
                <a:spcBef>
                  <a:spcPct val="0"/>
                </a:spcBef>
              </a:pPr>
              <a:t>82</a:t>
            </a:fld>
            <a:endParaRPr lang="en-US" altLang="en-US" sz="900"/>
          </a:p>
        </p:txBody>
      </p:sp>
      <p:sp>
        <p:nvSpPr>
          <p:cNvPr id="23040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1139" indent="-181139"/>
            <a:r>
              <a:rPr lang="en-US" altLang="en-US"/>
              <a:t>Employees should not engage in any conduct that could create a sexually hostile </a:t>
            </a:r>
          </a:p>
          <a:p>
            <a:pPr marL="181139" indent="-181139">
              <a:lnSpc>
                <a:spcPct val="70000"/>
              </a:lnSpc>
            </a:pPr>
            <a:r>
              <a:rPr lang="en-US" altLang="en-US"/>
              <a:t>work environment, such as —</a:t>
            </a:r>
          </a:p>
          <a:p>
            <a:pPr marL="181139" indent="-181139"/>
            <a:endParaRPr lang="en-US" altLang="en-US"/>
          </a:p>
          <a:p>
            <a:pPr marL="181139" indent="-181139">
              <a:buFontTx/>
              <a:buChar char="•"/>
            </a:pPr>
            <a:r>
              <a:rPr lang="en-US" altLang="en-US"/>
              <a:t>Telling or e-mailing sexually explicit jokes; </a:t>
            </a:r>
          </a:p>
          <a:p>
            <a:pPr marL="181139" indent="-181139">
              <a:buFontTx/>
              <a:buChar char="•"/>
            </a:pPr>
            <a:r>
              <a:rPr lang="en-US" altLang="en-US"/>
              <a:t>Making repeated requests for a date with someone who is not interested, even if in jest; </a:t>
            </a:r>
          </a:p>
          <a:p>
            <a:pPr marL="181139" indent="-181139">
              <a:buFontTx/>
              <a:buChar char="•"/>
            </a:pPr>
            <a:r>
              <a:rPr lang="en-US" altLang="en-US"/>
              <a:t>Making suggestive, insulting or obscene comments, or using expressions such as "dear," "sweetheart," "doll" or "broad"; </a:t>
            </a:r>
          </a:p>
          <a:p>
            <a:pPr marL="181139" indent="-181139">
              <a:buFontTx/>
              <a:buChar char="•"/>
            </a:pPr>
            <a:r>
              <a:rPr lang="en-US" altLang="en-US"/>
              <a:t>Massaging someone on any part of his or her body; </a:t>
            </a:r>
          </a:p>
          <a:p>
            <a:pPr marL="181139" indent="-181139">
              <a:buFontTx/>
              <a:buChar char="•"/>
            </a:pPr>
            <a:r>
              <a:rPr lang="en-US" altLang="en-US"/>
              <a:t>Discussing sexual thoughts, fantasies or activities; </a:t>
            </a:r>
          </a:p>
          <a:p>
            <a:pPr marL="181139" indent="-181139">
              <a:buFontTx/>
              <a:buChar char="•"/>
            </a:pPr>
            <a:r>
              <a:rPr lang="en-US" altLang="en-US"/>
              <a:t>Unwelcome touching; or </a:t>
            </a:r>
          </a:p>
          <a:p>
            <a:pPr marL="181139" indent="-181139">
              <a:buFontTx/>
              <a:buChar char="•"/>
            </a:pPr>
            <a:r>
              <a:rPr lang="en-US" altLang="en-US"/>
              <a:t>Leering or making catcalls or sexual gestures at someone.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Header Placeholder 7"/>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1000"/>
              <a:t>Preventing Discrimination and Harassment for Managers</a:t>
            </a:r>
          </a:p>
        </p:txBody>
      </p:sp>
      <p:sp>
        <p:nvSpPr>
          <p:cNvPr id="231427"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D19CD2B-FD9A-49D4-83B8-C74B282BBA50}" type="datetime1">
              <a:rPr lang="en-US" altLang="en-US" sz="1000"/>
              <a:pPr eaLnBrk="1" hangingPunct="1">
                <a:spcBef>
                  <a:spcPct val="0"/>
                </a:spcBef>
              </a:pPr>
              <a:t>7/1/2019</a:t>
            </a:fld>
            <a:endParaRPr lang="en-US" altLang="en-US" sz="1000"/>
          </a:p>
        </p:txBody>
      </p:sp>
      <p:sp>
        <p:nvSpPr>
          <p:cNvPr id="23142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z="900"/>
              <a:t>Copyright © 2010 WeComply, Inc.  All rights reserved.</a:t>
            </a:r>
          </a:p>
        </p:txBody>
      </p:sp>
      <p:sp>
        <p:nvSpPr>
          <p:cNvPr id="23142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83836" indent="-301349" eaLnBrk="0" hangingPunct="0">
              <a:spcBef>
                <a:spcPct val="30000"/>
              </a:spcBef>
              <a:defRPr sz="1200">
                <a:solidFill>
                  <a:schemeClr val="tx1"/>
                </a:solidFill>
                <a:latin typeface="Calibri" pitchFamily="34" charset="0"/>
              </a:defRPr>
            </a:lvl2pPr>
            <a:lvl3pPr marL="1207042" indent="-240420" eaLnBrk="0" hangingPunct="0">
              <a:spcBef>
                <a:spcPct val="30000"/>
              </a:spcBef>
              <a:defRPr sz="1200">
                <a:solidFill>
                  <a:schemeClr val="tx1"/>
                </a:solidFill>
                <a:latin typeface="Calibri" pitchFamily="34" charset="0"/>
              </a:defRPr>
            </a:lvl3pPr>
            <a:lvl4pPr marL="1691176" indent="-240420" eaLnBrk="0" hangingPunct="0">
              <a:spcBef>
                <a:spcPct val="30000"/>
              </a:spcBef>
              <a:defRPr sz="1200">
                <a:solidFill>
                  <a:schemeClr val="tx1"/>
                </a:solidFill>
                <a:latin typeface="Calibri" pitchFamily="34" charset="0"/>
              </a:defRPr>
            </a:lvl4pPr>
            <a:lvl5pPr marL="2173662" indent="-240420" eaLnBrk="0" hangingPunct="0">
              <a:spcBef>
                <a:spcPct val="30000"/>
              </a:spcBef>
              <a:defRPr sz="1200">
                <a:solidFill>
                  <a:schemeClr val="tx1"/>
                </a:solidFill>
                <a:latin typeface="Calibri" pitchFamily="34" charset="0"/>
              </a:defRPr>
            </a:lvl5pPr>
            <a:lvl6pPr marL="2647916" indent="-240420" eaLnBrk="0" fontAlgn="base" hangingPunct="0">
              <a:spcBef>
                <a:spcPct val="30000"/>
              </a:spcBef>
              <a:spcAft>
                <a:spcPct val="0"/>
              </a:spcAft>
              <a:defRPr sz="1200">
                <a:solidFill>
                  <a:schemeClr val="tx1"/>
                </a:solidFill>
                <a:latin typeface="Calibri" pitchFamily="34" charset="0"/>
              </a:defRPr>
            </a:lvl6pPr>
            <a:lvl7pPr marL="3122169" indent="-240420" eaLnBrk="0" fontAlgn="base" hangingPunct="0">
              <a:spcBef>
                <a:spcPct val="30000"/>
              </a:spcBef>
              <a:spcAft>
                <a:spcPct val="0"/>
              </a:spcAft>
              <a:defRPr sz="1200">
                <a:solidFill>
                  <a:schemeClr val="tx1"/>
                </a:solidFill>
                <a:latin typeface="Calibri" pitchFamily="34" charset="0"/>
              </a:defRPr>
            </a:lvl7pPr>
            <a:lvl8pPr marL="3596423" indent="-240420" eaLnBrk="0" fontAlgn="base" hangingPunct="0">
              <a:spcBef>
                <a:spcPct val="30000"/>
              </a:spcBef>
              <a:spcAft>
                <a:spcPct val="0"/>
              </a:spcAft>
              <a:defRPr sz="1200">
                <a:solidFill>
                  <a:schemeClr val="tx1"/>
                </a:solidFill>
                <a:latin typeface="Calibri" pitchFamily="34" charset="0"/>
              </a:defRPr>
            </a:lvl8pPr>
            <a:lvl9pPr marL="4070676" indent="-2404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EA667CD-A527-4E2B-BB70-2EB60EF79470}" type="slidenum">
              <a:rPr lang="en-US" altLang="en-US" sz="900"/>
              <a:pPr eaLnBrk="1" hangingPunct="1">
                <a:spcBef>
                  <a:spcPct val="0"/>
                </a:spcBef>
              </a:pPr>
              <a:t>85</a:t>
            </a:fld>
            <a:endParaRPr lang="en-US" altLang="en-US" sz="900"/>
          </a:p>
        </p:txBody>
      </p:sp>
      <p:sp>
        <p:nvSpPr>
          <p:cNvPr id="23143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1139" indent="-181139"/>
            <a:r>
              <a:rPr lang="en-US" altLang="en-US"/>
              <a:t>The following conduct may also create a sexually hostile work environment and </a:t>
            </a:r>
          </a:p>
          <a:p>
            <a:pPr marL="181139" indent="-181139">
              <a:lnSpc>
                <a:spcPct val="70000"/>
              </a:lnSpc>
            </a:pPr>
            <a:r>
              <a:rPr lang="en-US" altLang="en-US"/>
              <a:t>should be avoided by all employees:</a:t>
            </a:r>
          </a:p>
          <a:p>
            <a:pPr marL="181139" indent="-181139"/>
            <a:endParaRPr lang="en-US" altLang="en-US"/>
          </a:p>
          <a:p>
            <a:pPr marL="181139" indent="-181139">
              <a:buFontTx/>
              <a:buChar char="•"/>
            </a:pPr>
            <a:r>
              <a:rPr lang="en-US" altLang="en-US"/>
              <a:t>Displaying sexually explicit magazines or cartoons, or calendars showing individuals in bathing suits or underwear; </a:t>
            </a:r>
          </a:p>
          <a:p>
            <a:pPr marL="181139" indent="-181139">
              <a:buFontTx/>
              <a:buChar char="•"/>
            </a:pPr>
            <a:r>
              <a:rPr lang="en-US" altLang="en-US"/>
              <a:t>Making inappropriate comments about appearance or dress; </a:t>
            </a:r>
          </a:p>
          <a:p>
            <a:pPr marL="181139" indent="-181139">
              <a:buFontTx/>
              <a:buChar char="•"/>
            </a:pPr>
            <a:r>
              <a:rPr lang="en-US" altLang="en-US"/>
              <a:t>Apologizing to the "ladies in the room" for cursing, or announcing an end to sexist jokes when a member of the opposite sex approaches; </a:t>
            </a:r>
          </a:p>
          <a:p>
            <a:pPr marL="181139" indent="-181139">
              <a:buFontTx/>
              <a:buChar char="•"/>
            </a:pPr>
            <a:r>
              <a:rPr lang="en-US" altLang="en-US"/>
              <a:t>Assuming a woman is subordinate to a man, or addressing a woman less formally than her male counterparts; </a:t>
            </a:r>
          </a:p>
          <a:p>
            <a:pPr marL="181139" indent="-181139">
              <a:buFontTx/>
              <a:buChar char="•"/>
            </a:pPr>
            <a:r>
              <a:rPr lang="en-US" altLang="en-US"/>
              <a:t>Using stereotyped language ("she's emotional," "she's indecisive," "she's sensitive") or conversation topics (clothes, cooking, kids) when interacting with female employees; or </a:t>
            </a:r>
          </a:p>
          <a:p>
            <a:pPr marL="181139" indent="-181139">
              <a:buFontTx/>
              <a:buChar char="•"/>
            </a:pPr>
            <a:r>
              <a:rPr lang="en-US" altLang="en-US"/>
              <a:t>Insisting, despite a woman's objections, on ordering food or carrying a briefcase for her.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174FB-2C0D-477E-B5A7-92AC058297C8}" type="slidenum">
              <a:rPr lang="en-US" smtClean="0"/>
              <a:t>92</a:t>
            </a:fld>
            <a:endParaRPr lang="en-US"/>
          </a:p>
        </p:txBody>
      </p:sp>
    </p:spTree>
    <p:extLst>
      <p:ext uri="{BB962C8B-B14F-4D97-AF65-F5344CB8AC3E}">
        <p14:creationId xmlns:p14="http://schemas.microsoft.com/office/powerpoint/2010/main" val="273455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47</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48</a:t>
            </a:fld>
            <a:endParaRPr lang="en-US"/>
          </a:p>
        </p:txBody>
      </p:sp>
    </p:spTree>
    <p:extLst>
      <p:ext uri="{BB962C8B-B14F-4D97-AF65-F5344CB8AC3E}">
        <p14:creationId xmlns:p14="http://schemas.microsoft.com/office/powerpoint/2010/main" val="3537758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49</a:t>
            </a:fld>
            <a:endParaRPr lang="en-US"/>
          </a:p>
        </p:txBody>
      </p:sp>
    </p:spTree>
    <p:extLst>
      <p:ext uri="{BB962C8B-B14F-4D97-AF65-F5344CB8AC3E}">
        <p14:creationId xmlns:p14="http://schemas.microsoft.com/office/powerpoint/2010/main" val="332796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52</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245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65</a:t>
            </a:fld>
            <a:endParaRPr lang="en-US"/>
          </a:p>
        </p:txBody>
      </p:sp>
    </p:spTree>
    <p:extLst>
      <p:ext uri="{BB962C8B-B14F-4D97-AF65-F5344CB8AC3E}">
        <p14:creationId xmlns:p14="http://schemas.microsoft.com/office/powerpoint/2010/main" val="423430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9EE51-9FA8-451C-9474-6E310A9D4DB2}" type="slidenum">
              <a:rPr lang="en-US" smtClean="0"/>
              <a:t>66</a:t>
            </a:fld>
            <a:endParaRPr lang="en-US"/>
          </a:p>
        </p:txBody>
      </p:sp>
    </p:spTree>
    <p:extLst>
      <p:ext uri="{BB962C8B-B14F-4D97-AF65-F5344CB8AC3E}">
        <p14:creationId xmlns:p14="http://schemas.microsoft.com/office/powerpoint/2010/main" val="423430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5727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D11D4FB-5C88-4D08-90B6-75DF16A8B844}" type="datetimeFigureOut">
              <a:rPr lang="en-US" smtClean="0"/>
              <a:t>7/1/2019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272203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D11D4FB-5C88-4D08-90B6-75DF16A8B844}" type="datetimeFigureOut">
              <a:rPr lang="en-US" smtClean="0"/>
              <a:t>7/1/2019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75871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CD94F86-EC74-476A-8DFE-4D54B109B085}" type="datetime1">
              <a:rPr lang="en-US" smtClean="0"/>
              <a:t>7/1/2019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a:t>Law Office of David Miklas, P.A. – Labor and Employment law for Employers only             772-465-5111</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12B1321-BF5C-4E7F-98ED-AD7BA6D9DBF9}" type="slidenum">
              <a:rPr lang="en-US" smtClean="0"/>
              <a:t>‹#›</a:t>
            </a:fld>
            <a:endParaRPr lang="en-US"/>
          </a:p>
        </p:txBody>
      </p:sp>
    </p:spTree>
    <p:extLst>
      <p:ext uri="{BB962C8B-B14F-4D97-AF65-F5344CB8AC3E}">
        <p14:creationId xmlns:p14="http://schemas.microsoft.com/office/powerpoint/2010/main" val="22846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D11D4FB-5C88-4D08-90B6-75DF16A8B844}" type="datetimeFigureOut">
              <a:rPr lang="en-US" smtClean="0"/>
              <a:t>7/1/2019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295062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74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554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90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35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6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21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275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FD11D4FB-5C88-4D08-90B6-75DF16A8B844}" type="datetimeFigureOut">
              <a:rPr lang="en-US" smtClean="0"/>
              <a:t>7/1/2019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4854850-1EA5-4580-B577-75836FEFD6D0}" type="slidenum">
              <a:rPr lang="en-US" smtClean="0"/>
              <a:t>‹#›</a:t>
            </a:fld>
            <a:endParaRPr lang="en-US"/>
          </a:p>
        </p:txBody>
      </p:sp>
    </p:spTree>
    <p:extLst>
      <p:ext uri="{BB962C8B-B14F-4D97-AF65-F5344CB8AC3E}">
        <p14:creationId xmlns:p14="http://schemas.microsoft.com/office/powerpoint/2010/main" val="399540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72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klasemploymentlaw.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hyperlink" Target="http://www.miklasemploymentlaw.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632" y="285750"/>
            <a:ext cx="7772400" cy="2400300"/>
          </a:xfrm>
        </p:spPr>
        <p:txBody>
          <a:bodyPr>
            <a:normAutofit fontScale="90000"/>
          </a:bodyPr>
          <a:lstStyle/>
          <a:p>
            <a:r>
              <a:rPr lang="en-US" sz="5300" dirty="0"/>
              <a:t>David Miklas</a:t>
            </a:r>
            <a:br>
              <a:rPr lang="en-US" sz="3600" dirty="0"/>
            </a:br>
            <a:r>
              <a:rPr lang="en-US" sz="2200" dirty="0"/>
              <a:t>Law Office of David Miklas, P.A.</a:t>
            </a:r>
            <a:br>
              <a:rPr lang="en-US" sz="2200" dirty="0"/>
            </a:br>
            <a:r>
              <a:rPr lang="en-US" sz="2000" dirty="0">
                <a:hlinkClick r:id="rId3"/>
              </a:rPr>
              <a:t>www.MiklasEmploymentLaw.com</a:t>
            </a:r>
            <a:br>
              <a:rPr lang="en-US" sz="2000" dirty="0"/>
            </a:br>
            <a:br>
              <a:rPr lang="en-US" sz="2000" dirty="0"/>
            </a:br>
            <a:r>
              <a:rPr lang="en-US" sz="2000" dirty="0"/>
              <a:t>/</a:t>
            </a:r>
            <a:r>
              <a:rPr lang="en-US" sz="2000" dirty="0" err="1"/>
              <a:t>FloridaEmploymentLaw</a:t>
            </a:r>
            <a:br>
              <a:rPr lang="en-US" sz="2000" dirty="0"/>
            </a:br>
            <a:br>
              <a:rPr lang="en-US" sz="2000" dirty="0"/>
            </a:br>
            <a:endParaRPr lang="en-US" sz="3600" dirty="0"/>
          </a:p>
        </p:txBody>
      </p:sp>
      <p:sp>
        <p:nvSpPr>
          <p:cNvPr id="3" name="Subtitle 2"/>
          <p:cNvSpPr>
            <a:spLocks noGrp="1"/>
          </p:cNvSpPr>
          <p:nvPr>
            <p:ph type="subTitle" idx="1"/>
          </p:nvPr>
        </p:nvSpPr>
        <p:spPr>
          <a:xfrm>
            <a:off x="712632" y="1581150"/>
            <a:ext cx="7848600" cy="1274423"/>
          </a:xfrm>
        </p:spPr>
        <p:txBody>
          <a:bodyPr>
            <a:normAutofit/>
          </a:bodyPr>
          <a:lstStyle/>
          <a:p>
            <a:endParaRPr lang="en-US" sz="2800" b="1" dirty="0"/>
          </a:p>
          <a:p>
            <a:r>
              <a:rPr lang="en-US" sz="3600" dirty="0">
                <a:solidFill>
                  <a:srgbClr val="FF0000"/>
                </a:solidFill>
              </a:rPr>
              <a:t>Sexual Harassment/ Discrimination</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404852"/>
            <a:ext cx="1828801" cy="13031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3048148"/>
            <a:ext cx="1644326" cy="1659810"/>
          </a:xfrm>
          <a:prstGeom prst="rect">
            <a:avLst/>
          </a:prstGeom>
        </p:spPr>
      </p:pic>
      <p:sp>
        <p:nvSpPr>
          <p:cNvPr id="4" name="TextBox 3"/>
          <p:cNvSpPr txBox="1"/>
          <p:nvPr/>
        </p:nvSpPr>
        <p:spPr>
          <a:xfrm>
            <a:off x="3657600" y="3486150"/>
            <a:ext cx="2667000" cy="369332"/>
          </a:xfrm>
          <a:prstGeom prst="rect">
            <a:avLst/>
          </a:prstGeom>
          <a:noFill/>
        </p:spPr>
        <p:txBody>
          <a:bodyPr wrap="square" rtlCol="0">
            <a:spAutoFit/>
          </a:bodyPr>
          <a:lstStyle/>
          <a:p>
            <a:pPr algn="ctr"/>
            <a:r>
              <a:rPr lang="en-US" dirty="0"/>
              <a:t>July 20, 2019</a:t>
            </a:r>
          </a:p>
        </p:txBody>
      </p:sp>
      <p:pic>
        <p:nvPicPr>
          <p:cNvPr id="5" name="Picture 4">
            <a:extLst>
              <a:ext uri="{FF2B5EF4-FFF2-40B4-BE49-F238E27FC236}">
                <a16:creationId xmlns:a16="http://schemas.microsoft.com/office/drawing/2014/main" id="{561D27AC-7CF8-4922-B5E9-9A8EA398A585}"/>
              </a:ext>
            </a:extLst>
          </p:cNvPr>
          <p:cNvPicPr>
            <a:picLocks noChangeAspect="1"/>
          </p:cNvPicPr>
          <p:nvPr/>
        </p:nvPicPr>
        <p:blipFill>
          <a:blip r:embed="rId6"/>
          <a:stretch>
            <a:fillRect/>
          </a:stretch>
        </p:blipFill>
        <p:spPr>
          <a:xfrm>
            <a:off x="2971800" y="1657350"/>
            <a:ext cx="476190" cy="466667"/>
          </a:xfrm>
          <a:prstGeom prst="rect">
            <a:avLst/>
          </a:prstGeom>
        </p:spPr>
      </p:pic>
    </p:spTree>
    <p:extLst>
      <p:ext uri="{BB962C8B-B14F-4D97-AF65-F5344CB8AC3E}">
        <p14:creationId xmlns:p14="http://schemas.microsoft.com/office/powerpoint/2010/main" val="86655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683A-7113-4E13-8264-FDD7E0F9F25B}"/>
              </a:ext>
            </a:extLst>
          </p:cNvPr>
          <p:cNvSpPr>
            <a:spLocks noGrp="1"/>
          </p:cNvSpPr>
          <p:nvPr>
            <p:ph type="ctrTitle"/>
          </p:nvPr>
        </p:nvSpPr>
        <p:spPr>
          <a:xfrm>
            <a:off x="685800" y="363140"/>
            <a:ext cx="7772400" cy="1102519"/>
          </a:xfrm>
        </p:spPr>
        <p:txBody>
          <a:bodyPr>
            <a:noAutofit/>
          </a:bodyPr>
          <a:lstStyle/>
          <a:p>
            <a:pPr algn="l"/>
            <a:r>
              <a:rPr lang="en-US" sz="2800" dirty="0"/>
              <a:t>Does Title VII specifically prohibit “harassment” or a “hostile work environment?”</a:t>
            </a:r>
          </a:p>
        </p:txBody>
      </p:sp>
      <p:pic>
        <p:nvPicPr>
          <p:cNvPr id="4" name="Content Placeholder 3">
            <a:extLst>
              <a:ext uri="{FF2B5EF4-FFF2-40B4-BE49-F238E27FC236}">
                <a16:creationId xmlns:a16="http://schemas.microsoft.com/office/drawing/2014/main" id="{02DDB1A2-CC18-4C83-A0DD-8284B879B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465659"/>
            <a:ext cx="4842510" cy="3124200"/>
          </a:xfrm>
          <a:prstGeom prst="rect">
            <a:avLst/>
          </a:prstGeom>
        </p:spPr>
      </p:pic>
    </p:spTree>
    <p:extLst>
      <p:ext uri="{BB962C8B-B14F-4D97-AF65-F5344CB8AC3E}">
        <p14:creationId xmlns:p14="http://schemas.microsoft.com/office/powerpoint/2010/main" val="409814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F828-E479-4DCC-8D4A-B74773CE37E7}"/>
              </a:ext>
            </a:extLst>
          </p:cNvPr>
          <p:cNvSpPr>
            <a:spLocks noGrp="1"/>
          </p:cNvSpPr>
          <p:nvPr>
            <p:ph type="ctrTitle"/>
          </p:nvPr>
        </p:nvSpPr>
        <p:spPr>
          <a:xfrm>
            <a:off x="685800" y="64187"/>
            <a:ext cx="7772400" cy="1102519"/>
          </a:xfrm>
        </p:spPr>
        <p:txBody>
          <a:bodyPr/>
          <a:lstStyle/>
          <a:p>
            <a:r>
              <a:rPr lang="en-US" dirty="0"/>
              <a:t>No.</a:t>
            </a:r>
          </a:p>
        </p:txBody>
      </p:sp>
      <p:pic>
        <p:nvPicPr>
          <p:cNvPr id="5" name="Picture 4" descr="A person wearing a suit and tie&#10;&#10;Description automatically generated">
            <a:extLst>
              <a:ext uri="{FF2B5EF4-FFF2-40B4-BE49-F238E27FC236}">
                <a16:creationId xmlns:a16="http://schemas.microsoft.com/office/drawing/2014/main" id="{427D17FB-5AEA-48E5-B3DC-75BD5987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964" y="1047750"/>
            <a:ext cx="5910072" cy="3940048"/>
          </a:xfrm>
          <a:prstGeom prst="rect">
            <a:avLst/>
          </a:prstGeom>
        </p:spPr>
      </p:pic>
    </p:spTree>
    <p:extLst>
      <p:ext uri="{BB962C8B-B14F-4D97-AF65-F5344CB8AC3E}">
        <p14:creationId xmlns:p14="http://schemas.microsoft.com/office/powerpoint/2010/main" val="186927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683A-7113-4E13-8264-FDD7E0F9F25B}"/>
              </a:ext>
            </a:extLst>
          </p:cNvPr>
          <p:cNvSpPr>
            <a:spLocks noGrp="1"/>
          </p:cNvSpPr>
          <p:nvPr>
            <p:ph type="ctrTitle"/>
          </p:nvPr>
        </p:nvSpPr>
        <p:spPr>
          <a:xfrm>
            <a:off x="685800" y="1733550"/>
            <a:ext cx="7772400" cy="1102519"/>
          </a:xfrm>
        </p:spPr>
        <p:txBody>
          <a:bodyPr>
            <a:noAutofit/>
          </a:bodyPr>
          <a:lstStyle/>
          <a:p>
            <a:pPr algn="l"/>
            <a:r>
              <a:rPr lang="en-US" sz="2400" dirty="0"/>
              <a:t>Such discrimination is covered by the “terms, conditions and privileges” language of the statute. </a:t>
            </a:r>
            <a:r>
              <a:rPr lang="en-US" sz="2400" u="sng" dirty="0"/>
              <a:t>Harris v. Forklift Sys.</a:t>
            </a:r>
            <a:r>
              <a:rPr lang="en-US" sz="2400" dirty="0"/>
              <a:t>, 510 U.S. 17, 21 (1993). </a:t>
            </a:r>
            <a:br>
              <a:rPr lang="en-US" sz="2400" dirty="0"/>
            </a:br>
            <a:br>
              <a:rPr lang="en-US" sz="2400" dirty="0"/>
            </a:br>
            <a:r>
              <a:rPr lang="en-US" sz="2400" dirty="0"/>
              <a:t>Title VII is violated when the workplace is permeated with “discriminatory intimidation, ridicule, and insult” that is “sufficiently </a:t>
            </a:r>
            <a:r>
              <a:rPr lang="en-US" sz="2400" dirty="0">
                <a:highlight>
                  <a:srgbClr val="FFFF00"/>
                </a:highlight>
              </a:rPr>
              <a:t>severe or pervasive </a:t>
            </a:r>
            <a:r>
              <a:rPr lang="en-US" sz="2400" dirty="0"/>
              <a:t>to alter the conditions of the victim’s employment and create an abusive working environment.” </a:t>
            </a:r>
            <a:r>
              <a:rPr lang="en-US" sz="2400" u="sng" dirty="0"/>
              <a:t>Meritor </a:t>
            </a:r>
            <a:r>
              <a:rPr lang="en-US" sz="2400" u="sng" dirty="0" err="1"/>
              <a:t>Savs</a:t>
            </a:r>
            <a:r>
              <a:rPr lang="en-US" sz="2400" u="sng" dirty="0"/>
              <a:t>. Bank v. Vinson</a:t>
            </a:r>
            <a:r>
              <a:rPr lang="en-US" sz="2400" dirty="0"/>
              <a:t>, 477 U.S. 57, 67 (1986).</a:t>
            </a:r>
          </a:p>
        </p:txBody>
      </p:sp>
    </p:spTree>
    <p:extLst>
      <p:ext uri="{BB962C8B-B14F-4D97-AF65-F5344CB8AC3E}">
        <p14:creationId xmlns:p14="http://schemas.microsoft.com/office/powerpoint/2010/main" val="350002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DB98-4DB8-4AB1-AB86-ABA00AA81CCB}"/>
              </a:ext>
            </a:extLst>
          </p:cNvPr>
          <p:cNvSpPr>
            <a:spLocks noGrp="1"/>
          </p:cNvSpPr>
          <p:nvPr>
            <p:ph type="ctrTitle"/>
          </p:nvPr>
        </p:nvSpPr>
        <p:spPr>
          <a:xfrm>
            <a:off x="609600" y="285750"/>
            <a:ext cx="7772400" cy="1102519"/>
          </a:xfrm>
        </p:spPr>
        <p:txBody>
          <a:bodyPr/>
          <a:lstStyle/>
          <a:p>
            <a:r>
              <a:rPr lang="en-US" dirty="0"/>
              <a:t>What is Sexual Harassment?</a:t>
            </a:r>
          </a:p>
        </p:txBody>
      </p:sp>
      <p:pic>
        <p:nvPicPr>
          <p:cNvPr id="4" name="Picture 3">
            <a:extLst>
              <a:ext uri="{FF2B5EF4-FFF2-40B4-BE49-F238E27FC236}">
                <a16:creationId xmlns:a16="http://schemas.microsoft.com/office/drawing/2014/main" id="{23964C7F-131D-47EF-96BE-254464526A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202" y="1420729"/>
            <a:ext cx="4911595" cy="3072476"/>
          </a:xfrm>
          <a:prstGeom prst="rect">
            <a:avLst/>
          </a:prstGeom>
        </p:spPr>
      </p:pic>
    </p:spTree>
    <p:extLst>
      <p:ext uri="{BB962C8B-B14F-4D97-AF65-F5344CB8AC3E}">
        <p14:creationId xmlns:p14="http://schemas.microsoft.com/office/powerpoint/2010/main" val="30329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DB98-4DB8-4AB1-AB86-ABA00AA81CCB}"/>
              </a:ext>
            </a:extLst>
          </p:cNvPr>
          <p:cNvSpPr>
            <a:spLocks noGrp="1"/>
          </p:cNvSpPr>
          <p:nvPr>
            <p:ph type="ctrTitle"/>
          </p:nvPr>
        </p:nvSpPr>
        <p:spPr>
          <a:xfrm>
            <a:off x="609600" y="285750"/>
            <a:ext cx="7772400" cy="1102519"/>
          </a:xfrm>
        </p:spPr>
        <p:txBody>
          <a:bodyPr/>
          <a:lstStyle/>
          <a:p>
            <a:r>
              <a:rPr lang="en-US" dirty="0"/>
              <a:t>What is Sexual Harassment?</a:t>
            </a:r>
          </a:p>
        </p:txBody>
      </p:sp>
      <p:sp>
        <p:nvSpPr>
          <p:cNvPr id="3" name="Subtitle 2">
            <a:extLst>
              <a:ext uri="{FF2B5EF4-FFF2-40B4-BE49-F238E27FC236}">
                <a16:creationId xmlns:a16="http://schemas.microsoft.com/office/drawing/2014/main" id="{4D56FC02-A062-40BF-B119-1C8DDAF29F4F}"/>
              </a:ext>
            </a:extLst>
          </p:cNvPr>
          <p:cNvSpPr>
            <a:spLocks noGrp="1"/>
          </p:cNvSpPr>
          <p:nvPr>
            <p:ph type="subTitle" idx="1"/>
          </p:nvPr>
        </p:nvSpPr>
        <p:spPr>
          <a:xfrm>
            <a:off x="1295400" y="1504950"/>
            <a:ext cx="6400800" cy="1314450"/>
          </a:xfrm>
        </p:spPr>
        <p:txBody>
          <a:bodyPr>
            <a:noAutofit/>
          </a:bodyPr>
          <a:lstStyle/>
          <a:p>
            <a:r>
              <a:rPr lang="en-US" sz="4400" dirty="0">
                <a:solidFill>
                  <a:srgbClr val="FF0000"/>
                </a:solidFill>
              </a:rPr>
              <a:t>A specific type of gender harassment.</a:t>
            </a:r>
          </a:p>
        </p:txBody>
      </p:sp>
    </p:spTree>
    <p:extLst>
      <p:ext uri="{BB962C8B-B14F-4D97-AF65-F5344CB8AC3E}">
        <p14:creationId xmlns:p14="http://schemas.microsoft.com/office/powerpoint/2010/main" val="95863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posing for the camera&#10;&#10;Description automatically generated">
            <a:extLst>
              <a:ext uri="{FF2B5EF4-FFF2-40B4-BE49-F238E27FC236}">
                <a16:creationId xmlns:a16="http://schemas.microsoft.com/office/drawing/2014/main" id="{7B873A6C-50CE-4BA7-895B-D348C2F19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447" y="0"/>
            <a:ext cx="5519106" cy="5143500"/>
          </a:xfrm>
          <a:prstGeom prst="rect">
            <a:avLst/>
          </a:prstGeom>
        </p:spPr>
      </p:pic>
    </p:spTree>
    <p:extLst>
      <p:ext uri="{BB962C8B-B14F-4D97-AF65-F5344CB8AC3E}">
        <p14:creationId xmlns:p14="http://schemas.microsoft.com/office/powerpoint/2010/main" val="331539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73A6C-50CE-4BA7-895B-D348C2F19A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12447" y="222188"/>
            <a:ext cx="5519106" cy="4699124"/>
          </a:xfrm>
          <a:prstGeom prst="rect">
            <a:avLst/>
          </a:prstGeom>
        </p:spPr>
      </p:pic>
    </p:spTree>
    <p:extLst>
      <p:ext uri="{BB962C8B-B14F-4D97-AF65-F5344CB8AC3E}">
        <p14:creationId xmlns:p14="http://schemas.microsoft.com/office/powerpoint/2010/main" val="23017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249E-4776-49BA-AC93-B5F6BA71DEB2}"/>
              </a:ext>
            </a:extLst>
          </p:cNvPr>
          <p:cNvSpPr>
            <a:spLocks noGrp="1"/>
          </p:cNvSpPr>
          <p:nvPr>
            <p:ph type="ctrTitle"/>
          </p:nvPr>
        </p:nvSpPr>
        <p:spPr/>
        <p:txBody>
          <a:bodyPr>
            <a:noAutofit/>
          </a:bodyPr>
          <a:lstStyle/>
          <a:p>
            <a:r>
              <a:rPr lang="en-US" sz="3600" dirty="0"/>
              <a:t>Title VII’s prohibition against gender discrimination includes discrimination based on sexual stereotypes, such as an expectation that women should dress or act in a certain way.</a:t>
            </a:r>
            <a:br>
              <a:rPr lang="en-US" sz="3600" dirty="0"/>
            </a:br>
            <a:br>
              <a:rPr lang="en-US" sz="3600" dirty="0"/>
            </a:br>
            <a:r>
              <a:rPr lang="en-US" sz="2400" u="sng" dirty="0"/>
              <a:t>Price Waterhouse v. Hopkins</a:t>
            </a:r>
            <a:r>
              <a:rPr lang="en-US" sz="2400" dirty="0"/>
              <a:t>, 490 U.S. 228, 235 (1989).</a:t>
            </a:r>
          </a:p>
        </p:txBody>
      </p:sp>
    </p:spTree>
    <p:extLst>
      <p:ext uri="{BB962C8B-B14F-4D97-AF65-F5344CB8AC3E}">
        <p14:creationId xmlns:p14="http://schemas.microsoft.com/office/powerpoint/2010/main" val="972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DB98-4DB8-4AB1-AB86-ABA00AA81CCB}"/>
              </a:ext>
            </a:extLst>
          </p:cNvPr>
          <p:cNvSpPr>
            <a:spLocks noGrp="1"/>
          </p:cNvSpPr>
          <p:nvPr>
            <p:ph type="ctrTitle"/>
          </p:nvPr>
        </p:nvSpPr>
        <p:spPr>
          <a:xfrm>
            <a:off x="609600" y="285750"/>
            <a:ext cx="7772400" cy="1102519"/>
          </a:xfrm>
        </p:spPr>
        <p:txBody>
          <a:bodyPr>
            <a:normAutofit fontScale="90000"/>
          </a:bodyPr>
          <a:lstStyle/>
          <a:p>
            <a:r>
              <a:rPr lang="en-US" dirty="0"/>
              <a:t>Is an employee’s </a:t>
            </a:r>
            <a:r>
              <a:rPr lang="en-US" dirty="0">
                <a:solidFill>
                  <a:srgbClr val="FF0000"/>
                </a:solidFill>
              </a:rPr>
              <a:t>transgender</a:t>
            </a:r>
            <a:r>
              <a:rPr lang="en-US" dirty="0"/>
              <a:t> status protected under Title VII?</a:t>
            </a:r>
          </a:p>
        </p:txBody>
      </p:sp>
      <p:pic>
        <p:nvPicPr>
          <p:cNvPr id="4" name="Picture 3">
            <a:extLst>
              <a:ext uri="{FF2B5EF4-FFF2-40B4-BE49-F238E27FC236}">
                <a16:creationId xmlns:a16="http://schemas.microsoft.com/office/drawing/2014/main" id="{23964C7F-131D-47EF-96BE-254464526A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202" y="1504950"/>
            <a:ext cx="4911595" cy="3072476"/>
          </a:xfrm>
          <a:prstGeom prst="rect">
            <a:avLst/>
          </a:prstGeom>
        </p:spPr>
      </p:pic>
    </p:spTree>
    <p:extLst>
      <p:ext uri="{BB962C8B-B14F-4D97-AF65-F5344CB8AC3E}">
        <p14:creationId xmlns:p14="http://schemas.microsoft.com/office/powerpoint/2010/main" val="29810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1671-F98D-4185-91FF-23079FFCE9C2}"/>
              </a:ext>
            </a:extLst>
          </p:cNvPr>
          <p:cNvSpPr>
            <a:spLocks noGrp="1"/>
          </p:cNvSpPr>
          <p:nvPr>
            <p:ph type="ctrTitle"/>
          </p:nvPr>
        </p:nvSpPr>
        <p:spPr>
          <a:xfrm>
            <a:off x="685800" y="1885950"/>
            <a:ext cx="7772400" cy="1102519"/>
          </a:xfrm>
        </p:spPr>
        <p:txBody>
          <a:bodyPr>
            <a:noAutofit/>
          </a:bodyPr>
          <a:lstStyle/>
          <a:p>
            <a:r>
              <a:rPr lang="en-US" sz="3200" dirty="0"/>
              <a:t>Courts </a:t>
            </a:r>
            <a:r>
              <a:rPr lang="en-US" sz="3200" i="1" dirty="0"/>
              <a:t>have</a:t>
            </a:r>
            <a:r>
              <a:rPr lang="en-US" sz="3200" dirty="0"/>
              <a:t> held that sex discrimination under Title VII includes discrimination against a transgender person </a:t>
            </a:r>
            <a:r>
              <a:rPr lang="en-US" sz="3200" dirty="0">
                <a:solidFill>
                  <a:srgbClr val="FF0000"/>
                </a:solidFill>
              </a:rPr>
              <a:t>for gender nonconformity</a:t>
            </a:r>
            <a:r>
              <a:rPr lang="en-US" sz="3200" dirty="0"/>
              <a:t>.</a:t>
            </a:r>
            <a:br>
              <a:rPr lang="en-US" sz="3200" dirty="0"/>
            </a:br>
            <a:br>
              <a:rPr lang="en-US" sz="2400" dirty="0"/>
            </a:br>
            <a:br>
              <a:rPr lang="en-US" sz="2400" dirty="0"/>
            </a:br>
            <a:br>
              <a:rPr lang="en-US" sz="2400" dirty="0"/>
            </a:br>
            <a:r>
              <a:rPr lang="en-US" sz="2400" dirty="0"/>
              <a:t> </a:t>
            </a:r>
            <a:br>
              <a:rPr lang="en-US" sz="2400" dirty="0"/>
            </a:br>
            <a:r>
              <a:rPr lang="en-US" sz="1800" u="sng" dirty="0"/>
              <a:t>Chavez v. Credit Nation Auto Sales, LLC</a:t>
            </a:r>
            <a:r>
              <a:rPr lang="en-US" sz="1800" dirty="0"/>
              <a:t>, 641 F. </a:t>
            </a:r>
            <a:r>
              <a:rPr lang="en-US" sz="1800" dirty="0" err="1"/>
              <a:t>App’x</a:t>
            </a:r>
            <a:r>
              <a:rPr lang="en-US" sz="1800" dirty="0"/>
              <a:t> 883, 884 (11th Cir. 2016); </a:t>
            </a:r>
            <a:br>
              <a:rPr lang="en-US" sz="1800" dirty="0"/>
            </a:br>
            <a:r>
              <a:rPr lang="en-US" sz="1800" u="sng" dirty="0"/>
              <a:t>Ge v. Dun &amp; Bradstreet, Inc</a:t>
            </a:r>
            <a:r>
              <a:rPr lang="en-US" sz="1800" dirty="0"/>
              <a:t>., 2017 WL 347582, at *4 (M.D. Fla. Jan. 24, 2017).</a:t>
            </a:r>
          </a:p>
        </p:txBody>
      </p:sp>
    </p:spTree>
    <p:extLst>
      <p:ext uri="{BB962C8B-B14F-4D97-AF65-F5344CB8AC3E}">
        <p14:creationId xmlns:p14="http://schemas.microsoft.com/office/powerpoint/2010/main" val="204475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CAED-BDCC-4D1C-A7D6-28DFE8C1B3D0}"/>
              </a:ext>
            </a:extLst>
          </p:cNvPr>
          <p:cNvSpPr>
            <a:spLocks noGrp="1"/>
          </p:cNvSpPr>
          <p:nvPr>
            <p:ph type="ctrTitle"/>
          </p:nvPr>
        </p:nvSpPr>
        <p:spPr>
          <a:xfrm>
            <a:off x="609600" y="133350"/>
            <a:ext cx="7772400" cy="1102519"/>
          </a:xfrm>
        </p:spPr>
        <p:txBody>
          <a:bodyPr>
            <a:normAutofit fontScale="90000"/>
          </a:bodyPr>
          <a:lstStyle/>
          <a:p>
            <a:r>
              <a:rPr lang="en-US" dirty="0"/>
              <a:t>Illegal harassment can be based on:</a:t>
            </a:r>
          </a:p>
        </p:txBody>
      </p:sp>
      <p:sp>
        <p:nvSpPr>
          <p:cNvPr id="3" name="Subtitle 2">
            <a:extLst>
              <a:ext uri="{FF2B5EF4-FFF2-40B4-BE49-F238E27FC236}">
                <a16:creationId xmlns:a16="http://schemas.microsoft.com/office/drawing/2014/main" id="{231940C9-988B-40CA-9576-B47595E45EAD}"/>
              </a:ext>
            </a:extLst>
          </p:cNvPr>
          <p:cNvSpPr>
            <a:spLocks noGrp="1"/>
          </p:cNvSpPr>
          <p:nvPr>
            <p:ph type="subTitle" idx="1"/>
          </p:nvPr>
        </p:nvSpPr>
        <p:spPr>
          <a:xfrm>
            <a:off x="609600" y="1229284"/>
            <a:ext cx="5029200" cy="3628465"/>
          </a:xfrm>
        </p:spPr>
        <p:txBody>
          <a:bodyPr>
            <a:normAutofit fontScale="85000" lnSpcReduction="20000"/>
          </a:bodyPr>
          <a:lstStyle/>
          <a:p>
            <a:pPr marL="514350" indent="-514350" algn="l">
              <a:buAutoNum type="alphaUcPeriod"/>
            </a:pPr>
            <a:r>
              <a:rPr lang="en-US" dirty="0">
                <a:solidFill>
                  <a:schemeClr val="tx1"/>
                </a:solidFill>
              </a:rPr>
              <a:t>Race</a:t>
            </a:r>
          </a:p>
          <a:p>
            <a:pPr marL="514350" indent="-514350" algn="l">
              <a:buAutoNum type="alphaUcPeriod"/>
            </a:pPr>
            <a:r>
              <a:rPr lang="en-US" dirty="0">
                <a:solidFill>
                  <a:schemeClr val="tx1"/>
                </a:solidFill>
              </a:rPr>
              <a:t>Age</a:t>
            </a:r>
          </a:p>
          <a:p>
            <a:pPr marL="514350" indent="-514350" algn="l">
              <a:buAutoNum type="alphaUcPeriod"/>
            </a:pPr>
            <a:r>
              <a:rPr lang="en-US" dirty="0">
                <a:solidFill>
                  <a:schemeClr val="tx1"/>
                </a:solidFill>
              </a:rPr>
              <a:t>Religion</a:t>
            </a:r>
          </a:p>
          <a:p>
            <a:pPr marL="514350" indent="-514350" algn="l">
              <a:buAutoNum type="alphaUcPeriod"/>
            </a:pPr>
            <a:r>
              <a:rPr lang="en-US" dirty="0">
                <a:solidFill>
                  <a:schemeClr val="tx1"/>
                </a:solidFill>
              </a:rPr>
              <a:t>National origin</a:t>
            </a:r>
          </a:p>
          <a:p>
            <a:pPr marL="514350" indent="-514350" algn="l">
              <a:buAutoNum type="alphaUcPeriod"/>
            </a:pPr>
            <a:r>
              <a:rPr lang="en-US" dirty="0">
                <a:solidFill>
                  <a:schemeClr val="tx1"/>
                </a:solidFill>
              </a:rPr>
              <a:t>Disability</a:t>
            </a:r>
          </a:p>
          <a:p>
            <a:pPr marL="514350" indent="-514350" algn="l">
              <a:buAutoNum type="alphaUcPeriod"/>
            </a:pPr>
            <a:r>
              <a:rPr lang="en-US" dirty="0">
                <a:solidFill>
                  <a:schemeClr val="tx1"/>
                </a:solidFill>
              </a:rPr>
              <a:t>Gender</a:t>
            </a:r>
          </a:p>
          <a:p>
            <a:pPr marL="514350" indent="-514350" algn="l">
              <a:buAutoNum type="alphaUcPeriod"/>
            </a:pPr>
            <a:r>
              <a:rPr lang="en-US" dirty="0">
                <a:solidFill>
                  <a:schemeClr val="tx1"/>
                </a:solidFill>
              </a:rPr>
              <a:t>Sexual orientation</a:t>
            </a:r>
          </a:p>
          <a:p>
            <a:pPr marL="514350" indent="-514350" algn="l">
              <a:buAutoNum type="alphaUcPeriod"/>
            </a:pPr>
            <a:r>
              <a:rPr lang="en-US" dirty="0">
                <a:solidFill>
                  <a:schemeClr val="tx1"/>
                </a:solidFill>
              </a:rPr>
              <a:t>Gender </a:t>
            </a:r>
            <a:r>
              <a:rPr lang="en-US" dirty="0">
                <a:solidFill>
                  <a:srgbClr val="FF0000"/>
                </a:solidFill>
              </a:rPr>
              <a:t>&amp;</a:t>
            </a:r>
            <a:r>
              <a:rPr lang="en-US" dirty="0">
                <a:solidFill>
                  <a:schemeClr val="tx1"/>
                </a:solidFill>
              </a:rPr>
              <a:t> Sexual orientation</a:t>
            </a:r>
          </a:p>
          <a:p>
            <a:pPr marL="514350" indent="-514350" algn="l">
              <a:buAutoNum type="alphaUcPeriod"/>
            </a:pPr>
            <a:endParaRPr lang="en-US" dirty="0">
              <a:solidFill>
                <a:schemeClr val="tx1"/>
              </a:solidFill>
            </a:endParaRPr>
          </a:p>
          <a:p>
            <a:pPr marL="514350" indent="-514350" algn="l">
              <a:buAutoNum type="alphaUcPeriod"/>
            </a:pPr>
            <a:endParaRPr lang="en-US" dirty="0">
              <a:solidFill>
                <a:schemeClr val="tx1"/>
              </a:solidFill>
            </a:endParaRPr>
          </a:p>
        </p:txBody>
      </p:sp>
      <p:pic>
        <p:nvPicPr>
          <p:cNvPr id="4" name="Picture 3">
            <a:extLst>
              <a:ext uri="{FF2B5EF4-FFF2-40B4-BE49-F238E27FC236}">
                <a16:creationId xmlns:a16="http://schemas.microsoft.com/office/drawing/2014/main" id="{F31474FB-BD32-4B65-B572-F855AC849C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1829" y="1228163"/>
            <a:ext cx="3785650" cy="2368135"/>
          </a:xfrm>
          <a:prstGeom prst="rect">
            <a:avLst/>
          </a:prstGeom>
        </p:spPr>
      </p:pic>
    </p:spTree>
    <p:extLst>
      <p:ext uri="{BB962C8B-B14F-4D97-AF65-F5344CB8AC3E}">
        <p14:creationId xmlns:p14="http://schemas.microsoft.com/office/powerpoint/2010/main" val="162456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B87BDA39-B12A-419B-9DFE-C4DF239C9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6718"/>
            <a:ext cx="5947014" cy="4890064"/>
          </a:xfrm>
          <a:prstGeom prst="rect">
            <a:avLst/>
          </a:prstGeom>
        </p:spPr>
      </p:pic>
    </p:spTree>
    <p:extLst>
      <p:ext uri="{BB962C8B-B14F-4D97-AF65-F5344CB8AC3E}">
        <p14:creationId xmlns:p14="http://schemas.microsoft.com/office/powerpoint/2010/main" val="214045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62E8-95C5-4369-9EB9-BAEB1BC8AD92}"/>
              </a:ext>
            </a:extLst>
          </p:cNvPr>
          <p:cNvSpPr>
            <a:spLocks noGrp="1"/>
          </p:cNvSpPr>
          <p:nvPr>
            <p:ph type="ctrTitle"/>
          </p:nvPr>
        </p:nvSpPr>
        <p:spPr>
          <a:xfrm>
            <a:off x="685800" y="1885950"/>
            <a:ext cx="7772400" cy="890588"/>
          </a:xfrm>
        </p:spPr>
        <p:txBody>
          <a:bodyPr>
            <a:noAutofit/>
          </a:bodyPr>
          <a:lstStyle/>
          <a:p>
            <a:pPr algn="l"/>
            <a:r>
              <a:rPr lang="en-US" sz="1800" u="sng" dirty="0"/>
              <a:t>Some examples of LGBT-related claims that EEOC views as unlawful sex discrimination include:</a:t>
            </a:r>
            <a:br>
              <a:rPr lang="en-US" sz="1800" dirty="0"/>
            </a:br>
            <a:br>
              <a:rPr lang="en-US" sz="1800" dirty="0"/>
            </a:br>
            <a:r>
              <a:rPr lang="en-US" sz="1800" dirty="0"/>
              <a:t>Failing to hire an applicant </a:t>
            </a:r>
            <a:r>
              <a:rPr lang="en-US" sz="1800" dirty="0">
                <a:solidFill>
                  <a:srgbClr val="FF0000"/>
                </a:solidFill>
              </a:rPr>
              <a:t>because she is </a:t>
            </a:r>
            <a:r>
              <a:rPr lang="en-US" sz="1800" dirty="0"/>
              <a:t>a </a:t>
            </a:r>
            <a:r>
              <a:rPr lang="en-US" sz="1800" dirty="0">
                <a:solidFill>
                  <a:srgbClr val="FF0000"/>
                </a:solidFill>
              </a:rPr>
              <a:t>transgender</a:t>
            </a:r>
            <a:r>
              <a:rPr lang="en-US" sz="1800" dirty="0"/>
              <a:t> woman.</a:t>
            </a:r>
            <a:br>
              <a:rPr lang="en-US" sz="1800" dirty="0"/>
            </a:br>
            <a:br>
              <a:rPr lang="en-US" sz="1800" dirty="0"/>
            </a:br>
            <a:r>
              <a:rPr lang="en-US" sz="1800" dirty="0"/>
              <a:t>Firing an employee </a:t>
            </a:r>
            <a:r>
              <a:rPr lang="en-US" sz="1800" dirty="0">
                <a:solidFill>
                  <a:srgbClr val="FF0000"/>
                </a:solidFill>
              </a:rPr>
              <a:t>because he is planning or has made a gender transition</a:t>
            </a:r>
            <a:r>
              <a:rPr lang="en-US" sz="1800" dirty="0"/>
              <a:t>.</a:t>
            </a:r>
            <a:br>
              <a:rPr lang="en-US" sz="1800" dirty="0"/>
            </a:br>
            <a:br>
              <a:rPr lang="en-US" sz="1800" dirty="0"/>
            </a:br>
            <a:r>
              <a:rPr lang="en-US" sz="1800" dirty="0"/>
              <a:t>Denying an employee equal access to a common restroom corresponding to the employee's gender identity.</a:t>
            </a:r>
            <a:br>
              <a:rPr lang="en-US" sz="1800" dirty="0"/>
            </a:br>
            <a:br>
              <a:rPr lang="en-US" sz="1800" dirty="0"/>
            </a:br>
            <a:r>
              <a:rPr lang="en-US" sz="1800" dirty="0">
                <a:highlight>
                  <a:srgbClr val="FFFF00"/>
                </a:highlight>
              </a:rPr>
              <a:t>Harassing</a:t>
            </a:r>
            <a:r>
              <a:rPr lang="en-US" sz="1800" dirty="0"/>
              <a:t> an employee because of a gender transition, such as by intentionally and persistently </a:t>
            </a:r>
            <a:r>
              <a:rPr lang="en-US" sz="1800" dirty="0">
                <a:solidFill>
                  <a:srgbClr val="FF0000"/>
                </a:solidFill>
              </a:rPr>
              <a:t>failing to use the name and gender pronoun </a:t>
            </a:r>
            <a:r>
              <a:rPr lang="en-US" sz="1800" dirty="0"/>
              <a:t>that correspond to the gender identity with which the employee identifies, and which the employee has communicated to management and employees.</a:t>
            </a:r>
            <a:br>
              <a:rPr lang="en-US" sz="1800" dirty="0"/>
            </a:br>
            <a:br>
              <a:rPr lang="en-US" sz="1800" dirty="0"/>
            </a:br>
            <a:r>
              <a:rPr lang="en-US" sz="1800" dirty="0"/>
              <a:t>Denying an employee a promotion because he is gay or straight.</a:t>
            </a:r>
            <a:br>
              <a:rPr lang="en-US" sz="1800" dirty="0"/>
            </a:br>
            <a:endParaRPr lang="en-US" sz="1800" dirty="0"/>
          </a:p>
        </p:txBody>
      </p:sp>
    </p:spTree>
    <p:extLst>
      <p:ext uri="{BB962C8B-B14F-4D97-AF65-F5344CB8AC3E}">
        <p14:creationId xmlns:p14="http://schemas.microsoft.com/office/powerpoint/2010/main" val="907727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DB98-4DB8-4AB1-AB86-ABA00AA81CCB}"/>
              </a:ext>
            </a:extLst>
          </p:cNvPr>
          <p:cNvSpPr>
            <a:spLocks noGrp="1"/>
          </p:cNvSpPr>
          <p:nvPr>
            <p:ph type="ctrTitle"/>
          </p:nvPr>
        </p:nvSpPr>
        <p:spPr>
          <a:xfrm>
            <a:off x="609600" y="514350"/>
            <a:ext cx="8229600" cy="1102519"/>
          </a:xfrm>
        </p:spPr>
        <p:txBody>
          <a:bodyPr>
            <a:normAutofit fontScale="90000"/>
          </a:bodyPr>
          <a:lstStyle/>
          <a:p>
            <a:r>
              <a:rPr lang="en-US" dirty="0"/>
              <a:t>Does Title VII include sexual orientation as a covered classification?</a:t>
            </a:r>
          </a:p>
        </p:txBody>
      </p:sp>
      <p:pic>
        <p:nvPicPr>
          <p:cNvPr id="4" name="Picture 3">
            <a:extLst>
              <a:ext uri="{FF2B5EF4-FFF2-40B4-BE49-F238E27FC236}">
                <a16:creationId xmlns:a16="http://schemas.microsoft.com/office/drawing/2014/main" id="{23964C7F-131D-47EF-96BE-254464526A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343150"/>
            <a:ext cx="3522598" cy="2203581"/>
          </a:xfrm>
          <a:prstGeom prst="rect">
            <a:avLst/>
          </a:prstGeom>
        </p:spPr>
      </p:pic>
    </p:spTree>
    <p:extLst>
      <p:ext uri="{BB962C8B-B14F-4D97-AF65-F5344CB8AC3E}">
        <p14:creationId xmlns:p14="http://schemas.microsoft.com/office/powerpoint/2010/main" val="341699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F828-E479-4DCC-8D4A-B74773CE37E7}"/>
              </a:ext>
            </a:extLst>
          </p:cNvPr>
          <p:cNvSpPr>
            <a:spLocks noGrp="1"/>
          </p:cNvSpPr>
          <p:nvPr>
            <p:ph type="ctrTitle"/>
          </p:nvPr>
        </p:nvSpPr>
        <p:spPr>
          <a:xfrm>
            <a:off x="685800" y="133350"/>
            <a:ext cx="7772400" cy="1102519"/>
          </a:xfrm>
        </p:spPr>
        <p:txBody>
          <a:bodyPr/>
          <a:lstStyle/>
          <a:p>
            <a:r>
              <a:rPr lang="en-US" dirty="0"/>
              <a:t>No.</a:t>
            </a:r>
          </a:p>
        </p:txBody>
      </p:sp>
      <p:pic>
        <p:nvPicPr>
          <p:cNvPr id="5" name="Picture 4" descr="A person wearing a suit and tie&#10;&#10;Description automatically generated">
            <a:extLst>
              <a:ext uri="{FF2B5EF4-FFF2-40B4-BE49-F238E27FC236}">
                <a16:creationId xmlns:a16="http://schemas.microsoft.com/office/drawing/2014/main" id="{427D17FB-5AEA-48E5-B3DC-75BD5987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241472"/>
            <a:ext cx="5545836" cy="3697224"/>
          </a:xfrm>
          <a:prstGeom prst="rect">
            <a:avLst/>
          </a:prstGeom>
        </p:spPr>
      </p:pic>
    </p:spTree>
    <p:extLst>
      <p:ext uri="{BB962C8B-B14F-4D97-AF65-F5344CB8AC3E}">
        <p14:creationId xmlns:p14="http://schemas.microsoft.com/office/powerpoint/2010/main" val="53406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C4B3-FD76-4E9B-9BBF-A8FDB75CE517}"/>
              </a:ext>
            </a:extLst>
          </p:cNvPr>
          <p:cNvSpPr>
            <a:spLocks noGrp="1"/>
          </p:cNvSpPr>
          <p:nvPr>
            <p:ph type="ctrTitle"/>
          </p:nvPr>
        </p:nvSpPr>
        <p:spPr/>
        <p:txBody>
          <a:bodyPr>
            <a:normAutofit fontScale="90000"/>
          </a:bodyPr>
          <a:lstStyle/>
          <a:p>
            <a:pPr algn="l"/>
            <a:r>
              <a:rPr lang="en-US" dirty="0"/>
              <a:t>EEOC guidance defines sex  discrimination to include discrimination based on an</a:t>
            </a:r>
            <a:br>
              <a:rPr lang="en-US" dirty="0"/>
            </a:br>
            <a:r>
              <a:rPr lang="en-US" dirty="0"/>
              <a:t>employee’s </a:t>
            </a:r>
            <a:r>
              <a:rPr lang="en-US" dirty="0">
                <a:solidFill>
                  <a:srgbClr val="FF0000"/>
                </a:solidFill>
              </a:rPr>
              <a:t>sexual orientation </a:t>
            </a:r>
            <a:r>
              <a:rPr lang="en-US" dirty="0"/>
              <a:t>and several courts have concluded the same.</a:t>
            </a:r>
          </a:p>
        </p:txBody>
      </p:sp>
    </p:spTree>
    <p:extLst>
      <p:ext uri="{BB962C8B-B14F-4D97-AF65-F5344CB8AC3E}">
        <p14:creationId xmlns:p14="http://schemas.microsoft.com/office/powerpoint/2010/main" val="15234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4FCC-3392-47EE-A977-83F89CFA170C}"/>
              </a:ext>
            </a:extLst>
          </p:cNvPr>
          <p:cNvSpPr>
            <a:spLocks noGrp="1"/>
          </p:cNvSpPr>
          <p:nvPr>
            <p:ph type="ctrTitle"/>
          </p:nvPr>
        </p:nvSpPr>
        <p:spPr/>
        <p:txBody>
          <a:bodyPr>
            <a:noAutofit/>
          </a:bodyPr>
          <a:lstStyle/>
          <a:p>
            <a:pPr algn="l"/>
            <a:r>
              <a:rPr lang="en-US" sz="2800" u="sng" dirty="0"/>
              <a:t>Evans v. Georgia Hospital</a:t>
            </a:r>
            <a:r>
              <a:rPr lang="en-US" sz="2800" dirty="0"/>
              <a:t>, 850 F.3d 1248, 1255 (11th Cir. 2017) - sexual orientation discrimination is </a:t>
            </a:r>
            <a:r>
              <a:rPr lang="en-US" sz="2800" u="sng" dirty="0"/>
              <a:t>not</a:t>
            </a:r>
            <a:r>
              <a:rPr lang="en-US" sz="2800" dirty="0"/>
              <a:t> protected under Title VII. </a:t>
            </a:r>
            <a:br>
              <a:rPr lang="en-US" sz="2800" dirty="0"/>
            </a:br>
            <a:br>
              <a:rPr lang="en-US" sz="2800" dirty="0"/>
            </a:br>
            <a:r>
              <a:rPr lang="en-US" sz="2800" u="sng" dirty="0"/>
              <a:t>Hively v. Ivy Tech Community College of Indiana</a:t>
            </a:r>
            <a:r>
              <a:rPr lang="en-US" sz="2800" dirty="0"/>
              <a:t>, 853 F.3d 339 (7th Cir. 2017), a person who alleges that she experienced employment discrimination on the basis of her sexual orientation </a:t>
            </a:r>
            <a:r>
              <a:rPr lang="en-US" sz="2800" i="1" dirty="0"/>
              <a:t>may state a case for sex discrimination </a:t>
            </a:r>
            <a:r>
              <a:rPr lang="en-US" sz="2800" dirty="0"/>
              <a:t>for Title VII purposes.</a:t>
            </a:r>
          </a:p>
        </p:txBody>
      </p:sp>
    </p:spTree>
    <p:extLst>
      <p:ext uri="{BB962C8B-B14F-4D97-AF65-F5344CB8AC3E}">
        <p14:creationId xmlns:p14="http://schemas.microsoft.com/office/powerpoint/2010/main" val="3789165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4E2F9B-D1F8-401F-BC7C-53935519D675}"/>
              </a:ext>
            </a:extLst>
          </p:cNvPr>
          <p:cNvSpPr>
            <a:spLocks noGrp="1"/>
          </p:cNvSpPr>
          <p:nvPr>
            <p:ph type="subTitle" idx="1"/>
          </p:nvPr>
        </p:nvSpPr>
        <p:spPr/>
        <p:txBody>
          <a:bodyPr/>
          <a:lstStyle/>
          <a:p>
            <a:endParaRPr lang="en-US"/>
          </a:p>
        </p:txBody>
      </p:sp>
      <p:pic>
        <p:nvPicPr>
          <p:cNvPr id="5" name="Picture 4" descr="A picture containing building&#10;&#10;Description automatically generated">
            <a:extLst>
              <a:ext uri="{FF2B5EF4-FFF2-40B4-BE49-F238E27FC236}">
                <a16:creationId xmlns:a16="http://schemas.microsoft.com/office/drawing/2014/main" id="{A0126961-D011-4A6E-989F-0317AC9A0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129" y="0"/>
            <a:ext cx="6941742" cy="5143500"/>
          </a:xfrm>
          <a:prstGeom prst="rect">
            <a:avLst/>
          </a:prstGeom>
        </p:spPr>
      </p:pic>
    </p:spTree>
    <p:extLst>
      <p:ext uri="{BB962C8B-B14F-4D97-AF65-F5344CB8AC3E}">
        <p14:creationId xmlns:p14="http://schemas.microsoft.com/office/powerpoint/2010/main" val="16649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6803D21-B79A-45F3-9221-CB53BA378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261" y="0"/>
            <a:ext cx="6203478" cy="5143500"/>
          </a:xfrm>
          <a:prstGeom prst="rect">
            <a:avLst/>
          </a:prstGeom>
        </p:spPr>
      </p:pic>
    </p:spTree>
    <p:extLst>
      <p:ext uri="{BB962C8B-B14F-4D97-AF65-F5344CB8AC3E}">
        <p14:creationId xmlns:p14="http://schemas.microsoft.com/office/powerpoint/2010/main" val="421005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03D21-B79A-45F3-9221-CB53BA378C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0"/>
            <a:ext cx="8628185" cy="3657600"/>
          </a:xfrm>
          <a:prstGeom prst="rect">
            <a:avLst/>
          </a:prstGeom>
        </p:spPr>
      </p:pic>
    </p:spTree>
    <p:extLst>
      <p:ext uri="{BB962C8B-B14F-4D97-AF65-F5344CB8AC3E}">
        <p14:creationId xmlns:p14="http://schemas.microsoft.com/office/powerpoint/2010/main" val="317106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441D-09A4-4F54-9F1F-D8DE4F7126D2}"/>
              </a:ext>
            </a:extLst>
          </p:cNvPr>
          <p:cNvSpPr>
            <a:spLocks noGrp="1"/>
          </p:cNvSpPr>
          <p:nvPr>
            <p:ph type="ctrTitle"/>
          </p:nvPr>
        </p:nvSpPr>
        <p:spPr/>
        <p:txBody>
          <a:bodyPr>
            <a:normAutofit fontScale="90000"/>
          </a:bodyPr>
          <a:lstStyle/>
          <a:p>
            <a:r>
              <a:rPr lang="en-US" dirty="0"/>
              <a:t>Claims for harassment </a:t>
            </a:r>
            <a:r>
              <a:rPr lang="en-US" i="1" dirty="0"/>
              <a:t>used to be</a:t>
            </a:r>
            <a:r>
              <a:rPr lang="en-US" dirty="0"/>
              <a:t>:</a:t>
            </a:r>
            <a:br>
              <a:rPr lang="en-US" dirty="0"/>
            </a:br>
            <a:br>
              <a:rPr lang="en-US" dirty="0"/>
            </a:br>
            <a:r>
              <a:rPr lang="en-US" dirty="0"/>
              <a:t>Hostile work environment </a:t>
            </a:r>
            <a:br>
              <a:rPr lang="en-US" dirty="0"/>
            </a:br>
            <a:r>
              <a:rPr lang="en-US" dirty="0"/>
              <a:t>vs. </a:t>
            </a:r>
            <a:br>
              <a:rPr lang="en-US" dirty="0"/>
            </a:br>
            <a:r>
              <a:rPr lang="en-US" dirty="0"/>
              <a:t>quid pro quo theory</a:t>
            </a:r>
          </a:p>
        </p:txBody>
      </p:sp>
    </p:spTree>
    <p:extLst>
      <p:ext uri="{BB962C8B-B14F-4D97-AF65-F5344CB8AC3E}">
        <p14:creationId xmlns:p14="http://schemas.microsoft.com/office/powerpoint/2010/main" val="343493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CAED-BDCC-4D1C-A7D6-28DFE8C1B3D0}"/>
              </a:ext>
            </a:extLst>
          </p:cNvPr>
          <p:cNvSpPr>
            <a:spLocks noGrp="1"/>
          </p:cNvSpPr>
          <p:nvPr>
            <p:ph type="ctrTitle"/>
          </p:nvPr>
        </p:nvSpPr>
        <p:spPr>
          <a:xfrm>
            <a:off x="609600" y="133350"/>
            <a:ext cx="7772400" cy="1102519"/>
          </a:xfrm>
        </p:spPr>
        <p:txBody>
          <a:bodyPr>
            <a:normAutofit fontScale="90000"/>
          </a:bodyPr>
          <a:lstStyle/>
          <a:p>
            <a:r>
              <a:rPr lang="en-US" dirty="0"/>
              <a:t>Illegal harassment can be based on:</a:t>
            </a:r>
          </a:p>
        </p:txBody>
      </p:sp>
      <p:sp>
        <p:nvSpPr>
          <p:cNvPr id="3" name="Subtitle 2">
            <a:extLst>
              <a:ext uri="{FF2B5EF4-FFF2-40B4-BE49-F238E27FC236}">
                <a16:creationId xmlns:a16="http://schemas.microsoft.com/office/drawing/2014/main" id="{231940C9-988B-40CA-9576-B47595E45EAD}"/>
              </a:ext>
            </a:extLst>
          </p:cNvPr>
          <p:cNvSpPr>
            <a:spLocks noGrp="1"/>
          </p:cNvSpPr>
          <p:nvPr>
            <p:ph type="subTitle" idx="1"/>
          </p:nvPr>
        </p:nvSpPr>
        <p:spPr>
          <a:xfrm>
            <a:off x="609600" y="1229284"/>
            <a:ext cx="5029200" cy="3628465"/>
          </a:xfrm>
        </p:spPr>
        <p:txBody>
          <a:bodyPr>
            <a:normAutofit fontScale="85000" lnSpcReduction="20000"/>
          </a:bodyPr>
          <a:lstStyle/>
          <a:p>
            <a:pPr marL="514350" indent="-514350" algn="l">
              <a:buAutoNum type="alphaUcPeriod"/>
            </a:pPr>
            <a:r>
              <a:rPr lang="en-US" dirty="0">
                <a:solidFill>
                  <a:schemeClr val="tx1"/>
                </a:solidFill>
              </a:rPr>
              <a:t>Race</a:t>
            </a:r>
          </a:p>
          <a:p>
            <a:pPr marL="514350" indent="-514350" algn="l">
              <a:buAutoNum type="alphaUcPeriod"/>
            </a:pPr>
            <a:r>
              <a:rPr lang="en-US" dirty="0">
                <a:solidFill>
                  <a:schemeClr val="tx1"/>
                </a:solidFill>
              </a:rPr>
              <a:t>Age</a:t>
            </a:r>
          </a:p>
          <a:p>
            <a:pPr marL="514350" indent="-514350" algn="l">
              <a:buAutoNum type="alphaUcPeriod"/>
            </a:pPr>
            <a:r>
              <a:rPr lang="en-US" dirty="0">
                <a:solidFill>
                  <a:schemeClr val="tx1"/>
                </a:solidFill>
              </a:rPr>
              <a:t>Religion</a:t>
            </a:r>
          </a:p>
          <a:p>
            <a:pPr marL="514350" indent="-514350" algn="l">
              <a:buAutoNum type="alphaUcPeriod"/>
            </a:pPr>
            <a:r>
              <a:rPr lang="en-US" dirty="0">
                <a:solidFill>
                  <a:schemeClr val="tx1"/>
                </a:solidFill>
              </a:rPr>
              <a:t>National origin</a:t>
            </a:r>
          </a:p>
          <a:p>
            <a:pPr marL="514350" indent="-514350" algn="l">
              <a:buAutoNum type="alphaUcPeriod"/>
            </a:pPr>
            <a:r>
              <a:rPr lang="en-US" dirty="0">
                <a:solidFill>
                  <a:schemeClr val="tx1"/>
                </a:solidFill>
              </a:rPr>
              <a:t>Disability</a:t>
            </a:r>
          </a:p>
          <a:p>
            <a:pPr marL="514350" indent="-514350" algn="l">
              <a:buAutoNum type="alphaUcPeriod"/>
            </a:pPr>
            <a:r>
              <a:rPr lang="en-US" dirty="0">
                <a:solidFill>
                  <a:schemeClr val="tx1"/>
                </a:solidFill>
              </a:rPr>
              <a:t>Gender</a:t>
            </a:r>
          </a:p>
          <a:p>
            <a:pPr marL="514350" indent="-514350" algn="l">
              <a:buAutoNum type="alphaUcPeriod"/>
            </a:pPr>
            <a:r>
              <a:rPr lang="en-US" dirty="0">
                <a:solidFill>
                  <a:schemeClr val="tx1"/>
                </a:solidFill>
              </a:rPr>
              <a:t>Sexual orientation</a:t>
            </a:r>
          </a:p>
          <a:p>
            <a:pPr marL="514350" indent="-514350" algn="l">
              <a:buAutoNum type="alphaUcPeriod"/>
            </a:pPr>
            <a:r>
              <a:rPr lang="en-US" dirty="0">
                <a:solidFill>
                  <a:schemeClr val="tx1"/>
                </a:solidFill>
              </a:rPr>
              <a:t>Gender </a:t>
            </a:r>
            <a:r>
              <a:rPr lang="en-US" dirty="0">
                <a:solidFill>
                  <a:srgbClr val="FF0000"/>
                </a:solidFill>
              </a:rPr>
              <a:t>&amp;</a:t>
            </a:r>
            <a:r>
              <a:rPr lang="en-US" dirty="0">
                <a:solidFill>
                  <a:schemeClr val="tx1"/>
                </a:solidFill>
              </a:rPr>
              <a:t> Sexual orientation</a:t>
            </a:r>
          </a:p>
          <a:p>
            <a:pPr marL="514350" indent="-514350" algn="l">
              <a:buAutoNum type="alphaUcPeriod"/>
            </a:pPr>
            <a:endParaRPr lang="en-US" dirty="0">
              <a:solidFill>
                <a:schemeClr val="tx1"/>
              </a:solidFill>
            </a:endParaRPr>
          </a:p>
          <a:p>
            <a:pPr marL="514350" indent="-514350" algn="l">
              <a:buAutoNum type="alphaUcPeriod"/>
            </a:pPr>
            <a:endParaRPr lang="en-US" dirty="0">
              <a:solidFill>
                <a:schemeClr val="tx1"/>
              </a:solidFill>
            </a:endParaRPr>
          </a:p>
        </p:txBody>
      </p:sp>
      <p:sp>
        <p:nvSpPr>
          <p:cNvPr id="5" name="TextBox 4">
            <a:extLst>
              <a:ext uri="{FF2B5EF4-FFF2-40B4-BE49-F238E27FC236}">
                <a16:creationId xmlns:a16="http://schemas.microsoft.com/office/drawing/2014/main" id="{5BECD6FB-6FDF-43D3-9B48-71977E1FF3F0}"/>
              </a:ext>
            </a:extLst>
          </p:cNvPr>
          <p:cNvSpPr txBox="1"/>
          <p:nvPr/>
        </p:nvSpPr>
        <p:spPr>
          <a:xfrm>
            <a:off x="5257800" y="1657350"/>
            <a:ext cx="2971800" cy="1754326"/>
          </a:xfrm>
          <a:prstGeom prst="rect">
            <a:avLst/>
          </a:prstGeom>
          <a:noFill/>
        </p:spPr>
        <p:txBody>
          <a:bodyPr wrap="square" rtlCol="0">
            <a:spAutoFit/>
          </a:bodyPr>
          <a:lstStyle/>
          <a:p>
            <a:r>
              <a:rPr lang="en-US" sz="5400" dirty="0">
                <a:sym typeface="Wingdings" panose="05000000000000000000" pitchFamily="2" charset="2"/>
              </a:rPr>
              <a:t></a:t>
            </a:r>
            <a:r>
              <a:rPr lang="en-US" sz="5400" dirty="0"/>
              <a:t>All of these</a:t>
            </a:r>
          </a:p>
        </p:txBody>
      </p:sp>
    </p:spTree>
    <p:extLst>
      <p:ext uri="{BB962C8B-B14F-4D97-AF65-F5344CB8AC3E}">
        <p14:creationId xmlns:p14="http://schemas.microsoft.com/office/powerpoint/2010/main" val="370779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7427-AC21-4713-8E8B-EBCBE7A385B7}"/>
              </a:ext>
            </a:extLst>
          </p:cNvPr>
          <p:cNvSpPr>
            <a:spLocks noGrp="1"/>
          </p:cNvSpPr>
          <p:nvPr>
            <p:ph type="ctrTitle"/>
          </p:nvPr>
        </p:nvSpPr>
        <p:spPr/>
        <p:txBody>
          <a:bodyPr>
            <a:normAutofit fontScale="90000"/>
          </a:bodyPr>
          <a:lstStyle/>
          <a:p>
            <a:r>
              <a:rPr lang="en-US" i="1" dirty="0"/>
              <a:t>All </a:t>
            </a:r>
            <a:r>
              <a:rPr lang="en-US" dirty="0"/>
              <a:t>harassment claims are hostile work environment claims.</a:t>
            </a:r>
            <a:br>
              <a:rPr lang="en-US" dirty="0"/>
            </a:br>
            <a:br>
              <a:rPr lang="en-US" dirty="0"/>
            </a:br>
            <a:br>
              <a:rPr lang="en-US" dirty="0"/>
            </a:br>
            <a:r>
              <a:rPr lang="en-US" dirty="0"/>
              <a:t>What changes is whether the alleged harasser was a supervisor</a:t>
            </a:r>
          </a:p>
        </p:txBody>
      </p:sp>
    </p:spTree>
    <p:extLst>
      <p:ext uri="{BB962C8B-B14F-4D97-AF65-F5344CB8AC3E}">
        <p14:creationId xmlns:p14="http://schemas.microsoft.com/office/powerpoint/2010/main" val="403238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A43E-E6F3-409E-9F7E-6B6A48EA4882}"/>
              </a:ext>
            </a:extLst>
          </p:cNvPr>
          <p:cNvSpPr>
            <a:spLocks noGrp="1"/>
          </p:cNvSpPr>
          <p:nvPr>
            <p:ph type="ctrTitle"/>
          </p:nvPr>
        </p:nvSpPr>
        <p:spPr>
          <a:xfrm>
            <a:off x="685800" y="1885950"/>
            <a:ext cx="7772400" cy="1102519"/>
          </a:xfrm>
        </p:spPr>
        <p:txBody>
          <a:bodyPr>
            <a:noAutofit/>
          </a:bodyPr>
          <a:lstStyle/>
          <a:p>
            <a:pPr algn="l"/>
            <a:r>
              <a:rPr lang="en-US" sz="2400" dirty="0"/>
              <a:t>In order to prove a </a:t>
            </a:r>
            <a:r>
              <a:rPr lang="en-US" sz="2400" dirty="0">
                <a:solidFill>
                  <a:srgbClr val="FF0000"/>
                </a:solidFill>
              </a:rPr>
              <a:t>hostile environment claim</a:t>
            </a:r>
            <a:r>
              <a:rPr lang="en-US" sz="2400" dirty="0"/>
              <a:t>, a plaintiff must show:</a:t>
            </a:r>
            <a:br>
              <a:rPr lang="en-US" sz="2400" dirty="0"/>
            </a:br>
            <a:br>
              <a:rPr lang="en-US" sz="2400" dirty="0"/>
            </a:br>
            <a:r>
              <a:rPr lang="en-US" sz="2400" dirty="0"/>
              <a:t>(1) that she belongs to protected group; </a:t>
            </a:r>
            <a:br>
              <a:rPr lang="en-US" sz="2400" dirty="0"/>
            </a:br>
            <a:r>
              <a:rPr lang="en-US" sz="2400" dirty="0"/>
              <a:t>(2) that she has been subject to </a:t>
            </a:r>
            <a:r>
              <a:rPr lang="en-US" sz="2400" dirty="0">
                <a:solidFill>
                  <a:srgbClr val="FF0000"/>
                </a:solidFill>
              </a:rPr>
              <a:t>unwelcome</a:t>
            </a:r>
            <a:r>
              <a:rPr lang="en-US" sz="2400" dirty="0"/>
              <a:t> harassment; </a:t>
            </a:r>
            <a:br>
              <a:rPr lang="en-US" sz="2400" dirty="0"/>
            </a:br>
            <a:r>
              <a:rPr lang="en-US" sz="2400" dirty="0"/>
              <a:t>(3) that the harassment was based on a protected characteristic (sex); </a:t>
            </a:r>
            <a:br>
              <a:rPr lang="en-US" sz="2400" dirty="0"/>
            </a:br>
            <a:r>
              <a:rPr lang="en-US" sz="2400" dirty="0"/>
              <a:t>(4) that the harassment was </a:t>
            </a:r>
            <a:r>
              <a:rPr lang="en-US" sz="2400" dirty="0">
                <a:solidFill>
                  <a:srgbClr val="FF0000"/>
                </a:solidFill>
              </a:rPr>
              <a:t>sufficiently severe or pervasive </a:t>
            </a:r>
            <a:r>
              <a:rPr lang="en-US" sz="2400" dirty="0"/>
              <a:t>to alter terms and conditions of employment (an employee must prove that her work environment was both </a:t>
            </a:r>
            <a:r>
              <a:rPr lang="en-US" sz="2400" i="1" dirty="0"/>
              <a:t>subjectively</a:t>
            </a:r>
            <a:r>
              <a:rPr lang="en-US" sz="2400" dirty="0"/>
              <a:t> and </a:t>
            </a:r>
            <a:r>
              <a:rPr lang="en-US" sz="2400" i="1" dirty="0"/>
              <a:t>objectively</a:t>
            </a:r>
            <a:r>
              <a:rPr lang="en-US" sz="2400" dirty="0"/>
              <a:t> hostile); and </a:t>
            </a:r>
          </a:p>
        </p:txBody>
      </p:sp>
    </p:spTree>
    <p:extLst>
      <p:ext uri="{BB962C8B-B14F-4D97-AF65-F5344CB8AC3E}">
        <p14:creationId xmlns:p14="http://schemas.microsoft.com/office/powerpoint/2010/main" val="64107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A1D7-4DBD-449B-BC8C-DA45F6BE9821}"/>
              </a:ext>
            </a:extLst>
          </p:cNvPr>
          <p:cNvSpPr>
            <a:spLocks noGrp="1"/>
          </p:cNvSpPr>
          <p:nvPr>
            <p:ph type="ctrTitle"/>
          </p:nvPr>
        </p:nvSpPr>
        <p:spPr/>
        <p:txBody>
          <a:bodyPr>
            <a:noAutofit/>
          </a:bodyPr>
          <a:lstStyle/>
          <a:p>
            <a:pPr algn="l"/>
            <a:r>
              <a:rPr lang="en-US" sz="2800" dirty="0"/>
              <a:t>In determining whether the harassment was </a:t>
            </a:r>
            <a:r>
              <a:rPr lang="en-US" sz="2800" i="1" dirty="0"/>
              <a:t>objectively</a:t>
            </a:r>
            <a:r>
              <a:rPr lang="en-US" sz="2800" dirty="0"/>
              <a:t> hostile, courts consider four factors: </a:t>
            </a:r>
            <a:br>
              <a:rPr lang="en-US" sz="2800" dirty="0"/>
            </a:br>
            <a:r>
              <a:rPr lang="en-US" sz="2800" dirty="0"/>
              <a:t>(1) the frequency of the conduct; </a:t>
            </a:r>
            <a:br>
              <a:rPr lang="en-US" sz="2800" dirty="0"/>
            </a:br>
            <a:r>
              <a:rPr lang="en-US" sz="2800" dirty="0"/>
              <a:t>(2) the severity of the conduct; </a:t>
            </a:r>
            <a:br>
              <a:rPr lang="en-US" sz="2800" dirty="0"/>
            </a:br>
            <a:r>
              <a:rPr lang="en-US" sz="2800" dirty="0"/>
              <a:t>(3) whether the conduct was physically threatening or humiliating, or a mere offensive utterance; and (4) whether the conduct unreasonably interfered with the employee’s job performance.</a:t>
            </a:r>
          </a:p>
        </p:txBody>
      </p:sp>
    </p:spTree>
    <p:extLst>
      <p:ext uri="{BB962C8B-B14F-4D97-AF65-F5344CB8AC3E}">
        <p14:creationId xmlns:p14="http://schemas.microsoft.com/office/powerpoint/2010/main" val="1709629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A43E-E6F3-409E-9F7E-6B6A48EA4882}"/>
              </a:ext>
            </a:extLst>
          </p:cNvPr>
          <p:cNvSpPr>
            <a:spLocks noGrp="1"/>
          </p:cNvSpPr>
          <p:nvPr>
            <p:ph type="ctrTitle"/>
          </p:nvPr>
        </p:nvSpPr>
        <p:spPr>
          <a:xfrm>
            <a:off x="685800" y="1885950"/>
            <a:ext cx="7772400" cy="1102519"/>
          </a:xfrm>
        </p:spPr>
        <p:txBody>
          <a:bodyPr>
            <a:noAutofit/>
          </a:bodyPr>
          <a:lstStyle/>
          <a:p>
            <a:pPr algn="l"/>
            <a:r>
              <a:rPr lang="en-US" sz="2400" dirty="0"/>
              <a:t>In order to prove a </a:t>
            </a:r>
            <a:r>
              <a:rPr lang="en-US" sz="2400" dirty="0">
                <a:solidFill>
                  <a:srgbClr val="FF0000"/>
                </a:solidFill>
              </a:rPr>
              <a:t>hostile environment claim</a:t>
            </a:r>
            <a:r>
              <a:rPr lang="en-US" sz="2400" dirty="0"/>
              <a:t>, a plaintiff must show:</a:t>
            </a:r>
            <a:br>
              <a:rPr lang="en-US" sz="2400" dirty="0"/>
            </a:br>
            <a:br>
              <a:rPr lang="en-US" sz="2400" dirty="0"/>
            </a:br>
            <a:r>
              <a:rPr lang="en-US" sz="2400" dirty="0"/>
              <a:t>(5) that the employer is responsible for such environment under either a theory of vicarious or of direct liability.</a:t>
            </a:r>
            <a:br>
              <a:rPr lang="en-US" sz="2400" dirty="0"/>
            </a:br>
            <a:br>
              <a:rPr lang="en-US" sz="2400" dirty="0"/>
            </a:br>
            <a:r>
              <a:rPr lang="en-US" sz="2400" dirty="0"/>
              <a:t>As to #5, if the alleged harasser is a </a:t>
            </a:r>
            <a:r>
              <a:rPr lang="en-US" sz="2400" i="1" dirty="0">
                <a:solidFill>
                  <a:srgbClr val="FF0000"/>
                </a:solidFill>
              </a:rPr>
              <a:t>coworker</a:t>
            </a:r>
            <a:r>
              <a:rPr lang="en-US" sz="2400" dirty="0"/>
              <a:t>, an employer is liable only if it was negligent—that is, if it </a:t>
            </a:r>
            <a:r>
              <a:rPr lang="en-US" sz="2400" i="1" u="sng" dirty="0"/>
              <a:t>knew or should have known</a:t>
            </a:r>
            <a:r>
              <a:rPr lang="en-US" sz="2400" dirty="0"/>
              <a:t> of the harassing conduct but failed to take prompt remedial action.</a:t>
            </a:r>
            <a:br>
              <a:rPr lang="en-US" sz="2400" dirty="0"/>
            </a:br>
            <a:br>
              <a:rPr lang="en-US" sz="2400" dirty="0"/>
            </a:br>
            <a:r>
              <a:rPr lang="en-US" sz="2400" dirty="0"/>
              <a:t>“supervisor” for purposes of establishing vicarious liability</a:t>
            </a:r>
          </a:p>
        </p:txBody>
      </p:sp>
    </p:spTree>
    <p:extLst>
      <p:ext uri="{BB962C8B-B14F-4D97-AF65-F5344CB8AC3E}">
        <p14:creationId xmlns:p14="http://schemas.microsoft.com/office/powerpoint/2010/main" val="3497119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A448-BF24-4BAF-B728-11E985F59A48}"/>
              </a:ext>
            </a:extLst>
          </p:cNvPr>
          <p:cNvSpPr>
            <a:spLocks noGrp="1"/>
          </p:cNvSpPr>
          <p:nvPr>
            <p:ph type="ctrTitle"/>
          </p:nvPr>
        </p:nvSpPr>
        <p:spPr>
          <a:xfrm>
            <a:off x="685800" y="2020490"/>
            <a:ext cx="7772400" cy="1102519"/>
          </a:xfrm>
        </p:spPr>
        <p:txBody>
          <a:bodyPr>
            <a:noAutofit/>
          </a:bodyPr>
          <a:lstStyle/>
          <a:p>
            <a:pPr algn="l"/>
            <a:r>
              <a:rPr lang="en-US" sz="2000" dirty="0"/>
              <a:t>If, however, the alleged harasser is a </a:t>
            </a:r>
            <a:r>
              <a:rPr lang="en-US" sz="2000" dirty="0">
                <a:solidFill>
                  <a:srgbClr val="FF0000"/>
                </a:solidFill>
              </a:rPr>
              <a:t>supervisor</a:t>
            </a:r>
            <a:r>
              <a:rPr lang="en-US" sz="2000" dirty="0"/>
              <a:t>, a different standard applies. </a:t>
            </a:r>
            <a:br>
              <a:rPr lang="en-US" sz="2000" dirty="0"/>
            </a:br>
            <a:br>
              <a:rPr lang="en-US" sz="2000" dirty="0"/>
            </a:br>
            <a:r>
              <a:rPr lang="en-US" sz="2000" dirty="0"/>
              <a:t>If the supervisor's harassment culminates in a </a:t>
            </a:r>
            <a:r>
              <a:rPr lang="en-US" sz="2000" u="sng" dirty="0"/>
              <a:t>tangible employment action</a:t>
            </a:r>
            <a:r>
              <a:rPr lang="en-US" sz="2000" dirty="0"/>
              <a:t>, the employer is </a:t>
            </a:r>
            <a:r>
              <a:rPr lang="en-US" sz="2000" i="1" dirty="0"/>
              <a:t>strictly liable</a:t>
            </a:r>
            <a:r>
              <a:rPr lang="en-US" sz="2000" dirty="0"/>
              <a:t>. </a:t>
            </a:r>
            <a:br>
              <a:rPr lang="en-US" sz="2000" dirty="0"/>
            </a:br>
            <a:br>
              <a:rPr lang="en-US" sz="2000" dirty="0"/>
            </a:br>
            <a:r>
              <a:rPr lang="en-US" sz="2000" dirty="0"/>
              <a:t>But if </a:t>
            </a:r>
            <a:r>
              <a:rPr lang="en-US" sz="2000" u="sng" dirty="0"/>
              <a:t>no tangible employment action </a:t>
            </a:r>
            <a:r>
              <a:rPr lang="en-US" sz="2000" dirty="0"/>
              <a:t>is taken, the employer may establish the affirmative defense set forth in </a:t>
            </a:r>
            <a:r>
              <a:rPr lang="en-US" sz="2000" i="1" dirty="0"/>
              <a:t>Faragher/</a:t>
            </a:r>
            <a:r>
              <a:rPr lang="en-US" sz="2000" i="1" dirty="0" err="1"/>
              <a:t>Ellerth</a:t>
            </a:r>
            <a:r>
              <a:rPr lang="en-US" sz="2000" dirty="0"/>
              <a:t>:</a:t>
            </a:r>
            <a:br>
              <a:rPr lang="en-US" sz="2000" dirty="0"/>
            </a:br>
            <a:br>
              <a:rPr lang="en-US" sz="2000" dirty="0"/>
            </a:br>
            <a:r>
              <a:rPr lang="en-US" sz="2000" dirty="0"/>
              <a:t>(1) it exercised reasonable care to prevent and correct any harassing behavior; and </a:t>
            </a:r>
            <a:br>
              <a:rPr lang="en-US" sz="2000" dirty="0"/>
            </a:br>
            <a:br>
              <a:rPr lang="en-US" sz="2000" dirty="0"/>
            </a:br>
            <a:r>
              <a:rPr lang="en-US" sz="2000" dirty="0"/>
              <a:t>(2) the employee unreasonably failed to take advantage of the preventive or corrective opportunities that the employer provided.</a:t>
            </a:r>
          </a:p>
        </p:txBody>
      </p:sp>
    </p:spTree>
    <p:extLst>
      <p:ext uri="{BB962C8B-B14F-4D97-AF65-F5344CB8AC3E}">
        <p14:creationId xmlns:p14="http://schemas.microsoft.com/office/powerpoint/2010/main" val="1631785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B255-D526-45F5-8A8C-1838B38439C5}"/>
              </a:ext>
            </a:extLst>
          </p:cNvPr>
          <p:cNvSpPr>
            <a:spLocks noGrp="1"/>
          </p:cNvSpPr>
          <p:nvPr>
            <p:ph type="ctrTitle"/>
          </p:nvPr>
        </p:nvSpPr>
        <p:spPr/>
        <p:txBody>
          <a:bodyPr>
            <a:noAutofit/>
          </a:bodyPr>
          <a:lstStyle/>
          <a:p>
            <a:pPr algn="l"/>
            <a:r>
              <a:rPr lang="en-US" sz="1800" dirty="0"/>
              <a:t>If </a:t>
            </a:r>
            <a:r>
              <a:rPr lang="en-US" sz="1800" i="1" dirty="0"/>
              <a:t>no tangible employment action </a:t>
            </a:r>
            <a:r>
              <a:rPr lang="en-US" sz="1800" dirty="0"/>
              <a:t>and conduct is committed by a </a:t>
            </a:r>
            <a:r>
              <a:rPr lang="en-US" sz="1800" dirty="0">
                <a:solidFill>
                  <a:srgbClr val="FF0000"/>
                </a:solidFill>
              </a:rPr>
              <a:t>supervisor</a:t>
            </a:r>
            <a:r>
              <a:rPr lang="en-US" sz="1800" dirty="0"/>
              <a:t>, an employer is liable unless the employer proves: </a:t>
            </a:r>
            <a:br>
              <a:rPr lang="en-US" sz="1800" dirty="0"/>
            </a:br>
            <a:br>
              <a:rPr lang="en-US" sz="1800" dirty="0"/>
            </a:br>
            <a:r>
              <a:rPr lang="en-US" sz="1800" dirty="0"/>
              <a:t>(a) that the employer exercised </a:t>
            </a:r>
            <a:r>
              <a:rPr lang="en-US" sz="1800" dirty="0">
                <a:solidFill>
                  <a:srgbClr val="FF0000"/>
                </a:solidFill>
              </a:rPr>
              <a:t>reasonable care to prevent and correct </a:t>
            </a:r>
            <a:r>
              <a:rPr lang="en-US" sz="1800" dirty="0"/>
              <a:t>promptly any sexually harassing behavior, and </a:t>
            </a:r>
            <a:br>
              <a:rPr lang="en-US" sz="1800" dirty="0"/>
            </a:br>
            <a:br>
              <a:rPr lang="en-US" sz="1800" dirty="0"/>
            </a:br>
            <a:r>
              <a:rPr lang="en-US" sz="1800" dirty="0"/>
              <a:t>(b) that the plaintiff </a:t>
            </a:r>
            <a:r>
              <a:rPr lang="en-US" sz="1800" dirty="0">
                <a:solidFill>
                  <a:srgbClr val="FF0000"/>
                </a:solidFill>
              </a:rPr>
              <a:t>employee unreasonably failed to take advantage </a:t>
            </a:r>
            <a:r>
              <a:rPr lang="en-US" sz="1800" dirty="0"/>
              <a:t>of any preventive or corrective opportunities provided by the employer or to avoid harm otherwise.</a:t>
            </a:r>
            <a:br>
              <a:rPr lang="en-US" sz="1800" dirty="0"/>
            </a:br>
            <a:br>
              <a:rPr lang="en-US" sz="1800" dirty="0"/>
            </a:br>
            <a:r>
              <a:rPr lang="en-US" sz="1800" u="sng" dirty="0"/>
              <a:t>Faragher v. City of Boca Raton</a:t>
            </a:r>
            <a:r>
              <a:rPr lang="en-US" sz="1800" dirty="0"/>
              <a:t>, 524 U.S. 775 (1998); </a:t>
            </a:r>
            <a:r>
              <a:rPr lang="en-US" sz="1800" u="sng" dirty="0"/>
              <a:t>Burlington Indus., Inc. v. </a:t>
            </a:r>
            <a:r>
              <a:rPr lang="en-US" sz="1800" u="sng" dirty="0" err="1"/>
              <a:t>Ellerth</a:t>
            </a:r>
            <a:r>
              <a:rPr lang="en-US" sz="1800" dirty="0"/>
              <a:t>, 524 U.S. 742, 118 S. Ct. 2257 (1998)</a:t>
            </a:r>
            <a:endParaRPr lang="en-US" sz="1800" u="sng" dirty="0"/>
          </a:p>
        </p:txBody>
      </p:sp>
    </p:spTree>
    <p:extLst>
      <p:ext uri="{BB962C8B-B14F-4D97-AF65-F5344CB8AC3E}">
        <p14:creationId xmlns:p14="http://schemas.microsoft.com/office/powerpoint/2010/main" val="3944924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BEC-836A-4C6C-B54F-66CDDB6C4D60}"/>
              </a:ext>
            </a:extLst>
          </p:cNvPr>
          <p:cNvSpPr>
            <a:spLocks noGrp="1"/>
          </p:cNvSpPr>
          <p:nvPr>
            <p:ph type="ctrTitle"/>
          </p:nvPr>
        </p:nvSpPr>
        <p:spPr/>
        <p:txBody>
          <a:bodyPr>
            <a:noAutofit/>
          </a:bodyPr>
          <a:lstStyle/>
          <a:p>
            <a:pPr algn="l"/>
            <a:r>
              <a:rPr lang="en-US" sz="3600" dirty="0"/>
              <a:t>a) </a:t>
            </a:r>
            <a:r>
              <a:rPr lang="en-US" sz="3600" dirty="0">
                <a:solidFill>
                  <a:srgbClr val="FF0000"/>
                </a:solidFill>
              </a:rPr>
              <a:t>reasonable care to prevent = </a:t>
            </a:r>
            <a:r>
              <a:rPr lang="en-US" sz="3600" dirty="0"/>
              <a:t>anti-harassment policy that provides for a reporting mechanism that is distributed.</a:t>
            </a:r>
            <a:br>
              <a:rPr lang="en-US" sz="3600" dirty="0"/>
            </a:br>
            <a:br>
              <a:rPr lang="en-US" sz="3600" dirty="0"/>
            </a:br>
            <a:r>
              <a:rPr lang="en-US" sz="3600" dirty="0"/>
              <a:t>The complaint procedures must be reasonable and the harassment policy must be distributed. </a:t>
            </a:r>
          </a:p>
        </p:txBody>
      </p:sp>
    </p:spTree>
    <p:extLst>
      <p:ext uri="{BB962C8B-B14F-4D97-AF65-F5344CB8AC3E}">
        <p14:creationId xmlns:p14="http://schemas.microsoft.com/office/powerpoint/2010/main" val="371428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3667-53B7-42F2-8300-D1BF26364E19}"/>
              </a:ext>
            </a:extLst>
          </p:cNvPr>
          <p:cNvSpPr>
            <a:spLocks noGrp="1"/>
          </p:cNvSpPr>
          <p:nvPr>
            <p:ph type="ctrTitle"/>
          </p:nvPr>
        </p:nvSpPr>
        <p:spPr/>
        <p:txBody>
          <a:bodyPr>
            <a:normAutofit fontScale="90000"/>
          </a:bodyPr>
          <a:lstStyle/>
          <a:p>
            <a:pPr algn="l"/>
            <a:r>
              <a:rPr lang="en-US" sz="2700" dirty="0"/>
              <a:t>b) Employee held to have </a:t>
            </a:r>
            <a:r>
              <a:rPr lang="en-US" sz="2700" dirty="0">
                <a:solidFill>
                  <a:srgbClr val="FF0000"/>
                </a:solidFill>
              </a:rPr>
              <a:t>unreasonably failed to take advantage</a:t>
            </a:r>
            <a:r>
              <a:rPr lang="en-US" sz="2700" dirty="0"/>
              <a:t> of preventative or corrective opportunities because she waited more than </a:t>
            </a:r>
            <a:r>
              <a:rPr lang="en-US" sz="2700" dirty="0">
                <a:highlight>
                  <a:srgbClr val="FFFF00"/>
                </a:highlight>
              </a:rPr>
              <a:t>two months </a:t>
            </a:r>
            <a:r>
              <a:rPr lang="en-US" sz="2700" dirty="0"/>
              <a:t>before complaining about alleged harassment for </a:t>
            </a:r>
            <a:r>
              <a:rPr lang="en-US" sz="2700" i="1" dirty="0"/>
              <a:t>Faragher/</a:t>
            </a:r>
            <a:r>
              <a:rPr lang="en-US" sz="2700" i="1" dirty="0" err="1"/>
              <a:t>Ellerth</a:t>
            </a:r>
            <a:r>
              <a:rPr lang="en-US" sz="2700" dirty="0"/>
              <a:t> purposes.</a:t>
            </a:r>
            <a:br>
              <a:rPr lang="en-US" sz="2700" dirty="0"/>
            </a:br>
            <a:br>
              <a:rPr lang="en-US" sz="2700" dirty="0"/>
            </a:br>
            <a:r>
              <a:rPr lang="en-US" sz="2700" u="sng" dirty="0"/>
              <a:t>Harrison v. City of Tampa</a:t>
            </a:r>
            <a:r>
              <a:rPr lang="en-US" sz="2700" dirty="0"/>
              <a:t>, No. 8:17-cv-01369-T-02CPT, 2019 U.S. Dist. LEXIS 93131, at *28-29 (M.D. Fla. June 4, 2019) </a:t>
            </a:r>
            <a:br>
              <a:rPr lang="en-US" sz="2000" dirty="0"/>
            </a:br>
            <a:endParaRPr lang="en-US" sz="2000" dirty="0"/>
          </a:p>
        </p:txBody>
      </p:sp>
    </p:spTree>
    <p:extLst>
      <p:ext uri="{BB962C8B-B14F-4D97-AF65-F5344CB8AC3E}">
        <p14:creationId xmlns:p14="http://schemas.microsoft.com/office/powerpoint/2010/main" val="276763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mirror posing for the camera&#10;&#10;Description automatically generated">
            <a:extLst>
              <a:ext uri="{FF2B5EF4-FFF2-40B4-BE49-F238E27FC236}">
                <a16:creationId xmlns:a16="http://schemas.microsoft.com/office/drawing/2014/main" id="{01AD20B3-85C7-42F3-BC74-D93772751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158" y="0"/>
            <a:ext cx="6741684" cy="5143500"/>
          </a:xfrm>
          <a:prstGeom prst="rect">
            <a:avLst/>
          </a:prstGeom>
        </p:spPr>
      </p:pic>
    </p:spTree>
    <p:extLst>
      <p:ext uri="{BB962C8B-B14F-4D97-AF65-F5344CB8AC3E}">
        <p14:creationId xmlns:p14="http://schemas.microsoft.com/office/powerpoint/2010/main" val="871491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AD20B3-85C7-42F3-BC74-D937727513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1158" y="844486"/>
            <a:ext cx="6741684" cy="3454527"/>
          </a:xfrm>
          <a:prstGeom prst="rect">
            <a:avLst/>
          </a:prstGeom>
        </p:spPr>
      </p:pic>
    </p:spTree>
    <p:extLst>
      <p:ext uri="{BB962C8B-B14F-4D97-AF65-F5344CB8AC3E}">
        <p14:creationId xmlns:p14="http://schemas.microsoft.com/office/powerpoint/2010/main" val="16549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FD19-9196-484B-B6A1-3869862F9926}"/>
              </a:ext>
            </a:extLst>
          </p:cNvPr>
          <p:cNvSpPr>
            <a:spLocks noGrp="1"/>
          </p:cNvSpPr>
          <p:nvPr>
            <p:ph type="ctrTitle"/>
          </p:nvPr>
        </p:nvSpPr>
        <p:spPr>
          <a:xfrm>
            <a:off x="685800" y="361951"/>
            <a:ext cx="7772400" cy="1752599"/>
          </a:xfrm>
        </p:spPr>
        <p:txBody>
          <a:bodyPr>
            <a:normAutofit fontScale="90000"/>
          </a:bodyPr>
          <a:lstStyle/>
          <a:p>
            <a:r>
              <a:rPr lang="en-US" dirty="0">
                <a:solidFill>
                  <a:srgbClr val="FF0000"/>
                </a:solidFill>
              </a:rPr>
              <a:t>Title VII </a:t>
            </a:r>
            <a:r>
              <a:rPr lang="en-US" dirty="0"/>
              <a:t>prohibits covered employers from discriminating in employment on grounds of:</a:t>
            </a:r>
            <a:br>
              <a:rPr lang="en-US" dirty="0"/>
            </a:br>
            <a:endParaRPr lang="en-US" dirty="0"/>
          </a:p>
        </p:txBody>
      </p:sp>
      <p:sp>
        <p:nvSpPr>
          <p:cNvPr id="3" name="Subtitle 2">
            <a:extLst>
              <a:ext uri="{FF2B5EF4-FFF2-40B4-BE49-F238E27FC236}">
                <a16:creationId xmlns:a16="http://schemas.microsoft.com/office/drawing/2014/main" id="{DDBE1AF8-0B74-4092-90FE-BF2B2449FD24}"/>
              </a:ext>
            </a:extLst>
          </p:cNvPr>
          <p:cNvSpPr>
            <a:spLocks noGrp="1"/>
          </p:cNvSpPr>
          <p:nvPr>
            <p:ph type="subTitle" idx="1"/>
          </p:nvPr>
        </p:nvSpPr>
        <p:spPr>
          <a:xfrm>
            <a:off x="914400" y="1962150"/>
            <a:ext cx="6400800" cy="2019300"/>
          </a:xfrm>
        </p:spPr>
        <p:txBody>
          <a:bodyPr>
            <a:noAutofit/>
          </a:bodyPr>
          <a:lstStyle/>
          <a:p>
            <a:pPr marL="457200" indent="-457200" algn="l">
              <a:buFont typeface="Arial" panose="020B0604020202020204" pitchFamily="34" charset="0"/>
              <a:buChar char="•"/>
            </a:pPr>
            <a:r>
              <a:rPr lang="en-US" dirty="0">
                <a:solidFill>
                  <a:srgbClr val="FF0000"/>
                </a:solidFill>
              </a:rPr>
              <a:t>Race</a:t>
            </a:r>
          </a:p>
          <a:p>
            <a:pPr marL="457200" indent="-457200" algn="l">
              <a:buFont typeface="Arial" panose="020B0604020202020204" pitchFamily="34" charset="0"/>
              <a:buChar char="•"/>
            </a:pPr>
            <a:r>
              <a:rPr lang="en-US" dirty="0">
                <a:solidFill>
                  <a:srgbClr val="FF0000"/>
                </a:solidFill>
              </a:rPr>
              <a:t>Color</a:t>
            </a:r>
          </a:p>
          <a:p>
            <a:pPr marL="457200" indent="-457200" algn="l">
              <a:buFont typeface="Arial" panose="020B0604020202020204" pitchFamily="34" charset="0"/>
              <a:buChar char="•"/>
            </a:pPr>
            <a:r>
              <a:rPr lang="en-US" dirty="0">
                <a:solidFill>
                  <a:srgbClr val="FF0000"/>
                </a:solidFill>
              </a:rPr>
              <a:t>Religion</a:t>
            </a:r>
          </a:p>
          <a:p>
            <a:pPr marL="457200" indent="-457200" algn="l">
              <a:buFont typeface="Arial" panose="020B0604020202020204" pitchFamily="34" charset="0"/>
              <a:buChar char="•"/>
            </a:pPr>
            <a:r>
              <a:rPr lang="en-US" dirty="0">
                <a:solidFill>
                  <a:srgbClr val="FF0000"/>
                </a:solidFill>
              </a:rPr>
              <a:t>Sex, or </a:t>
            </a:r>
          </a:p>
          <a:p>
            <a:pPr marL="457200" indent="-457200" algn="l">
              <a:buFont typeface="Arial" panose="020B0604020202020204" pitchFamily="34" charset="0"/>
              <a:buChar char="•"/>
            </a:pPr>
            <a:r>
              <a:rPr lang="en-US" dirty="0">
                <a:solidFill>
                  <a:srgbClr val="FF0000"/>
                </a:solidFill>
              </a:rPr>
              <a:t>National origin.</a:t>
            </a:r>
          </a:p>
        </p:txBody>
      </p:sp>
    </p:spTree>
    <p:extLst>
      <p:ext uri="{BB962C8B-B14F-4D97-AF65-F5344CB8AC3E}">
        <p14:creationId xmlns:p14="http://schemas.microsoft.com/office/powerpoint/2010/main" val="2654305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D034-F2F9-4823-A276-9569FA26793D}"/>
              </a:ext>
            </a:extLst>
          </p:cNvPr>
          <p:cNvSpPr>
            <a:spLocks noGrp="1"/>
          </p:cNvSpPr>
          <p:nvPr>
            <p:ph type="ctrTitle"/>
          </p:nvPr>
        </p:nvSpPr>
        <p:spPr>
          <a:xfrm>
            <a:off x="685800" y="1885950"/>
            <a:ext cx="7772400" cy="1102519"/>
          </a:xfrm>
        </p:spPr>
        <p:txBody>
          <a:bodyPr>
            <a:noAutofit/>
          </a:bodyPr>
          <a:lstStyle/>
          <a:p>
            <a:pPr algn="l"/>
            <a:r>
              <a:rPr lang="en-US" sz="2400" dirty="0">
                <a:solidFill>
                  <a:srgbClr val="FF0000"/>
                </a:solidFill>
              </a:rPr>
              <a:t>Where the employee </a:t>
            </a:r>
            <a:r>
              <a:rPr lang="en-US" sz="2400" i="1" dirty="0">
                <a:solidFill>
                  <a:srgbClr val="FF0000"/>
                </a:solidFill>
              </a:rPr>
              <a:t>has</a:t>
            </a:r>
            <a:r>
              <a:rPr lang="en-US" sz="2400" dirty="0">
                <a:solidFill>
                  <a:srgbClr val="FF0000"/>
                </a:solidFill>
              </a:rPr>
              <a:t> suffered a tangible employment action </a:t>
            </a:r>
            <a:r>
              <a:rPr lang="en-US" sz="2400" dirty="0"/>
              <a:t>such as a</a:t>
            </a:r>
            <a:br>
              <a:rPr lang="en-US" sz="2400" dirty="0"/>
            </a:br>
            <a:br>
              <a:rPr lang="en-US" sz="2400" dirty="0"/>
            </a:br>
            <a:r>
              <a:rPr lang="en-US" sz="2400" dirty="0"/>
              <a:t>- suspension</a:t>
            </a:r>
            <a:br>
              <a:rPr lang="en-US" sz="2400" dirty="0"/>
            </a:br>
            <a:r>
              <a:rPr lang="en-US" sz="2400" dirty="0"/>
              <a:t>- denial of a promotion,  </a:t>
            </a:r>
            <a:br>
              <a:rPr lang="en-US" sz="2400" dirty="0"/>
            </a:br>
            <a:r>
              <a:rPr lang="en-US" sz="2400" dirty="0"/>
              <a:t>- discharge, </a:t>
            </a:r>
            <a:br>
              <a:rPr lang="en-US" sz="2400" dirty="0"/>
            </a:br>
            <a:r>
              <a:rPr lang="en-US" sz="2400" dirty="0"/>
              <a:t>- reassignment with significantly different responsibilities, or</a:t>
            </a:r>
            <a:br>
              <a:rPr lang="en-US" sz="2400" dirty="0"/>
            </a:br>
            <a:r>
              <a:rPr lang="en-US" sz="2400" dirty="0"/>
              <a:t>- a decision causing a significant change in benefits</a:t>
            </a:r>
            <a:br>
              <a:rPr lang="en-US" sz="2400" dirty="0"/>
            </a:br>
            <a:br>
              <a:rPr lang="en-US" sz="2400" dirty="0"/>
            </a:br>
            <a:r>
              <a:rPr lang="en-US" sz="2400" dirty="0"/>
              <a:t>the </a:t>
            </a:r>
            <a:r>
              <a:rPr lang="en-US" sz="2400" u="sng" dirty="0"/>
              <a:t>Faragher</a:t>
            </a:r>
            <a:r>
              <a:rPr lang="en-US" sz="2400" dirty="0"/>
              <a:t> defense is not available (and the case proceeds under a quid pro quo theory, i.e. supervisor explicitly or implicitly conditioned a job, a job benefit, or the absence of a job detriment, upon an employee's acceptance of sexual conduct). </a:t>
            </a:r>
          </a:p>
        </p:txBody>
      </p:sp>
    </p:spTree>
    <p:extLst>
      <p:ext uri="{BB962C8B-B14F-4D97-AF65-F5344CB8AC3E}">
        <p14:creationId xmlns:p14="http://schemas.microsoft.com/office/powerpoint/2010/main" val="1917766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3786-40EF-4765-94E0-156F8A942C5D}"/>
              </a:ext>
            </a:extLst>
          </p:cNvPr>
          <p:cNvSpPr>
            <a:spLocks noGrp="1"/>
          </p:cNvSpPr>
          <p:nvPr>
            <p:ph type="ctrTitle"/>
          </p:nvPr>
        </p:nvSpPr>
        <p:spPr/>
        <p:txBody>
          <a:bodyPr>
            <a:noAutofit/>
          </a:bodyPr>
          <a:lstStyle/>
          <a:p>
            <a:r>
              <a:rPr lang="en-US" dirty="0"/>
              <a:t>This affirmative defense only applies to </a:t>
            </a:r>
            <a:r>
              <a:rPr lang="en-US" i="1" dirty="0"/>
              <a:t>supervisor</a:t>
            </a:r>
            <a:r>
              <a:rPr lang="en-US" dirty="0"/>
              <a:t> liability, and an employer may not use it for </a:t>
            </a:r>
            <a:r>
              <a:rPr lang="en-US" i="1" dirty="0"/>
              <a:t>co-worker</a:t>
            </a:r>
            <a:r>
              <a:rPr lang="en-US" dirty="0"/>
              <a:t> harassment.</a:t>
            </a:r>
          </a:p>
        </p:txBody>
      </p:sp>
    </p:spTree>
    <p:extLst>
      <p:ext uri="{BB962C8B-B14F-4D97-AF65-F5344CB8AC3E}">
        <p14:creationId xmlns:p14="http://schemas.microsoft.com/office/powerpoint/2010/main" val="1591969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AEB1-3B14-4815-9873-109C1FB9FE41}"/>
              </a:ext>
            </a:extLst>
          </p:cNvPr>
          <p:cNvSpPr>
            <a:spLocks noGrp="1"/>
          </p:cNvSpPr>
          <p:nvPr>
            <p:ph type="ctrTitle"/>
          </p:nvPr>
        </p:nvSpPr>
        <p:spPr>
          <a:xfrm>
            <a:off x="609600" y="2190750"/>
            <a:ext cx="7772400" cy="1102519"/>
          </a:xfrm>
        </p:spPr>
        <p:txBody>
          <a:bodyPr>
            <a:noAutofit/>
          </a:bodyPr>
          <a:lstStyle/>
          <a:p>
            <a:pPr algn="l"/>
            <a:r>
              <a:rPr lang="en-US" sz="2800" dirty="0"/>
              <a:t>Employers are liable for sexual harassment directed</a:t>
            </a:r>
            <a:br>
              <a:rPr lang="en-US" sz="2800" dirty="0"/>
            </a:br>
            <a:r>
              <a:rPr lang="en-US" sz="2800" dirty="0"/>
              <a:t>against an employee by a non-supervisory co-employee where the employee shows that the employer both </a:t>
            </a:r>
            <a:br>
              <a:rPr lang="en-US" sz="2800" dirty="0"/>
            </a:br>
            <a:r>
              <a:rPr lang="en-US" sz="2800" dirty="0"/>
              <a:t>(1) </a:t>
            </a:r>
            <a:r>
              <a:rPr lang="en-US" sz="2800" dirty="0">
                <a:solidFill>
                  <a:srgbClr val="FF0000"/>
                </a:solidFill>
              </a:rPr>
              <a:t>knew or should have known </a:t>
            </a:r>
            <a:r>
              <a:rPr lang="en-US" sz="2800" dirty="0"/>
              <a:t>that harassment was occurring, and </a:t>
            </a:r>
            <a:br>
              <a:rPr lang="en-US" sz="2800" dirty="0"/>
            </a:br>
            <a:r>
              <a:rPr lang="en-US" sz="2800" dirty="0"/>
              <a:t>(2) </a:t>
            </a:r>
            <a:r>
              <a:rPr lang="en-US" sz="2800" dirty="0">
                <a:solidFill>
                  <a:srgbClr val="FF0000"/>
                </a:solidFill>
              </a:rPr>
              <a:t>failed to take prompt and appropriate corrective action</a:t>
            </a:r>
            <a:r>
              <a:rPr lang="en-US" sz="2800" dirty="0"/>
              <a:t> once it learned.  A remedial measure is sufficient if it is reasonably likely to prevent the misconduct from recurring (warnings/</a:t>
            </a:r>
            <a:r>
              <a:rPr lang="en-US" sz="2800" dirty="0" err="1"/>
              <a:t>counselings</a:t>
            </a:r>
            <a:r>
              <a:rPr lang="en-US" sz="2800" dirty="0"/>
              <a:t>).</a:t>
            </a:r>
          </a:p>
        </p:txBody>
      </p:sp>
      <p:sp>
        <p:nvSpPr>
          <p:cNvPr id="4" name="TextBox 3">
            <a:extLst>
              <a:ext uri="{FF2B5EF4-FFF2-40B4-BE49-F238E27FC236}">
                <a16:creationId xmlns:a16="http://schemas.microsoft.com/office/drawing/2014/main" id="{923876FE-770B-43AD-8747-2DD054881B47}"/>
              </a:ext>
            </a:extLst>
          </p:cNvPr>
          <p:cNvSpPr txBox="1"/>
          <p:nvPr/>
        </p:nvSpPr>
        <p:spPr>
          <a:xfrm>
            <a:off x="914400" y="209550"/>
            <a:ext cx="7620000" cy="369332"/>
          </a:xfrm>
          <a:prstGeom prst="rect">
            <a:avLst/>
          </a:prstGeom>
          <a:noFill/>
        </p:spPr>
        <p:txBody>
          <a:bodyPr wrap="square" rtlCol="0">
            <a:spAutoFit/>
          </a:bodyPr>
          <a:lstStyle/>
          <a:p>
            <a:r>
              <a:rPr lang="en-US" b="1" dirty="0"/>
              <a:t>What about </a:t>
            </a:r>
            <a:r>
              <a:rPr lang="en-US" b="1" dirty="0">
                <a:solidFill>
                  <a:srgbClr val="FF0000"/>
                </a:solidFill>
              </a:rPr>
              <a:t>harassment by a Co-Employee or Non-Employee</a:t>
            </a:r>
            <a:r>
              <a:rPr lang="en-US" b="1" dirty="0"/>
              <a:t>?</a:t>
            </a:r>
            <a:endParaRPr lang="en-US" dirty="0"/>
          </a:p>
        </p:txBody>
      </p:sp>
    </p:spTree>
    <p:extLst>
      <p:ext uri="{BB962C8B-B14F-4D97-AF65-F5344CB8AC3E}">
        <p14:creationId xmlns:p14="http://schemas.microsoft.com/office/powerpoint/2010/main" val="2417194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F322-0056-4EEB-802C-8F3001402956}"/>
              </a:ext>
            </a:extLst>
          </p:cNvPr>
          <p:cNvSpPr>
            <a:spLocks noGrp="1"/>
          </p:cNvSpPr>
          <p:nvPr>
            <p:ph type="ctrTitle"/>
          </p:nvPr>
        </p:nvSpPr>
        <p:spPr>
          <a:xfrm>
            <a:off x="685800" y="2266950"/>
            <a:ext cx="7772400" cy="1102519"/>
          </a:xfrm>
        </p:spPr>
        <p:txBody>
          <a:bodyPr>
            <a:noAutofit/>
          </a:bodyPr>
          <a:lstStyle/>
          <a:p>
            <a:pPr algn="l"/>
            <a:r>
              <a:rPr lang="en-US" sz="2400" i="1" dirty="0"/>
              <a:t>- Constructive knowledge </a:t>
            </a:r>
            <a:r>
              <a:rPr lang="en-US" sz="2400" dirty="0"/>
              <a:t>because the harassment was pervasive enough; </a:t>
            </a:r>
            <a:br>
              <a:rPr lang="en-US" sz="2400" dirty="0"/>
            </a:br>
            <a:br>
              <a:rPr lang="en-US" sz="2400" dirty="0"/>
            </a:br>
            <a:r>
              <a:rPr lang="en-US" sz="2400" dirty="0"/>
              <a:t>- By </a:t>
            </a:r>
            <a:r>
              <a:rPr lang="en-US" sz="2400" i="1" dirty="0"/>
              <a:t>showing that she complained </a:t>
            </a:r>
            <a:r>
              <a:rPr lang="en-US" sz="2400" dirty="0"/>
              <a:t>to higher management. </a:t>
            </a:r>
            <a:br>
              <a:rPr lang="en-US" sz="2400" dirty="0"/>
            </a:br>
            <a:br>
              <a:rPr lang="en-US" sz="2400" dirty="0"/>
            </a:br>
            <a:r>
              <a:rPr lang="en-US" sz="2400" dirty="0"/>
              <a:t>- where the employer is aware of prior instances of harassment by the same harasser (relevant factors are the extent and seriousness of the earlier harassment and the similarity and temporal proximity to the later harassment).</a:t>
            </a:r>
          </a:p>
        </p:txBody>
      </p:sp>
      <p:sp>
        <p:nvSpPr>
          <p:cNvPr id="4" name="TextBox 3">
            <a:extLst>
              <a:ext uri="{FF2B5EF4-FFF2-40B4-BE49-F238E27FC236}">
                <a16:creationId xmlns:a16="http://schemas.microsoft.com/office/drawing/2014/main" id="{AA8037DD-9C3F-4694-B9E6-14B7A134C8C5}"/>
              </a:ext>
            </a:extLst>
          </p:cNvPr>
          <p:cNvSpPr txBox="1"/>
          <p:nvPr/>
        </p:nvSpPr>
        <p:spPr>
          <a:xfrm>
            <a:off x="533400" y="209550"/>
            <a:ext cx="8229600" cy="830997"/>
          </a:xfrm>
          <a:prstGeom prst="rect">
            <a:avLst/>
          </a:prstGeom>
          <a:noFill/>
        </p:spPr>
        <p:txBody>
          <a:bodyPr wrap="square" rtlCol="0">
            <a:spAutoFit/>
          </a:bodyPr>
          <a:lstStyle/>
          <a:p>
            <a:r>
              <a:rPr lang="en-US" sz="2400" dirty="0"/>
              <a:t>How can an employee prove the employer </a:t>
            </a:r>
            <a:r>
              <a:rPr lang="en-US" sz="2400" dirty="0">
                <a:solidFill>
                  <a:srgbClr val="FF0000"/>
                </a:solidFill>
              </a:rPr>
              <a:t>knew or should have known </a:t>
            </a:r>
            <a:r>
              <a:rPr lang="en-US" sz="2400" dirty="0"/>
              <a:t>of co-worker harassment?</a:t>
            </a:r>
          </a:p>
        </p:txBody>
      </p:sp>
    </p:spTree>
    <p:extLst>
      <p:ext uri="{BB962C8B-B14F-4D97-AF65-F5344CB8AC3E}">
        <p14:creationId xmlns:p14="http://schemas.microsoft.com/office/powerpoint/2010/main" val="389393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CCF4492-B3FB-4DD0-996E-D9864051D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521" y="0"/>
            <a:ext cx="5822958" cy="5143500"/>
          </a:xfrm>
          <a:prstGeom prst="rect">
            <a:avLst/>
          </a:prstGeom>
        </p:spPr>
      </p:pic>
    </p:spTree>
    <p:extLst>
      <p:ext uri="{BB962C8B-B14F-4D97-AF65-F5344CB8AC3E}">
        <p14:creationId xmlns:p14="http://schemas.microsoft.com/office/powerpoint/2010/main" val="3459132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F4492-B3FB-4DD0-996E-D9864051D2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000" y="209550"/>
            <a:ext cx="8559492" cy="3505200"/>
          </a:xfrm>
          <a:prstGeom prst="rect">
            <a:avLst/>
          </a:prstGeom>
        </p:spPr>
      </p:pic>
    </p:spTree>
    <p:extLst>
      <p:ext uri="{BB962C8B-B14F-4D97-AF65-F5344CB8AC3E}">
        <p14:creationId xmlns:p14="http://schemas.microsoft.com/office/powerpoint/2010/main" val="2984419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381000" y="438150"/>
            <a:ext cx="8686800" cy="3323987"/>
          </a:xfrm>
          <a:prstGeom prst="rect">
            <a:avLst/>
          </a:prstGeom>
          <a:noFill/>
        </p:spPr>
        <p:txBody>
          <a:bodyPr wrap="square" rtlCol="0">
            <a:spAutoFit/>
          </a:bodyPr>
          <a:lstStyle/>
          <a:p>
            <a:r>
              <a:rPr lang="en-US" sz="3200" b="1" dirty="0"/>
              <a:t>In the past year, what was the most frequently filed charge of discrimination?</a:t>
            </a:r>
          </a:p>
          <a:p>
            <a:pPr marL="514350" lvl="0" indent="-514350">
              <a:buAutoNum type="alphaUcParenR"/>
            </a:pPr>
            <a:r>
              <a:rPr lang="en-US" sz="3200" b="1" dirty="0"/>
              <a:t>Race</a:t>
            </a:r>
          </a:p>
          <a:p>
            <a:pPr lvl="0"/>
            <a:r>
              <a:rPr lang="en-US" sz="3200" b="1" dirty="0"/>
              <a:t>B) Disability</a:t>
            </a:r>
          </a:p>
          <a:p>
            <a:r>
              <a:rPr lang="en-US" sz="3200" b="1" dirty="0"/>
              <a:t>C) Sex (gender)</a:t>
            </a:r>
          </a:p>
          <a:p>
            <a:pPr lvl="0"/>
            <a:r>
              <a:rPr lang="en-US" sz="3200" b="1" dirty="0"/>
              <a:t>D) Retaliation</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411" y="2182789"/>
            <a:ext cx="2573273" cy="1609725"/>
          </a:xfrm>
          <a:prstGeom prst="rect">
            <a:avLst/>
          </a:prstGeom>
        </p:spPr>
      </p:pic>
    </p:spTree>
    <p:extLst>
      <p:ext uri="{BB962C8B-B14F-4D97-AF65-F5344CB8AC3E}">
        <p14:creationId xmlns:p14="http://schemas.microsoft.com/office/powerpoint/2010/main" val="3273701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457200" y="133350"/>
            <a:ext cx="8458200" cy="3508653"/>
          </a:xfrm>
          <a:prstGeom prst="rect">
            <a:avLst/>
          </a:prstGeom>
          <a:noFill/>
        </p:spPr>
        <p:txBody>
          <a:bodyPr wrap="square" rtlCol="0">
            <a:spAutoFit/>
          </a:bodyPr>
          <a:lstStyle/>
          <a:p>
            <a:r>
              <a:rPr lang="en-US" sz="2400" dirty="0"/>
              <a:t>On 4/10/19 the EEOC released its FY 2018 data</a:t>
            </a:r>
          </a:p>
          <a:p>
            <a:pPr lvl="0"/>
            <a:endParaRPr lang="en-US" dirty="0"/>
          </a:p>
          <a:p>
            <a:pPr lvl="0"/>
            <a:r>
              <a:rPr lang="en-US" dirty="0"/>
              <a:t>Retaliation: 	39,469 (51.6 percent of all charges filed)</a:t>
            </a:r>
          </a:p>
          <a:p>
            <a:pPr lvl="0"/>
            <a:r>
              <a:rPr lang="en-US" dirty="0"/>
              <a:t>Sex: 		24,655 (32.3 percent)</a:t>
            </a:r>
          </a:p>
          <a:p>
            <a:pPr lvl="0"/>
            <a:r>
              <a:rPr lang="en-US" dirty="0"/>
              <a:t>Disability: 	24,605 (32.2 percent)</a:t>
            </a:r>
          </a:p>
          <a:p>
            <a:pPr lvl="0"/>
            <a:r>
              <a:rPr lang="en-US" dirty="0"/>
              <a:t>Race: 		24,600 (32.2 percent)</a:t>
            </a:r>
          </a:p>
          <a:p>
            <a:pPr lvl="0"/>
            <a:r>
              <a:rPr lang="en-US" dirty="0"/>
              <a:t>Age: 		16,911 (22.1 percent)</a:t>
            </a:r>
          </a:p>
          <a:p>
            <a:pPr lvl="0"/>
            <a:r>
              <a:rPr lang="en-US" dirty="0"/>
              <a:t>National Origin: 	7,106 (9.3 percent)</a:t>
            </a:r>
          </a:p>
          <a:p>
            <a:pPr lvl="0"/>
            <a:r>
              <a:rPr lang="en-US" dirty="0"/>
              <a:t>Color: 		3,166 (4.1 percent)</a:t>
            </a:r>
          </a:p>
          <a:p>
            <a:pPr lvl="0"/>
            <a:r>
              <a:rPr lang="en-US" dirty="0"/>
              <a:t>Religion: 		2,859 (3.7 percent)</a:t>
            </a:r>
          </a:p>
          <a:p>
            <a:pPr lvl="0"/>
            <a:r>
              <a:rPr lang="en-US" dirty="0"/>
              <a:t>Equal Pay Act: 	1,066 (1.4 percent)</a:t>
            </a:r>
          </a:p>
          <a:p>
            <a:pPr lvl="0"/>
            <a:r>
              <a:rPr lang="en-US" dirty="0"/>
              <a:t>Genetic Information: 220 (.3 percent)</a:t>
            </a:r>
          </a:p>
        </p:txBody>
      </p:sp>
      <p:sp>
        <p:nvSpPr>
          <p:cNvPr id="3" name="TextBox 2">
            <a:extLst>
              <a:ext uri="{FF2B5EF4-FFF2-40B4-BE49-F238E27FC236}">
                <a16:creationId xmlns:a16="http://schemas.microsoft.com/office/drawing/2014/main" id="{159F8BB4-5AFB-4A29-85E2-C73DB61CEDC8}"/>
              </a:ext>
            </a:extLst>
          </p:cNvPr>
          <p:cNvSpPr txBox="1"/>
          <p:nvPr/>
        </p:nvSpPr>
        <p:spPr>
          <a:xfrm>
            <a:off x="533400" y="3943350"/>
            <a:ext cx="8229600" cy="923330"/>
          </a:xfrm>
          <a:prstGeom prst="rect">
            <a:avLst/>
          </a:prstGeom>
          <a:noFill/>
        </p:spPr>
        <p:txBody>
          <a:bodyPr wrap="square" rtlCol="0">
            <a:spAutoFit/>
          </a:bodyPr>
          <a:lstStyle/>
          <a:p>
            <a:r>
              <a:rPr lang="en-US" dirty="0"/>
              <a:t>Although sex moved from 4</a:t>
            </a:r>
            <a:r>
              <a:rPr lang="en-US" baseline="30000" dirty="0"/>
              <a:t>th</a:t>
            </a:r>
            <a:r>
              <a:rPr lang="en-US" dirty="0"/>
              <a:t> to 2</a:t>
            </a:r>
            <a:r>
              <a:rPr lang="en-US" baseline="30000" dirty="0"/>
              <a:t>nd</a:t>
            </a:r>
            <a:r>
              <a:rPr lang="en-US" dirty="0"/>
              <a:t>, FY 2018 had </a:t>
            </a:r>
            <a:r>
              <a:rPr lang="en-US" i="1" dirty="0"/>
              <a:t>fewer</a:t>
            </a:r>
            <a:r>
              <a:rPr lang="en-US" dirty="0"/>
              <a:t> sex claims than FY 2017</a:t>
            </a:r>
          </a:p>
          <a:p>
            <a:endParaRPr lang="en-US" dirty="0"/>
          </a:p>
          <a:p>
            <a:r>
              <a:rPr lang="en-US" dirty="0"/>
              <a:t>7,609 sexual harassment charges - a 13.6 percent increase from FY 2017</a:t>
            </a:r>
          </a:p>
        </p:txBody>
      </p:sp>
      <p:pic>
        <p:nvPicPr>
          <p:cNvPr id="5" name="Picture 4">
            <a:extLst>
              <a:ext uri="{FF2B5EF4-FFF2-40B4-BE49-F238E27FC236}">
                <a16:creationId xmlns:a16="http://schemas.microsoft.com/office/drawing/2014/main" id="{9A7A1401-140A-47E9-9B9D-8E58222E7045}"/>
              </a:ext>
            </a:extLst>
          </p:cNvPr>
          <p:cNvPicPr>
            <a:picLocks noChangeAspect="1"/>
          </p:cNvPicPr>
          <p:nvPr/>
        </p:nvPicPr>
        <p:blipFill>
          <a:blip r:embed="rId3"/>
          <a:stretch>
            <a:fillRect/>
          </a:stretch>
        </p:blipFill>
        <p:spPr>
          <a:xfrm>
            <a:off x="4419600" y="1096657"/>
            <a:ext cx="3323809" cy="895238"/>
          </a:xfrm>
          <a:prstGeom prst="rect">
            <a:avLst/>
          </a:prstGeom>
        </p:spPr>
      </p:pic>
    </p:spTree>
    <p:extLst>
      <p:ext uri="{BB962C8B-B14F-4D97-AF65-F5344CB8AC3E}">
        <p14:creationId xmlns:p14="http://schemas.microsoft.com/office/powerpoint/2010/main" val="3408059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7" name="Picture 6" descr="A screenshot of a social media post&#10;&#10;Description automatically generated">
            <a:extLst>
              <a:ext uri="{FF2B5EF4-FFF2-40B4-BE49-F238E27FC236}">
                <a16:creationId xmlns:a16="http://schemas.microsoft.com/office/drawing/2014/main" id="{4FD10B5F-B1C1-4BAC-8850-C469B8428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6111"/>
            <a:ext cx="9144000" cy="4687085"/>
          </a:xfrm>
          <a:prstGeom prst="rect">
            <a:avLst/>
          </a:prstGeom>
        </p:spPr>
      </p:pic>
    </p:spTree>
    <p:extLst>
      <p:ext uri="{BB962C8B-B14F-4D97-AF65-F5344CB8AC3E}">
        <p14:creationId xmlns:p14="http://schemas.microsoft.com/office/powerpoint/2010/main" val="630424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7" name="Picture 6">
            <a:extLst>
              <a:ext uri="{FF2B5EF4-FFF2-40B4-BE49-F238E27FC236}">
                <a16:creationId xmlns:a16="http://schemas.microsoft.com/office/drawing/2014/main" id="{4FD10B5F-B1C1-4BAC-8850-C469B8428E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 y="1481266"/>
            <a:ext cx="9144000" cy="2036774"/>
          </a:xfrm>
          <a:prstGeom prst="rect">
            <a:avLst/>
          </a:prstGeom>
        </p:spPr>
      </p:pic>
    </p:spTree>
    <p:extLst>
      <p:ext uri="{BB962C8B-B14F-4D97-AF65-F5344CB8AC3E}">
        <p14:creationId xmlns:p14="http://schemas.microsoft.com/office/powerpoint/2010/main" val="422288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CAED-BDCC-4D1C-A7D6-28DFE8C1B3D0}"/>
              </a:ext>
            </a:extLst>
          </p:cNvPr>
          <p:cNvSpPr>
            <a:spLocks noGrp="1"/>
          </p:cNvSpPr>
          <p:nvPr>
            <p:ph type="ctrTitle"/>
          </p:nvPr>
        </p:nvSpPr>
        <p:spPr>
          <a:xfrm>
            <a:off x="609600" y="133350"/>
            <a:ext cx="7772400" cy="1102519"/>
          </a:xfrm>
        </p:spPr>
        <p:txBody>
          <a:bodyPr>
            <a:normAutofit fontScale="90000"/>
          </a:bodyPr>
          <a:lstStyle/>
          <a:p>
            <a:r>
              <a:rPr lang="en-US" dirty="0"/>
              <a:t>Illegal harassment can be based on:</a:t>
            </a:r>
          </a:p>
        </p:txBody>
      </p:sp>
      <p:sp>
        <p:nvSpPr>
          <p:cNvPr id="3" name="Subtitle 2">
            <a:extLst>
              <a:ext uri="{FF2B5EF4-FFF2-40B4-BE49-F238E27FC236}">
                <a16:creationId xmlns:a16="http://schemas.microsoft.com/office/drawing/2014/main" id="{231940C9-988B-40CA-9576-B47595E45EAD}"/>
              </a:ext>
            </a:extLst>
          </p:cNvPr>
          <p:cNvSpPr>
            <a:spLocks noGrp="1"/>
          </p:cNvSpPr>
          <p:nvPr>
            <p:ph type="subTitle" idx="1"/>
          </p:nvPr>
        </p:nvSpPr>
        <p:spPr>
          <a:xfrm>
            <a:off x="609600" y="1229284"/>
            <a:ext cx="5029200" cy="3628465"/>
          </a:xfrm>
        </p:spPr>
        <p:txBody>
          <a:bodyPr>
            <a:normAutofit fontScale="85000" lnSpcReduction="20000"/>
          </a:bodyPr>
          <a:lstStyle/>
          <a:p>
            <a:pPr marL="514350" indent="-514350" algn="l">
              <a:buAutoNum type="alphaUcPeriod"/>
            </a:pPr>
            <a:r>
              <a:rPr lang="en-US" dirty="0">
                <a:solidFill>
                  <a:schemeClr val="tx1"/>
                </a:solidFill>
              </a:rPr>
              <a:t>Race</a:t>
            </a:r>
          </a:p>
          <a:p>
            <a:pPr marL="514350" indent="-514350" algn="l">
              <a:buAutoNum type="alphaUcPeriod"/>
            </a:pPr>
            <a:r>
              <a:rPr lang="en-US" dirty="0">
                <a:solidFill>
                  <a:srgbClr val="FF0000"/>
                </a:solidFill>
              </a:rPr>
              <a:t>Age</a:t>
            </a:r>
          </a:p>
          <a:p>
            <a:pPr marL="514350" indent="-514350" algn="l">
              <a:buAutoNum type="alphaUcPeriod"/>
            </a:pPr>
            <a:r>
              <a:rPr lang="en-US" dirty="0">
                <a:solidFill>
                  <a:schemeClr val="tx1"/>
                </a:solidFill>
              </a:rPr>
              <a:t>Religion</a:t>
            </a:r>
          </a:p>
          <a:p>
            <a:pPr marL="514350" indent="-514350" algn="l">
              <a:buAutoNum type="alphaUcPeriod"/>
            </a:pPr>
            <a:r>
              <a:rPr lang="en-US" dirty="0">
                <a:solidFill>
                  <a:schemeClr val="tx1"/>
                </a:solidFill>
              </a:rPr>
              <a:t>National origin</a:t>
            </a:r>
          </a:p>
          <a:p>
            <a:pPr marL="514350" indent="-514350" algn="l">
              <a:buAutoNum type="alphaUcPeriod"/>
            </a:pPr>
            <a:r>
              <a:rPr lang="en-US" dirty="0">
                <a:solidFill>
                  <a:srgbClr val="FF0000"/>
                </a:solidFill>
              </a:rPr>
              <a:t>Disability</a:t>
            </a:r>
          </a:p>
          <a:p>
            <a:pPr marL="514350" indent="-514350" algn="l">
              <a:buAutoNum type="alphaUcPeriod"/>
            </a:pPr>
            <a:r>
              <a:rPr lang="en-US" dirty="0">
                <a:solidFill>
                  <a:schemeClr val="tx1"/>
                </a:solidFill>
              </a:rPr>
              <a:t>Gender</a:t>
            </a:r>
          </a:p>
          <a:p>
            <a:pPr marL="514350" indent="-514350" algn="l">
              <a:buAutoNum type="alphaUcPeriod"/>
            </a:pPr>
            <a:r>
              <a:rPr lang="en-US" dirty="0">
                <a:solidFill>
                  <a:schemeClr val="tx1"/>
                </a:solidFill>
              </a:rPr>
              <a:t>Sexual orientation</a:t>
            </a:r>
          </a:p>
          <a:p>
            <a:pPr marL="514350" indent="-514350" algn="l">
              <a:buAutoNum type="alphaUcPeriod"/>
            </a:pPr>
            <a:r>
              <a:rPr lang="en-US" dirty="0">
                <a:solidFill>
                  <a:schemeClr val="tx1"/>
                </a:solidFill>
              </a:rPr>
              <a:t>Gender </a:t>
            </a:r>
            <a:r>
              <a:rPr lang="en-US" dirty="0">
                <a:solidFill>
                  <a:srgbClr val="FF0000"/>
                </a:solidFill>
              </a:rPr>
              <a:t>&amp;</a:t>
            </a:r>
            <a:r>
              <a:rPr lang="en-US" dirty="0">
                <a:solidFill>
                  <a:schemeClr val="tx1"/>
                </a:solidFill>
              </a:rPr>
              <a:t> Sexual orientation</a:t>
            </a:r>
          </a:p>
          <a:p>
            <a:pPr marL="514350" indent="-514350" algn="l">
              <a:buAutoNum type="alphaUcPeriod"/>
            </a:pPr>
            <a:endParaRPr lang="en-US" dirty="0">
              <a:solidFill>
                <a:schemeClr val="tx1"/>
              </a:solidFill>
            </a:endParaRPr>
          </a:p>
          <a:p>
            <a:pPr marL="514350" indent="-514350" algn="l">
              <a:buAutoNum type="alphaUcPeriod"/>
            </a:pPr>
            <a:endParaRPr lang="en-US" dirty="0">
              <a:solidFill>
                <a:schemeClr val="tx1"/>
              </a:solidFill>
            </a:endParaRPr>
          </a:p>
        </p:txBody>
      </p:sp>
      <p:sp>
        <p:nvSpPr>
          <p:cNvPr id="5" name="TextBox 4">
            <a:extLst>
              <a:ext uri="{FF2B5EF4-FFF2-40B4-BE49-F238E27FC236}">
                <a16:creationId xmlns:a16="http://schemas.microsoft.com/office/drawing/2014/main" id="{5BECD6FB-6FDF-43D3-9B48-71977E1FF3F0}"/>
              </a:ext>
            </a:extLst>
          </p:cNvPr>
          <p:cNvSpPr txBox="1"/>
          <p:nvPr/>
        </p:nvSpPr>
        <p:spPr>
          <a:xfrm>
            <a:off x="5257800" y="1657350"/>
            <a:ext cx="2971800" cy="1754326"/>
          </a:xfrm>
          <a:prstGeom prst="rect">
            <a:avLst/>
          </a:prstGeom>
          <a:noFill/>
        </p:spPr>
        <p:txBody>
          <a:bodyPr wrap="square" rtlCol="0">
            <a:spAutoFit/>
          </a:bodyPr>
          <a:lstStyle/>
          <a:p>
            <a:r>
              <a:rPr lang="en-US" sz="5400" dirty="0">
                <a:sym typeface="Wingdings" panose="05000000000000000000" pitchFamily="2" charset="2"/>
              </a:rPr>
              <a:t></a:t>
            </a:r>
            <a:r>
              <a:rPr lang="en-US" sz="5400" dirty="0"/>
              <a:t>All of these</a:t>
            </a:r>
          </a:p>
        </p:txBody>
      </p:sp>
    </p:spTree>
    <p:extLst>
      <p:ext uri="{BB962C8B-B14F-4D97-AF65-F5344CB8AC3E}">
        <p14:creationId xmlns:p14="http://schemas.microsoft.com/office/powerpoint/2010/main" val="240790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E0FF04-9826-47B1-BC2B-2E919BC95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209550"/>
            <a:ext cx="7200900" cy="4680585"/>
          </a:xfrm>
          <a:prstGeom prst="rect">
            <a:avLst/>
          </a:prstGeom>
        </p:spPr>
      </p:pic>
    </p:spTree>
    <p:extLst>
      <p:ext uri="{BB962C8B-B14F-4D97-AF65-F5344CB8AC3E}">
        <p14:creationId xmlns:p14="http://schemas.microsoft.com/office/powerpoint/2010/main" val="905712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E0FF04-9826-47B1-BC2B-2E919BC956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90794" y="209550"/>
            <a:ext cx="5324405" cy="4827460"/>
          </a:xfrm>
          <a:prstGeom prst="rect">
            <a:avLst/>
          </a:prstGeom>
        </p:spPr>
      </p:pic>
    </p:spTree>
    <p:extLst>
      <p:ext uri="{BB962C8B-B14F-4D97-AF65-F5344CB8AC3E}">
        <p14:creationId xmlns:p14="http://schemas.microsoft.com/office/powerpoint/2010/main" val="3881707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3350"/>
            <a:ext cx="6731650" cy="4572000"/>
          </a:xfrm>
          <a:prstGeom prst="rect">
            <a:avLst/>
          </a:prstGeom>
        </p:spPr>
      </p:pic>
    </p:spTree>
    <p:extLst>
      <p:ext uri="{BB962C8B-B14F-4D97-AF65-F5344CB8AC3E}">
        <p14:creationId xmlns:p14="http://schemas.microsoft.com/office/powerpoint/2010/main" val="3494402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E4358F48-7B7C-4237-9652-5C9BD604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90377"/>
            <a:ext cx="5029199" cy="4234430"/>
          </a:xfrm>
          <a:prstGeom prst="rect">
            <a:avLst/>
          </a:prstGeom>
        </p:spPr>
      </p:pic>
    </p:spTree>
    <p:extLst>
      <p:ext uri="{BB962C8B-B14F-4D97-AF65-F5344CB8AC3E}">
        <p14:creationId xmlns:p14="http://schemas.microsoft.com/office/powerpoint/2010/main" val="1755508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FB01DD-9002-4E25-B878-4C53E4F0C9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438151"/>
            <a:ext cx="7970834" cy="2920008"/>
          </a:xfrm>
        </p:spPr>
      </p:pic>
    </p:spTree>
    <p:extLst>
      <p:ext uri="{BB962C8B-B14F-4D97-AF65-F5344CB8AC3E}">
        <p14:creationId xmlns:p14="http://schemas.microsoft.com/office/powerpoint/2010/main" val="2550667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6D33E7-3FAB-45FD-8365-7203D87187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57175"/>
            <a:ext cx="6172200" cy="4629150"/>
          </a:xfrm>
        </p:spPr>
      </p:pic>
    </p:spTree>
    <p:extLst>
      <p:ext uri="{BB962C8B-B14F-4D97-AF65-F5344CB8AC3E}">
        <p14:creationId xmlns:p14="http://schemas.microsoft.com/office/powerpoint/2010/main" val="2175999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6D33E7-3FAB-45FD-8365-7203D871879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90600" y="278841"/>
            <a:ext cx="6934200" cy="4585817"/>
          </a:xfrm>
        </p:spPr>
      </p:pic>
    </p:spTree>
    <p:extLst>
      <p:ext uri="{BB962C8B-B14F-4D97-AF65-F5344CB8AC3E}">
        <p14:creationId xmlns:p14="http://schemas.microsoft.com/office/powerpoint/2010/main" val="138793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indoor&#10;&#10;Description automatically generated">
            <a:extLst>
              <a:ext uri="{FF2B5EF4-FFF2-40B4-BE49-F238E27FC236}">
                <a16:creationId xmlns:a16="http://schemas.microsoft.com/office/drawing/2014/main" id="{9968F130-1811-4FBE-A125-16A40708DC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937" y="285750"/>
            <a:ext cx="7184125" cy="3394075"/>
          </a:xfrm>
        </p:spPr>
      </p:pic>
    </p:spTree>
    <p:extLst>
      <p:ext uri="{BB962C8B-B14F-4D97-AF65-F5344CB8AC3E}">
        <p14:creationId xmlns:p14="http://schemas.microsoft.com/office/powerpoint/2010/main" val="2793377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D900B003-E52C-4724-BBAB-1B1CB72CB0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09550"/>
            <a:ext cx="5033622" cy="4393835"/>
          </a:xfrm>
        </p:spPr>
      </p:pic>
    </p:spTree>
    <p:extLst>
      <p:ext uri="{BB962C8B-B14F-4D97-AF65-F5344CB8AC3E}">
        <p14:creationId xmlns:p14="http://schemas.microsoft.com/office/powerpoint/2010/main" val="3716558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915E912E-4F62-461E-8D34-ABF515B998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14350"/>
            <a:ext cx="8611117" cy="2819400"/>
          </a:xfrm>
        </p:spPr>
      </p:pic>
    </p:spTree>
    <p:extLst>
      <p:ext uri="{BB962C8B-B14F-4D97-AF65-F5344CB8AC3E}">
        <p14:creationId xmlns:p14="http://schemas.microsoft.com/office/powerpoint/2010/main" val="35300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647B84-3E70-4027-8839-888FBF21A902}"/>
              </a:ext>
            </a:extLst>
          </p:cNvPr>
          <p:cNvSpPr>
            <a:spLocks noGrp="1"/>
          </p:cNvSpPr>
          <p:nvPr>
            <p:ph type="subTitle" idx="1"/>
          </p:nvPr>
        </p:nvSpPr>
        <p:spPr>
          <a:xfrm>
            <a:off x="1066800" y="514350"/>
            <a:ext cx="6400800" cy="1314450"/>
          </a:xfrm>
        </p:spPr>
        <p:txBody>
          <a:bodyPr/>
          <a:lstStyle/>
          <a:p>
            <a:r>
              <a:rPr lang="en-US" dirty="0">
                <a:solidFill>
                  <a:schemeClr val="tx1"/>
                </a:solidFill>
              </a:rPr>
              <a:t>Does Title VII protect job </a:t>
            </a:r>
            <a:r>
              <a:rPr lang="en-US" dirty="0">
                <a:solidFill>
                  <a:srgbClr val="FF0000"/>
                </a:solidFill>
              </a:rPr>
              <a:t>applicants</a:t>
            </a:r>
            <a:r>
              <a:rPr lang="en-US" dirty="0">
                <a:solidFill>
                  <a:schemeClr val="tx1"/>
                </a:solidFill>
              </a:rPr>
              <a:t>, as well as employees?</a:t>
            </a:r>
          </a:p>
        </p:txBody>
      </p:sp>
      <p:pic>
        <p:nvPicPr>
          <p:cNvPr id="4" name="Picture 3" descr="A person in a white shirt&#10;&#10;Description automatically generated">
            <a:extLst>
              <a:ext uri="{FF2B5EF4-FFF2-40B4-BE49-F238E27FC236}">
                <a16:creationId xmlns:a16="http://schemas.microsoft.com/office/drawing/2014/main" id="{DF76D1CE-C2E1-408C-8A04-A605642C1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43358"/>
            <a:ext cx="5491163" cy="3542686"/>
          </a:xfrm>
          <a:prstGeom prst="rect">
            <a:avLst/>
          </a:prstGeom>
        </p:spPr>
      </p:pic>
    </p:spTree>
    <p:extLst>
      <p:ext uri="{BB962C8B-B14F-4D97-AF65-F5344CB8AC3E}">
        <p14:creationId xmlns:p14="http://schemas.microsoft.com/office/powerpoint/2010/main" val="4163278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ED1DD653-21FD-4F0A-B384-CBE76151DA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33350"/>
            <a:ext cx="6400800" cy="4798952"/>
          </a:xfrm>
        </p:spPr>
      </p:pic>
    </p:spTree>
    <p:extLst>
      <p:ext uri="{BB962C8B-B14F-4D97-AF65-F5344CB8AC3E}">
        <p14:creationId xmlns:p14="http://schemas.microsoft.com/office/powerpoint/2010/main" val="2561521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sitting at a table&#10;&#10;Description automatically generated">
            <a:extLst>
              <a:ext uri="{FF2B5EF4-FFF2-40B4-BE49-F238E27FC236}">
                <a16:creationId xmlns:a16="http://schemas.microsoft.com/office/drawing/2014/main" id="{14278FD6-688A-4E0D-AB79-BE75C437F2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85725"/>
            <a:ext cx="6629399" cy="4972049"/>
          </a:xfrm>
        </p:spPr>
      </p:pic>
    </p:spTree>
    <p:extLst>
      <p:ext uri="{BB962C8B-B14F-4D97-AF65-F5344CB8AC3E}">
        <p14:creationId xmlns:p14="http://schemas.microsoft.com/office/powerpoint/2010/main" val="3891140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DC53CE-7A8C-411C-972C-9948FFA8FE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324537" y="1200150"/>
            <a:ext cx="6494925" cy="3394075"/>
          </a:xfrm>
        </p:spPr>
      </p:pic>
    </p:spTree>
    <p:extLst>
      <p:ext uri="{BB962C8B-B14F-4D97-AF65-F5344CB8AC3E}">
        <p14:creationId xmlns:p14="http://schemas.microsoft.com/office/powerpoint/2010/main" val="804242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posing for a photo&#10;&#10;Description automatically generated">
            <a:extLst>
              <a:ext uri="{FF2B5EF4-FFF2-40B4-BE49-F238E27FC236}">
                <a16:creationId xmlns:a16="http://schemas.microsoft.com/office/drawing/2014/main" id="{2162FC29-60E1-4241-AA15-97BAD70347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5177" y="1200150"/>
            <a:ext cx="6773645" cy="3394075"/>
          </a:xfrm>
        </p:spPr>
      </p:pic>
    </p:spTree>
    <p:extLst>
      <p:ext uri="{BB962C8B-B14F-4D97-AF65-F5344CB8AC3E}">
        <p14:creationId xmlns:p14="http://schemas.microsoft.com/office/powerpoint/2010/main" val="2831623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4756F70-8497-4B7D-88F3-843E0707EA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85750"/>
            <a:ext cx="8776297" cy="2446526"/>
          </a:xfrm>
        </p:spPr>
      </p:pic>
    </p:spTree>
    <p:extLst>
      <p:ext uri="{BB962C8B-B14F-4D97-AF65-F5344CB8AC3E}">
        <p14:creationId xmlns:p14="http://schemas.microsoft.com/office/powerpoint/2010/main" val="2620756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3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47750"/>
            <a:ext cx="6810236" cy="3657600"/>
          </a:xfrm>
          <a:prstGeom prst="rect">
            <a:avLst/>
          </a:prstGeom>
        </p:spPr>
      </p:pic>
      <p:sp>
        <p:nvSpPr>
          <p:cNvPr id="2" name="TextBox 1"/>
          <p:cNvSpPr txBox="1"/>
          <p:nvPr/>
        </p:nvSpPr>
        <p:spPr>
          <a:xfrm>
            <a:off x="990600" y="361950"/>
            <a:ext cx="6109830" cy="646331"/>
          </a:xfrm>
          <a:prstGeom prst="rect">
            <a:avLst/>
          </a:prstGeom>
          <a:noFill/>
        </p:spPr>
        <p:txBody>
          <a:bodyPr wrap="square" rtlCol="0">
            <a:spAutoFit/>
          </a:bodyPr>
          <a:lstStyle/>
          <a:p>
            <a:pPr algn="ctr"/>
            <a:r>
              <a:rPr lang="en-US" sz="3600" dirty="0"/>
              <a:t>EEOC new training</a:t>
            </a:r>
          </a:p>
        </p:txBody>
      </p:sp>
    </p:spTree>
    <p:extLst>
      <p:ext uri="{BB962C8B-B14F-4D97-AF65-F5344CB8AC3E}">
        <p14:creationId xmlns:p14="http://schemas.microsoft.com/office/powerpoint/2010/main" val="2875985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026" name="Picture 2" descr="https://nebula.wsimg.com/c1e5bd35f51e87c777b98548d24bdc4a?AccessKeyId=2CCC88A0DE997034CCF0&amp;disposition=0&amp;alloworig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18" y="133350"/>
            <a:ext cx="654418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02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sp>
        <p:nvSpPr>
          <p:cNvPr id="2" name="TextBox 1"/>
          <p:cNvSpPr txBox="1"/>
          <p:nvPr/>
        </p:nvSpPr>
        <p:spPr>
          <a:xfrm>
            <a:off x="381000" y="209550"/>
            <a:ext cx="8534400" cy="2308324"/>
          </a:xfrm>
          <a:prstGeom prst="rect">
            <a:avLst/>
          </a:prstGeom>
          <a:noFill/>
        </p:spPr>
        <p:txBody>
          <a:bodyPr wrap="square" rtlCol="0">
            <a:spAutoFit/>
          </a:bodyPr>
          <a:lstStyle/>
          <a:p>
            <a:r>
              <a:rPr lang="en-US" sz="3600" dirty="0"/>
              <a:t>These new harassment trainings incorporate the EEOC Task Force’s 2016 recommendations on compliance, workplace civility, and </a:t>
            </a:r>
            <a:r>
              <a:rPr lang="en-US" sz="3600" dirty="0">
                <a:solidFill>
                  <a:srgbClr val="FF0000"/>
                </a:solidFill>
              </a:rPr>
              <a:t>bystander intervention</a:t>
            </a:r>
            <a:r>
              <a:rPr lang="en-US" sz="3600" dirty="0"/>
              <a:t> training.</a:t>
            </a:r>
          </a:p>
        </p:txBody>
      </p:sp>
    </p:spTree>
    <p:extLst>
      <p:ext uri="{BB962C8B-B14F-4D97-AF65-F5344CB8AC3E}">
        <p14:creationId xmlns:p14="http://schemas.microsoft.com/office/powerpoint/2010/main" val="3480904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6E472A-8A07-4A8F-9895-BA9DBB93C4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590550"/>
            <a:ext cx="6240622" cy="3543300"/>
          </a:xfrm>
        </p:spPr>
      </p:pic>
    </p:spTree>
    <p:extLst>
      <p:ext uri="{BB962C8B-B14F-4D97-AF65-F5344CB8AC3E}">
        <p14:creationId xmlns:p14="http://schemas.microsoft.com/office/powerpoint/2010/main" val="9574422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9550"/>
            <a:ext cx="8229600" cy="3394472"/>
          </a:xfrm>
        </p:spPr>
        <p:txBody>
          <a:bodyPr>
            <a:normAutofit fontScale="92500"/>
          </a:bodyPr>
          <a:lstStyle/>
          <a:p>
            <a:r>
              <a:rPr lang="en-US" dirty="0"/>
              <a:t>In April 2018 a spokesman for the EEOC’s Miami District Office announced that the EEOC will not only keep enforcing federal anti-harassment laws, it will also continue to encourage Florida employers to </a:t>
            </a:r>
            <a:r>
              <a:rPr lang="en-US" dirty="0">
                <a:solidFill>
                  <a:srgbClr val="FF0000"/>
                </a:solidFill>
              </a:rPr>
              <a:t>implement and maintain robust training</a:t>
            </a:r>
            <a:r>
              <a:rPr lang="en-US" dirty="0"/>
              <a:t> in order </a:t>
            </a:r>
            <a:r>
              <a:rPr lang="en-US" i="1" dirty="0">
                <a:solidFill>
                  <a:srgbClr val="FF0000"/>
                </a:solidFill>
              </a:rPr>
              <a:t>to prevent </a:t>
            </a:r>
            <a:r>
              <a:rPr lang="en-US" dirty="0"/>
              <a:t>harassment from occurring in the first place.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979849"/>
            <a:ext cx="2961708" cy="1965057"/>
          </a:xfrm>
          <a:prstGeom prst="rect">
            <a:avLst/>
          </a:prstGeom>
        </p:spPr>
      </p:pic>
    </p:spTree>
    <p:extLst>
      <p:ext uri="{BB962C8B-B14F-4D97-AF65-F5344CB8AC3E}">
        <p14:creationId xmlns:p14="http://schemas.microsoft.com/office/powerpoint/2010/main" val="83522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10;&#10;Description automatically generated">
            <a:extLst>
              <a:ext uri="{FF2B5EF4-FFF2-40B4-BE49-F238E27FC236}">
                <a16:creationId xmlns:a16="http://schemas.microsoft.com/office/drawing/2014/main" id="{499EDB8B-07E9-43E1-859D-E8D327957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0524"/>
            <a:ext cx="7010400" cy="4688204"/>
          </a:xfrm>
          <a:prstGeom prst="rect">
            <a:avLst/>
          </a:prstGeom>
        </p:spPr>
      </p:pic>
    </p:spTree>
    <p:extLst>
      <p:ext uri="{BB962C8B-B14F-4D97-AF65-F5344CB8AC3E}">
        <p14:creationId xmlns:p14="http://schemas.microsoft.com/office/powerpoint/2010/main" val="35400018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4A16-993A-4A6E-8411-6169C515A66E}"/>
              </a:ext>
            </a:extLst>
          </p:cNvPr>
          <p:cNvSpPr>
            <a:spLocks noGrp="1"/>
          </p:cNvSpPr>
          <p:nvPr>
            <p:ph type="title"/>
          </p:nvPr>
        </p:nvSpPr>
        <p:spPr/>
        <p:txBody>
          <a:bodyPr>
            <a:noAutofit/>
          </a:bodyPr>
          <a:lstStyle/>
          <a:p>
            <a:r>
              <a:rPr lang="en-US" sz="6600" dirty="0"/>
              <a:t>Choose live</a:t>
            </a:r>
          </a:p>
        </p:txBody>
      </p:sp>
      <p:pic>
        <p:nvPicPr>
          <p:cNvPr id="7" name="Picture 6">
            <a:extLst>
              <a:ext uri="{FF2B5EF4-FFF2-40B4-BE49-F238E27FC236}">
                <a16:creationId xmlns:a16="http://schemas.microsoft.com/office/drawing/2014/main" id="{1D799596-3658-413A-9F76-12AA11527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16" y="1276350"/>
            <a:ext cx="5902720" cy="3184921"/>
          </a:xfrm>
          <a:prstGeom prst="rect">
            <a:avLst/>
          </a:prstGeom>
        </p:spPr>
      </p:pic>
      <p:pic>
        <p:nvPicPr>
          <p:cNvPr id="10" name="Content Placeholder 9">
            <a:extLst>
              <a:ext uri="{FF2B5EF4-FFF2-40B4-BE49-F238E27FC236}">
                <a16:creationId xmlns:a16="http://schemas.microsoft.com/office/drawing/2014/main" id="{16551ED4-C684-4421-8EAF-C317FA405D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7838" y="1276350"/>
            <a:ext cx="2626162" cy="3184921"/>
          </a:xfrm>
        </p:spPr>
      </p:pic>
    </p:spTree>
    <p:extLst>
      <p:ext uri="{BB962C8B-B14F-4D97-AF65-F5344CB8AC3E}">
        <p14:creationId xmlns:p14="http://schemas.microsoft.com/office/powerpoint/2010/main" val="2935098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00200" y="2876550"/>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5912796" y="4817422"/>
            <a:ext cx="3002604" cy="292388"/>
          </a:xfrm>
          <a:prstGeom prst="rect">
            <a:avLst/>
          </a:prstGeom>
          <a:noFill/>
        </p:spPr>
        <p:txBody>
          <a:bodyPr wrap="square" rtlCol="0">
            <a:spAutoFit/>
          </a:bodyPr>
          <a:lstStyle/>
          <a:p>
            <a:pPr algn="r"/>
            <a:r>
              <a:rPr lang="en-US" sz="1300" dirty="0">
                <a:solidFill>
                  <a:schemeClr val="bg1"/>
                </a:solidFill>
                <a:latin typeface="Fedra Sans Std Medium" pitchFamily="34" charset="0"/>
              </a:rPr>
              <a:t>www.hrflorida.org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01" y="135485"/>
            <a:ext cx="6500354" cy="483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55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investigation found:</a:t>
            </a:r>
          </a:p>
        </p:txBody>
      </p:sp>
      <p:sp>
        <p:nvSpPr>
          <p:cNvPr id="3" name="Content Placeholder 2"/>
          <p:cNvSpPr>
            <a:spLocks noGrp="1"/>
          </p:cNvSpPr>
          <p:nvPr>
            <p:ph idx="1"/>
          </p:nvPr>
        </p:nvSpPr>
        <p:spPr/>
        <p:txBody>
          <a:bodyPr>
            <a:normAutofit fontScale="92500" lnSpcReduction="10000"/>
          </a:bodyPr>
          <a:lstStyle/>
          <a:p>
            <a:r>
              <a:rPr lang="en-US" dirty="0"/>
              <a:t>He routinely talked about his past sexual experiences</a:t>
            </a:r>
          </a:p>
          <a:p>
            <a:r>
              <a:rPr lang="en-US" dirty="0"/>
              <a:t>Told administrative assistants to look on applicants' Facebook pages to see if they were “hot” or not.</a:t>
            </a:r>
          </a:p>
          <a:p>
            <a:r>
              <a:rPr lang="en-US" dirty="0"/>
              <a:t>Called a woman back from maternity leave a “milk maid.”</a:t>
            </a:r>
          </a:p>
        </p:txBody>
      </p:sp>
    </p:spTree>
    <p:extLst>
      <p:ext uri="{BB962C8B-B14F-4D97-AF65-F5344CB8AC3E}">
        <p14:creationId xmlns:p14="http://schemas.microsoft.com/office/powerpoint/2010/main" val="4284086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93678"/>
            <a:ext cx="3647777" cy="4815280"/>
          </a:xfrm>
        </p:spPr>
      </p:pic>
    </p:spTree>
    <p:extLst>
      <p:ext uri="{BB962C8B-B14F-4D97-AF65-F5344CB8AC3E}">
        <p14:creationId xmlns:p14="http://schemas.microsoft.com/office/powerpoint/2010/main" val="2839843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altLang="en-US"/>
              <a:t>Which of these is sexual harassment?</a:t>
            </a:r>
          </a:p>
        </p:txBody>
      </p:sp>
      <p:sp>
        <p:nvSpPr>
          <p:cNvPr id="3" name="Content Placeholder 2"/>
          <p:cNvSpPr>
            <a:spLocks noGrp="1"/>
          </p:cNvSpPr>
          <p:nvPr>
            <p:ph idx="1"/>
          </p:nvPr>
        </p:nvSpPr>
        <p:spPr/>
        <p:txBody>
          <a:bodyPr>
            <a:normAutofit fontScale="92500" lnSpcReduction="20000"/>
          </a:bodyPr>
          <a:lstStyle/>
          <a:p>
            <a:pPr marL="514350" indent="-514350">
              <a:buFont typeface="Arial" charset="0"/>
              <a:buAutoNum type="alphaUcPeriod"/>
              <a:defRPr/>
            </a:pPr>
            <a:r>
              <a:rPr lang="en-US" dirty="0"/>
              <a:t>Discussing sexual activities</a:t>
            </a:r>
          </a:p>
          <a:p>
            <a:pPr marL="514350" indent="-514350">
              <a:buFont typeface="Arial" charset="0"/>
              <a:buAutoNum type="alphaUcPeriod"/>
              <a:defRPr/>
            </a:pPr>
            <a:r>
              <a:rPr lang="en-US" dirty="0"/>
              <a:t>Giving a shoulder massage</a:t>
            </a:r>
          </a:p>
          <a:p>
            <a:pPr marL="514350" indent="-514350">
              <a:buFont typeface="Arial" charset="0"/>
              <a:buAutoNum type="alphaUcPeriod"/>
              <a:defRPr/>
            </a:pPr>
            <a:r>
              <a:rPr lang="en-US" dirty="0"/>
              <a:t>Asking a male co-worker about consensual oral sex with his girlfriend</a:t>
            </a:r>
          </a:p>
          <a:p>
            <a:pPr marL="514350" indent="-514350">
              <a:buFont typeface="Arial" charset="0"/>
              <a:buAutoNum type="alphaUcPeriod"/>
              <a:defRPr/>
            </a:pPr>
            <a:r>
              <a:rPr lang="en-US" dirty="0"/>
              <a:t>Repeated requests for dates after being rejected</a:t>
            </a:r>
          </a:p>
          <a:p>
            <a:pPr marL="514350" indent="-514350">
              <a:buFont typeface="Arial" charset="0"/>
              <a:buAutoNum type="alphaUcPeriod"/>
              <a:defRPr/>
            </a:pPr>
            <a:r>
              <a:rPr lang="en-US" dirty="0"/>
              <a:t>Wolf whistle</a:t>
            </a:r>
          </a:p>
          <a:p>
            <a:pPr marL="0" indent="0">
              <a:buFont typeface="Arial" charset="0"/>
              <a:buNone/>
              <a:defRPr/>
            </a:pPr>
            <a:r>
              <a:rPr lang="en-US" dirty="0"/>
              <a:t>		</a:t>
            </a:r>
          </a:p>
          <a:p>
            <a:pPr>
              <a:defRPr/>
            </a:pPr>
            <a:endParaRPr lang="en-US" dirty="0"/>
          </a:p>
        </p:txBody>
      </p:sp>
      <p:pic>
        <p:nvPicPr>
          <p:cNvPr id="5837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543300"/>
            <a:ext cx="2573338" cy="120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820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p:txBody>
          <a:bodyPr/>
          <a:lstStyle/>
          <a:p>
            <a:r>
              <a:rPr lang="en-US" altLang="en-US" sz="4800" dirty="0">
                <a:solidFill>
                  <a:srgbClr val="FF0000"/>
                </a:solidFill>
              </a:rPr>
              <a:t>All</a:t>
            </a:r>
            <a:r>
              <a:rPr lang="en-US" altLang="en-US" sz="4800" dirty="0"/>
              <a:t> could be examples of what may constitute sexual harassment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14975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11B3-C205-4C62-B06C-0BE57C763A5F}"/>
              </a:ext>
            </a:extLst>
          </p:cNvPr>
          <p:cNvSpPr>
            <a:spLocks noGrp="1"/>
          </p:cNvSpPr>
          <p:nvPr>
            <p:ph type="title"/>
          </p:nvPr>
        </p:nvSpPr>
        <p:spPr/>
        <p:txBody>
          <a:bodyPr>
            <a:normAutofit/>
          </a:bodyPr>
          <a:lstStyle/>
          <a:p>
            <a:r>
              <a:rPr lang="en-US" sz="3200" dirty="0"/>
              <a:t>Examples of prohibited behavior include:</a:t>
            </a:r>
          </a:p>
        </p:txBody>
      </p:sp>
      <p:sp>
        <p:nvSpPr>
          <p:cNvPr id="3" name="Content Placeholder 2">
            <a:extLst>
              <a:ext uri="{FF2B5EF4-FFF2-40B4-BE49-F238E27FC236}">
                <a16:creationId xmlns:a16="http://schemas.microsoft.com/office/drawing/2014/main" id="{E9FBFB2A-5673-4215-B51D-63B7600748FA}"/>
              </a:ext>
            </a:extLst>
          </p:cNvPr>
          <p:cNvSpPr>
            <a:spLocks noGrp="1"/>
          </p:cNvSpPr>
          <p:nvPr>
            <p:ph idx="1"/>
          </p:nvPr>
        </p:nvSpPr>
        <p:spPr/>
        <p:txBody>
          <a:bodyPr>
            <a:normAutofit fontScale="85000" lnSpcReduction="20000"/>
          </a:bodyPr>
          <a:lstStyle/>
          <a:p>
            <a:r>
              <a:rPr lang="en-US" dirty="0"/>
              <a:t>unwelcome sexual advances</a:t>
            </a:r>
          </a:p>
          <a:p>
            <a:r>
              <a:rPr lang="en-US" dirty="0"/>
              <a:t>requests for sexual favors</a:t>
            </a:r>
          </a:p>
          <a:p>
            <a:r>
              <a:rPr lang="en-US" dirty="0"/>
              <a:t>obscene gestures</a:t>
            </a:r>
          </a:p>
          <a:p>
            <a:r>
              <a:rPr lang="en-US" dirty="0"/>
              <a:t>displaying sexually graphic magazines, calendars or posters</a:t>
            </a:r>
          </a:p>
          <a:p>
            <a:r>
              <a:rPr lang="en-US" dirty="0"/>
              <a:t>sending sexually explicit e-mails, text messages</a:t>
            </a:r>
          </a:p>
          <a:p>
            <a:r>
              <a:rPr lang="en-US" dirty="0"/>
              <a:t>uninvited touching of a sexual nature </a:t>
            </a:r>
          </a:p>
          <a:p>
            <a:r>
              <a:rPr lang="en-US" dirty="0"/>
              <a:t>sexually related comments</a:t>
            </a:r>
          </a:p>
        </p:txBody>
      </p:sp>
    </p:spTree>
    <p:extLst>
      <p:ext uri="{BB962C8B-B14F-4D97-AF65-F5344CB8AC3E}">
        <p14:creationId xmlns:p14="http://schemas.microsoft.com/office/powerpoint/2010/main" val="3526906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3095198-50C7-4AF8-9559-CA7E1C189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61950"/>
            <a:ext cx="8406465" cy="3468687"/>
          </a:xfrm>
        </p:spPr>
      </p:pic>
    </p:spTree>
    <p:extLst>
      <p:ext uri="{BB962C8B-B14F-4D97-AF65-F5344CB8AC3E}">
        <p14:creationId xmlns:p14="http://schemas.microsoft.com/office/powerpoint/2010/main" val="28049742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endParaRPr lang="en-US" altLang="en-US" dirty="0"/>
          </a:p>
        </p:txBody>
      </p:sp>
      <p:sp>
        <p:nvSpPr>
          <p:cNvPr id="3" name="Content Placeholder 2"/>
          <p:cNvSpPr>
            <a:spLocks noGrp="1"/>
          </p:cNvSpPr>
          <p:nvPr>
            <p:ph idx="1"/>
          </p:nvPr>
        </p:nvSpPr>
        <p:spPr/>
        <p:txBody>
          <a:bodyPr/>
          <a:lstStyle/>
          <a:p>
            <a:pPr>
              <a:defRPr/>
            </a:pPr>
            <a:r>
              <a:rPr lang="en-US" dirty="0"/>
              <a:t>TRUE OR FALSE: Legally, sexual harassment requires that men sexually harass women.</a:t>
            </a:r>
          </a:p>
          <a:p>
            <a:pPr marL="0" indent="0">
              <a:buFont typeface="Arial" charset="0"/>
              <a:buNone/>
              <a:defRPr/>
            </a:pPr>
            <a:br>
              <a:rPr lang="en-US" dirty="0"/>
            </a:br>
            <a:endParaRPr lang="en-US" dirty="0"/>
          </a:p>
        </p:txBody>
      </p:sp>
      <p:pic>
        <p:nvPicPr>
          <p:cNvPr id="4" name="Picture 3">
            <a:extLst>
              <a:ext uri="{FF2B5EF4-FFF2-40B4-BE49-F238E27FC236}">
                <a16:creationId xmlns:a16="http://schemas.microsoft.com/office/drawing/2014/main" id="{9AD3ED28-1A5C-4152-AD4F-924D3FE222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781301"/>
            <a:ext cx="4156930" cy="195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500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endParaRPr lang="en-US" altLang="en-US"/>
          </a:p>
        </p:txBody>
      </p:sp>
      <p:sp>
        <p:nvSpPr>
          <p:cNvPr id="96259" name="Content Placeholder 2"/>
          <p:cNvSpPr>
            <a:spLocks noGrp="1"/>
          </p:cNvSpPr>
          <p:nvPr>
            <p:ph idx="1"/>
          </p:nvPr>
        </p:nvSpPr>
        <p:spPr/>
        <p:txBody>
          <a:bodyPr>
            <a:normAutofit fontScale="92500" lnSpcReduction="10000"/>
          </a:bodyPr>
          <a:lstStyle/>
          <a:p>
            <a:r>
              <a:rPr lang="en-US" altLang="en-US" dirty="0"/>
              <a:t>FALSE: Women can sexually harass men, although women report most sexual harassment claims against men. What’s more, people of the same sex can engage in this kind of harassment. This can happen when, say, a married man’s colleagues repeatedly tell sexually explicit jokes that he finds offensive.</a:t>
            </a:r>
            <a:br>
              <a:rPr lang="en-US" altLang="en-US" dirty="0"/>
            </a:br>
            <a:endParaRPr lang="en-US" altLang="en-US" dirty="0"/>
          </a:p>
        </p:txBody>
      </p:sp>
    </p:spTree>
    <p:extLst>
      <p:ext uri="{BB962C8B-B14F-4D97-AF65-F5344CB8AC3E}">
        <p14:creationId xmlns:p14="http://schemas.microsoft.com/office/powerpoint/2010/main" val="51984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E93B-3C14-421A-A01B-707718C97900}"/>
              </a:ext>
            </a:extLst>
          </p:cNvPr>
          <p:cNvSpPr>
            <a:spLocks noGrp="1"/>
          </p:cNvSpPr>
          <p:nvPr>
            <p:ph type="ctrTitle"/>
          </p:nvPr>
        </p:nvSpPr>
        <p:spPr>
          <a:xfrm>
            <a:off x="665629" y="590550"/>
            <a:ext cx="7772400" cy="1102519"/>
          </a:xfrm>
        </p:spPr>
        <p:txBody>
          <a:bodyPr>
            <a:normAutofit fontScale="90000"/>
          </a:bodyPr>
          <a:lstStyle/>
          <a:p>
            <a:r>
              <a:rPr lang="en-US" dirty="0"/>
              <a:t>Does Title VII protect actions other than terminations?</a:t>
            </a:r>
          </a:p>
        </p:txBody>
      </p:sp>
      <p:pic>
        <p:nvPicPr>
          <p:cNvPr id="4" name="Picture 3">
            <a:extLst>
              <a:ext uri="{FF2B5EF4-FFF2-40B4-BE49-F238E27FC236}">
                <a16:creationId xmlns:a16="http://schemas.microsoft.com/office/drawing/2014/main" id="{4548037B-65B3-48EB-9F53-48850D322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154798"/>
            <a:ext cx="4142346" cy="2591268"/>
          </a:xfrm>
          <a:prstGeom prst="rect">
            <a:avLst/>
          </a:prstGeom>
        </p:spPr>
      </p:pic>
    </p:spTree>
    <p:extLst>
      <p:ext uri="{BB962C8B-B14F-4D97-AF65-F5344CB8AC3E}">
        <p14:creationId xmlns:p14="http://schemas.microsoft.com/office/powerpoint/2010/main" val="23560352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B0AB5E8-900C-4E48-93AA-E29A948E41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57150"/>
            <a:ext cx="8329383" cy="4690255"/>
          </a:xfrm>
        </p:spPr>
      </p:pic>
    </p:spTree>
    <p:extLst>
      <p:ext uri="{BB962C8B-B14F-4D97-AF65-F5344CB8AC3E}">
        <p14:creationId xmlns:p14="http://schemas.microsoft.com/office/powerpoint/2010/main" val="2319887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762000" y="285750"/>
            <a:ext cx="7543800" cy="4057650"/>
          </a:xfrm>
        </p:spPr>
        <p:txBody>
          <a:bodyPr>
            <a:normAutofit fontScale="92500" lnSpcReduction="20000"/>
          </a:bodyPr>
          <a:lstStyle/>
          <a:p>
            <a:r>
              <a:rPr lang="en-US" altLang="en-US" sz="4800"/>
              <a:t>75% of women report that they have experienced some type of harassment.  </a:t>
            </a:r>
          </a:p>
          <a:p>
            <a:r>
              <a:rPr lang="en-US" altLang="en-US" sz="4800"/>
              <a:t>Also, 75% of the people who experience harassment do not report it and do not go to their supervisor.  </a:t>
            </a:r>
          </a:p>
        </p:txBody>
      </p:sp>
    </p:spTree>
    <p:extLst>
      <p:ext uri="{BB962C8B-B14F-4D97-AF65-F5344CB8AC3E}">
        <p14:creationId xmlns:p14="http://schemas.microsoft.com/office/powerpoint/2010/main" val="35833298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6"/>
          <p:cNvSpPr txBox="1">
            <a:spLocks noChangeArrowheads="1"/>
          </p:cNvSpPr>
          <p:nvPr/>
        </p:nvSpPr>
        <p:spPr bwMode="auto">
          <a:xfrm>
            <a:off x="762000" y="967203"/>
            <a:ext cx="7315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Employees should not engage in any of the following conduct: </a:t>
            </a:r>
          </a:p>
          <a:p>
            <a:pPr eaLnBrk="1" hangingPunct="1">
              <a:spcBef>
                <a:spcPct val="0"/>
              </a:spcBef>
              <a:buFontTx/>
              <a:buNone/>
            </a:pPr>
            <a:endParaRPr lang="en-US" altLang="en-US" sz="1800" dirty="0"/>
          </a:p>
          <a:p>
            <a:pPr eaLnBrk="1" hangingPunct="1">
              <a:spcBef>
                <a:spcPct val="0"/>
              </a:spcBef>
            </a:pPr>
            <a:r>
              <a:rPr lang="en-US" altLang="en-US" sz="1800" dirty="0"/>
              <a:t>Telling sexually explicit jokes; </a:t>
            </a:r>
          </a:p>
          <a:p>
            <a:pPr eaLnBrk="1" hangingPunct="1">
              <a:spcBef>
                <a:spcPct val="0"/>
              </a:spcBef>
            </a:pPr>
            <a:endParaRPr lang="en-US" altLang="en-US" sz="1200" dirty="0"/>
          </a:p>
          <a:p>
            <a:pPr eaLnBrk="1" hangingPunct="1">
              <a:spcBef>
                <a:spcPct val="0"/>
              </a:spcBef>
            </a:pPr>
            <a:r>
              <a:rPr lang="en-US" altLang="en-US" sz="1800" dirty="0"/>
              <a:t>Making requests for a date with someone who is not</a:t>
            </a:r>
            <a:br>
              <a:rPr lang="en-US" altLang="en-US" sz="1800" dirty="0"/>
            </a:br>
            <a:r>
              <a:rPr lang="en-US" altLang="en-US" sz="1800" dirty="0"/>
              <a:t>interested; </a:t>
            </a:r>
          </a:p>
          <a:p>
            <a:pPr eaLnBrk="1" hangingPunct="1">
              <a:spcBef>
                <a:spcPct val="0"/>
              </a:spcBef>
            </a:pPr>
            <a:endParaRPr lang="en-US" altLang="en-US" sz="1200" dirty="0"/>
          </a:p>
          <a:p>
            <a:pPr eaLnBrk="1" hangingPunct="1">
              <a:spcBef>
                <a:spcPct val="0"/>
              </a:spcBef>
            </a:pPr>
            <a:r>
              <a:rPr lang="en-US" altLang="en-US" sz="1800" dirty="0"/>
              <a:t>Making suggestive, insulting or obscene comments; </a:t>
            </a:r>
          </a:p>
          <a:p>
            <a:pPr eaLnBrk="1" hangingPunct="1">
              <a:spcBef>
                <a:spcPct val="0"/>
              </a:spcBef>
            </a:pPr>
            <a:endParaRPr lang="en-US" altLang="en-US" sz="1200" dirty="0"/>
          </a:p>
          <a:p>
            <a:pPr eaLnBrk="1" hangingPunct="1">
              <a:spcBef>
                <a:spcPct val="0"/>
              </a:spcBef>
            </a:pPr>
            <a:r>
              <a:rPr lang="en-US" altLang="en-US" sz="1800" dirty="0">
                <a:highlight>
                  <a:srgbClr val="FFFF00"/>
                </a:highlight>
              </a:rPr>
              <a:t>Massaging someone</a:t>
            </a:r>
            <a:r>
              <a:rPr lang="en-US" altLang="en-US" sz="1800" dirty="0"/>
              <a:t>; </a:t>
            </a:r>
          </a:p>
          <a:p>
            <a:pPr eaLnBrk="1" hangingPunct="1">
              <a:spcBef>
                <a:spcPct val="0"/>
              </a:spcBef>
            </a:pPr>
            <a:endParaRPr lang="en-US" altLang="en-US" sz="1200" dirty="0"/>
          </a:p>
          <a:p>
            <a:pPr eaLnBrk="1" hangingPunct="1">
              <a:spcBef>
                <a:spcPct val="0"/>
              </a:spcBef>
            </a:pPr>
            <a:r>
              <a:rPr lang="en-US" altLang="en-US" sz="1800" dirty="0">
                <a:highlight>
                  <a:srgbClr val="FFFF00"/>
                </a:highlight>
              </a:rPr>
              <a:t>Discussing sexual thoughts</a:t>
            </a:r>
            <a:r>
              <a:rPr lang="en-US" altLang="en-US" sz="1800" dirty="0"/>
              <a:t>, fantasies or activities; </a:t>
            </a:r>
          </a:p>
          <a:p>
            <a:pPr eaLnBrk="1" hangingPunct="1">
              <a:spcBef>
                <a:spcPct val="0"/>
              </a:spcBef>
            </a:pPr>
            <a:endParaRPr lang="en-US" altLang="en-US" sz="1200" dirty="0"/>
          </a:p>
          <a:p>
            <a:pPr eaLnBrk="1" hangingPunct="1">
              <a:spcBef>
                <a:spcPct val="0"/>
              </a:spcBef>
            </a:pPr>
            <a:r>
              <a:rPr lang="en-US" altLang="en-US" sz="1800" dirty="0"/>
              <a:t>Unwelcome touching; or </a:t>
            </a:r>
          </a:p>
          <a:p>
            <a:pPr eaLnBrk="1" hangingPunct="1">
              <a:spcBef>
                <a:spcPct val="0"/>
              </a:spcBef>
            </a:pPr>
            <a:endParaRPr lang="en-US" altLang="en-US" sz="1200" dirty="0"/>
          </a:p>
          <a:p>
            <a:pPr eaLnBrk="1" hangingPunct="1">
              <a:spcBef>
                <a:spcPct val="0"/>
              </a:spcBef>
            </a:pPr>
            <a:r>
              <a:rPr lang="en-US" altLang="en-US" sz="1800" dirty="0"/>
              <a:t>Leering or making </a:t>
            </a:r>
            <a:r>
              <a:rPr lang="en-US" altLang="en-US" sz="1800" dirty="0">
                <a:highlight>
                  <a:srgbClr val="FFFF00"/>
                </a:highlight>
              </a:rPr>
              <a:t>cat-calls</a:t>
            </a:r>
            <a:r>
              <a:rPr lang="en-US" altLang="en-US" sz="1800" dirty="0"/>
              <a:t> or sexual gestures at someone. </a:t>
            </a:r>
          </a:p>
        </p:txBody>
      </p:sp>
      <p:sp>
        <p:nvSpPr>
          <p:cNvPr id="102403" name="Rectangle 5"/>
          <p:cNvSpPr>
            <a:spLocks noGrp="1"/>
          </p:cNvSpPr>
          <p:nvPr>
            <p:ph type="title" idx="4294967295"/>
          </p:nvPr>
        </p:nvSpPr>
        <p:spPr/>
        <p:txBody>
          <a:bodyPr/>
          <a:lstStyle/>
          <a:p>
            <a:pPr eaLnBrk="1" hangingPunct="1"/>
            <a:r>
              <a:rPr lang="en-US" altLang="en-US"/>
              <a:t>Conduct To Be Avoided</a:t>
            </a:r>
          </a:p>
        </p:txBody>
      </p:sp>
    </p:spTree>
    <p:extLst>
      <p:ext uri="{BB962C8B-B14F-4D97-AF65-F5344CB8AC3E}">
        <p14:creationId xmlns:p14="http://schemas.microsoft.com/office/powerpoint/2010/main" val="3164112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tanding in a room&#10;&#10;Description automatically generated">
            <a:extLst>
              <a:ext uri="{FF2B5EF4-FFF2-40B4-BE49-F238E27FC236}">
                <a16:creationId xmlns:a16="http://schemas.microsoft.com/office/drawing/2014/main" id="{C5868E13-AC64-4475-BBCA-359CACB440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33350"/>
            <a:ext cx="7898773" cy="4437804"/>
          </a:xfrm>
        </p:spPr>
      </p:pic>
    </p:spTree>
    <p:extLst>
      <p:ext uri="{BB962C8B-B14F-4D97-AF65-F5344CB8AC3E}">
        <p14:creationId xmlns:p14="http://schemas.microsoft.com/office/powerpoint/2010/main" val="2319328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868E13-AC64-4475-BBCA-359CACB440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209550"/>
            <a:ext cx="8886562" cy="3549636"/>
          </a:xfrm>
        </p:spPr>
      </p:pic>
    </p:spTree>
    <p:extLst>
      <p:ext uri="{BB962C8B-B14F-4D97-AF65-F5344CB8AC3E}">
        <p14:creationId xmlns:p14="http://schemas.microsoft.com/office/powerpoint/2010/main" val="3092937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6"/>
          <p:cNvSpPr txBox="1">
            <a:spLocks noChangeArrowheads="1"/>
          </p:cNvSpPr>
          <p:nvPr/>
        </p:nvSpPr>
        <p:spPr bwMode="auto">
          <a:xfrm>
            <a:off x="762000" y="1200150"/>
            <a:ext cx="7315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Employees also should not engage in any of the following conduct: </a:t>
            </a:r>
          </a:p>
          <a:p>
            <a:pPr eaLnBrk="1" hangingPunct="1">
              <a:spcBef>
                <a:spcPct val="0"/>
              </a:spcBef>
              <a:buFontTx/>
              <a:buNone/>
            </a:pPr>
            <a:endParaRPr lang="en-US" altLang="en-US" sz="1800" dirty="0"/>
          </a:p>
          <a:p>
            <a:pPr eaLnBrk="1" hangingPunct="1">
              <a:spcBef>
                <a:spcPct val="0"/>
              </a:spcBef>
            </a:pPr>
            <a:r>
              <a:rPr lang="en-US" altLang="en-US" sz="1800" dirty="0"/>
              <a:t>Displaying sexually explicit magazines or cartoons; </a:t>
            </a:r>
          </a:p>
          <a:p>
            <a:pPr eaLnBrk="1" hangingPunct="1">
              <a:spcBef>
                <a:spcPct val="0"/>
              </a:spcBef>
            </a:pPr>
            <a:endParaRPr lang="en-US" altLang="en-US" sz="1200" dirty="0"/>
          </a:p>
          <a:p>
            <a:pPr eaLnBrk="1" hangingPunct="1">
              <a:spcBef>
                <a:spcPct val="0"/>
              </a:spcBef>
            </a:pPr>
            <a:r>
              <a:rPr lang="en-US" altLang="en-US" sz="1800" dirty="0">
                <a:highlight>
                  <a:srgbClr val="FFFF00"/>
                </a:highlight>
              </a:rPr>
              <a:t>Making inappropriate comments about appearance or dress</a:t>
            </a:r>
            <a:r>
              <a:rPr lang="en-US" altLang="en-US" sz="1800" dirty="0"/>
              <a:t>; </a:t>
            </a:r>
          </a:p>
          <a:p>
            <a:pPr eaLnBrk="1" hangingPunct="1">
              <a:spcBef>
                <a:spcPct val="0"/>
              </a:spcBef>
            </a:pPr>
            <a:endParaRPr lang="en-US" altLang="en-US" sz="1200" dirty="0"/>
          </a:p>
          <a:p>
            <a:pPr eaLnBrk="1" hangingPunct="1">
              <a:spcBef>
                <a:spcPct val="0"/>
              </a:spcBef>
            </a:pPr>
            <a:r>
              <a:rPr lang="en-US" altLang="en-US" sz="1800" dirty="0"/>
              <a:t>Apologizing to the "ladies in the room"; </a:t>
            </a:r>
          </a:p>
          <a:p>
            <a:pPr eaLnBrk="1" hangingPunct="1">
              <a:spcBef>
                <a:spcPct val="0"/>
              </a:spcBef>
            </a:pPr>
            <a:endParaRPr lang="en-US" altLang="en-US" sz="1200" dirty="0"/>
          </a:p>
          <a:p>
            <a:pPr eaLnBrk="1" hangingPunct="1">
              <a:spcBef>
                <a:spcPct val="0"/>
              </a:spcBef>
            </a:pPr>
            <a:r>
              <a:rPr lang="en-US" altLang="en-US" sz="1800" dirty="0"/>
              <a:t>Assuming that a woman is subordinate to a man; </a:t>
            </a:r>
          </a:p>
          <a:p>
            <a:pPr eaLnBrk="1" hangingPunct="1">
              <a:spcBef>
                <a:spcPct val="0"/>
              </a:spcBef>
            </a:pPr>
            <a:endParaRPr lang="en-US" altLang="en-US" sz="1200" dirty="0"/>
          </a:p>
          <a:p>
            <a:pPr eaLnBrk="1" hangingPunct="1">
              <a:spcBef>
                <a:spcPct val="0"/>
              </a:spcBef>
            </a:pPr>
            <a:r>
              <a:rPr lang="en-US" altLang="en-US" sz="1800" dirty="0"/>
              <a:t>Addressing a woman less formally than her male</a:t>
            </a:r>
            <a:br>
              <a:rPr lang="en-US" altLang="en-US" sz="1800" dirty="0"/>
            </a:br>
            <a:r>
              <a:rPr lang="en-US" altLang="en-US" sz="1800" dirty="0"/>
              <a:t>counterparts; </a:t>
            </a:r>
          </a:p>
          <a:p>
            <a:pPr eaLnBrk="1" hangingPunct="1">
              <a:spcBef>
                <a:spcPct val="0"/>
              </a:spcBef>
            </a:pPr>
            <a:endParaRPr lang="en-US" altLang="en-US" sz="1200" dirty="0"/>
          </a:p>
          <a:p>
            <a:pPr eaLnBrk="1" hangingPunct="1">
              <a:spcBef>
                <a:spcPct val="0"/>
              </a:spcBef>
            </a:pPr>
            <a:r>
              <a:rPr lang="en-US" altLang="en-US" sz="1800" dirty="0"/>
              <a:t>Using stereotyped language or conversation topics; or </a:t>
            </a:r>
          </a:p>
          <a:p>
            <a:pPr eaLnBrk="1" hangingPunct="1">
              <a:spcBef>
                <a:spcPct val="0"/>
              </a:spcBef>
            </a:pPr>
            <a:endParaRPr lang="en-US" altLang="en-US" sz="1200" dirty="0"/>
          </a:p>
          <a:p>
            <a:pPr eaLnBrk="1" hangingPunct="1">
              <a:spcBef>
                <a:spcPct val="0"/>
              </a:spcBef>
            </a:pPr>
            <a:r>
              <a:rPr lang="en-US" altLang="en-US" sz="1800" dirty="0"/>
              <a:t>Insisting on ordering food or carrying a briefcase for a woman. </a:t>
            </a:r>
          </a:p>
        </p:txBody>
      </p:sp>
      <p:sp>
        <p:nvSpPr>
          <p:cNvPr id="103427" name="Rectangle 5"/>
          <p:cNvSpPr>
            <a:spLocks noGrp="1"/>
          </p:cNvSpPr>
          <p:nvPr>
            <p:ph type="title" idx="4294967295"/>
          </p:nvPr>
        </p:nvSpPr>
        <p:spPr/>
        <p:txBody>
          <a:bodyPr/>
          <a:lstStyle/>
          <a:p>
            <a:pPr eaLnBrk="1" hangingPunct="1"/>
            <a:r>
              <a:rPr lang="en-US" altLang="en-US" dirty="0"/>
              <a:t>Conduct To Be Avoided </a:t>
            </a:r>
            <a:r>
              <a:rPr lang="en-US" altLang="en-US" sz="1400" dirty="0"/>
              <a:t>(cont’d)</a:t>
            </a:r>
          </a:p>
        </p:txBody>
      </p:sp>
    </p:spTree>
    <p:extLst>
      <p:ext uri="{BB962C8B-B14F-4D97-AF65-F5344CB8AC3E}">
        <p14:creationId xmlns:p14="http://schemas.microsoft.com/office/powerpoint/2010/main" val="2732600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B50D-D496-43D4-A210-6787B206B60A}"/>
              </a:ext>
            </a:extLst>
          </p:cNvPr>
          <p:cNvSpPr>
            <a:spLocks noGrp="1"/>
          </p:cNvSpPr>
          <p:nvPr>
            <p:ph type="title"/>
          </p:nvPr>
        </p:nvSpPr>
        <p:spPr/>
        <p:txBody>
          <a:bodyPr/>
          <a:lstStyle/>
          <a:p>
            <a:r>
              <a:rPr lang="en-US" dirty="0">
                <a:solidFill>
                  <a:srgbClr val="FF0000"/>
                </a:solidFill>
              </a:rPr>
              <a:t>Comments about clothes</a:t>
            </a:r>
          </a:p>
        </p:txBody>
      </p:sp>
      <p:pic>
        <p:nvPicPr>
          <p:cNvPr id="5" name="Content Placeholder 4" descr="A screenshot of a cell phone&#10;&#10;Description automatically generated">
            <a:extLst>
              <a:ext uri="{FF2B5EF4-FFF2-40B4-BE49-F238E27FC236}">
                <a16:creationId xmlns:a16="http://schemas.microsoft.com/office/drawing/2014/main" id="{DE4D0379-ACD5-41C0-BF55-B1BB7B999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577" y="1200150"/>
            <a:ext cx="6570846" cy="3394075"/>
          </a:xfrm>
        </p:spPr>
      </p:pic>
    </p:spTree>
    <p:extLst>
      <p:ext uri="{BB962C8B-B14F-4D97-AF65-F5344CB8AC3E}">
        <p14:creationId xmlns:p14="http://schemas.microsoft.com/office/powerpoint/2010/main" val="302773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B50D-D496-43D4-A210-6787B206B60A}"/>
              </a:ext>
            </a:extLst>
          </p:cNvPr>
          <p:cNvSpPr>
            <a:spLocks noGrp="1"/>
          </p:cNvSpPr>
          <p:nvPr>
            <p:ph type="title"/>
          </p:nvPr>
        </p:nvSpPr>
        <p:spPr/>
        <p:txBody>
          <a:bodyPr/>
          <a:lstStyle/>
          <a:p>
            <a:r>
              <a:rPr lang="en-US" dirty="0">
                <a:solidFill>
                  <a:srgbClr val="FF0000"/>
                </a:solidFill>
              </a:rPr>
              <a:t>Comments about clothes</a:t>
            </a:r>
          </a:p>
        </p:txBody>
      </p:sp>
      <p:pic>
        <p:nvPicPr>
          <p:cNvPr id="5" name="Content Placeholder 4">
            <a:extLst>
              <a:ext uri="{FF2B5EF4-FFF2-40B4-BE49-F238E27FC236}">
                <a16:creationId xmlns:a16="http://schemas.microsoft.com/office/drawing/2014/main" id="{DE4D0379-ACD5-41C0-BF55-B1BB7B9991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93692" y="1200150"/>
            <a:ext cx="6556616" cy="3394075"/>
          </a:xfrm>
        </p:spPr>
      </p:pic>
    </p:spTree>
    <p:extLst>
      <p:ext uri="{BB962C8B-B14F-4D97-AF65-F5344CB8AC3E}">
        <p14:creationId xmlns:p14="http://schemas.microsoft.com/office/powerpoint/2010/main" val="8623789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3F3B45-7877-4B28-8271-B988B8353B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40933" y="0"/>
            <a:ext cx="4662132" cy="5143500"/>
          </a:xfrm>
          <a:prstGeom prst="rect">
            <a:avLst/>
          </a:prstGeom>
        </p:spPr>
      </p:pic>
    </p:spTree>
    <p:extLst>
      <p:ext uri="{BB962C8B-B14F-4D97-AF65-F5344CB8AC3E}">
        <p14:creationId xmlns:p14="http://schemas.microsoft.com/office/powerpoint/2010/main" val="9238760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3F3B45-7877-4B28-8271-B988B8353B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20588" y="0"/>
            <a:ext cx="4302822" cy="5143500"/>
          </a:xfrm>
          <a:prstGeom prst="rect">
            <a:avLst/>
          </a:prstGeom>
        </p:spPr>
      </p:pic>
    </p:spTree>
    <p:extLst>
      <p:ext uri="{BB962C8B-B14F-4D97-AF65-F5344CB8AC3E}">
        <p14:creationId xmlns:p14="http://schemas.microsoft.com/office/powerpoint/2010/main" val="126844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0175-5A21-410B-9729-A0344BEB5DE3}"/>
              </a:ext>
            </a:extLst>
          </p:cNvPr>
          <p:cNvSpPr>
            <a:spLocks noGrp="1"/>
          </p:cNvSpPr>
          <p:nvPr>
            <p:ph type="ctrTitle"/>
          </p:nvPr>
        </p:nvSpPr>
        <p:spPr/>
        <p:txBody>
          <a:bodyPr>
            <a:normAutofit fontScale="90000"/>
          </a:bodyPr>
          <a:lstStyle/>
          <a:p>
            <a:pPr algn="l"/>
            <a:r>
              <a:rPr lang="en-US" dirty="0"/>
              <a:t>Title VII’s protections extend to </a:t>
            </a:r>
            <a:r>
              <a:rPr lang="en-US" dirty="0">
                <a:solidFill>
                  <a:srgbClr val="FF0000"/>
                </a:solidFill>
              </a:rPr>
              <a:t>hiring</a:t>
            </a:r>
            <a:r>
              <a:rPr lang="en-US" dirty="0"/>
              <a:t>, firing, </a:t>
            </a:r>
            <a:r>
              <a:rPr lang="en-US" dirty="0">
                <a:solidFill>
                  <a:srgbClr val="FF0000"/>
                </a:solidFill>
              </a:rPr>
              <a:t>compensation</a:t>
            </a:r>
            <a:r>
              <a:rPr lang="en-US" dirty="0"/>
              <a:t>, and all terms, conditions, and privileges of employment. </a:t>
            </a:r>
          </a:p>
        </p:txBody>
      </p:sp>
    </p:spTree>
    <p:extLst>
      <p:ext uri="{BB962C8B-B14F-4D97-AF65-F5344CB8AC3E}">
        <p14:creationId xmlns:p14="http://schemas.microsoft.com/office/powerpoint/2010/main" val="11533262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33F3B45-7877-4B28-8271-B988B8353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424" y="0"/>
            <a:ext cx="6969151" cy="5143500"/>
          </a:xfrm>
          <a:prstGeom prst="rect">
            <a:avLst/>
          </a:prstGeom>
        </p:spPr>
      </p:pic>
    </p:spTree>
    <p:extLst>
      <p:ext uri="{BB962C8B-B14F-4D97-AF65-F5344CB8AC3E}">
        <p14:creationId xmlns:p14="http://schemas.microsoft.com/office/powerpoint/2010/main" val="3132357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3F3B45-7877-4B28-8271-B988B8353B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0199" y="115828"/>
            <a:ext cx="5645777" cy="4665722"/>
          </a:xfrm>
          <a:prstGeom prst="rect">
            <a:avLst/>
          </a:prstGeom>
        </p:spPr>
      </p:pic>
    </p:spTree>
    <p:extLst>
      <p:ext uri="{BB962C8B-B14F-4D97-AF65-F5344CB8AC3E}">
        <p14:creationId xmlns:p14="http://schemas.microsoft.com/office/powerpoint/2010/main" val="2846128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Newsletter?</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6000" dirty="0"/>
              <a:t>David Miklas</a:t>
            </a:r>
            <a:br>
              <a:rPr lang="en-US" sz="4000" dirty="0"/>
            </a:br>
            <a:r>
              <a:rPr lang="en-US" sz="4000" dirty="0"/>
              <a:t>Law Office of David Miklas, P.A.</a:t>
            </a:r>
            <a:br>
              <a:rPr lang="en-US" sz="4000" dirty="0"/>
            </a:br>
            <a:r>
              <a:rPr lang="en-US" sz="2400" dirty="0"/>
              <a:t>Representing Florida Employers Since 1998</a:t>
            </a:r>
            <a:br>
              <a:rPr lang="en-US" sz="2400" dirty="0"/>
            </a:br>
            <a:r>
              <a:rPr lang="en-US" sz="4000" dirty="0"/>
              <a:t> </a:t>
            </a:r>
            <a:r>
              <a:rPr lang="en-US" sz="4000" dirty="0">
                <a:hlinkClick r:id="rId3"/>
              </a:rPr>
              <a:t>www.MiklasEmploymentLaw.com</a:t>
            </a:r>
            <a:endParaRPr lang="en-US" sz="4000" dirty="0"/>
          </a:p>
          <a:p>
            <a:pPr marL="0" indent="0" algn="ctr">
              <a:buNone/>
            </a:pPr>
            <a:r>
              <a:rPr lang="en-US" sz="3000" dirty="0"/>
              <a:t>/</a:t>
            </a:r>
            <a:r>
              <a:rPr lang="en-US" sz="3000" dirty="0" err="1"/>
              <a:t>FloridaEmploymentLaw</a:t>
            </a:r>
            <a:r>
              <a:rPr lang="en-US" sz="3000" dirty="0"/>
              <a:t> </a:t>
            </a:r>
          </a:p>
          <a:p>
            <a:pPr marL="0" indent="0" algn="ctr">
              <a:buNone/>
            </a:pPr>
            <a:endParaRPr lang="en-US" sz="4000" dirty="0"/>
          </a:p>
          <a:p>
            <a:pPr marL="0" indent="0" algn="r">
              <a:buNone/>
            </a:pPr>
            <a:endParaRPr lang="en-US" sz="1800" dirty="0"/>
          </a:p>
          <a:p>
            <a:pPr marL="0" indent="0" algn="r">
              <a:buNone/>
            </a:pPr>
            <a:endParaRPr lang="en-US" sz="1800" dirty="0"/>
          </a:p>
          <a:p>
            <a:pPr marL="0" indent="0" algn="r">
              <a:buNone/>
            </a:pPr>
            <a:r>
              <a:rPr lang="en-US" sz="2400" dirty="0"/>
              <a:t>Email: david@miklasemploymentlaw.com</a:t>
            </a:r>
          </a:p>
        </p:txBody>
      </p:sp>
      <p:sp>
        <p:nvSpPr>
          <p:cNvPr id="4" name="Footer Placeholder 3"/>
          <p:cNvSpPr>
            <a:spLocks noGrp="1"/>
          </p:cNvSpPr>
          <p:nvPr>
            <p:ph type="ftr" sz="quarter" idx="11"/>
          </p:nvPr>
        </p:nvSpPr>
        <p:spPr>
          <a:xfrm>
            <a:off x="533400" y="4767263"/>
            <a:ext cx="8458200" cy="273844"/>
          </a:xfrm>
        </p:spPr>
        <p:txBody>
          <a:bodyPr/>
          <a:lstStyle/>
          <a:p>
            <a:r>
              <a:rPr lang="en-US" dirty="0"/>
              <a:t>Law Office of David Miklas, P.A. – Labor and Employment law for Employers </a:t>
            </a:r>
            <a:r>
              <a:rPr lang="en-US"/>
              <a:t>only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989112" y="3333750"/>
            <a:ext cx="1382782" cy="951966"/>
          </a:xfrm>
          <a:prstGeom prst="rect">
            <a:avLst/>
          </a:prstGeom>
        </p:spPr>
      </p:pic>
      <p:pic>
        <p:nvPicPr>
          <p:cNvPr id="6" name="Picture 5">
            <a:extLst>
              <a:ext uri="{FF2B5EF4-FFF2-40B4-BE49-F238E27FC236}">
                <a16:creationId xmlns:a16="http://schemas.microsoft.com/office/drawing/2014/main" id="{47724728-C07B-4BFD-9CD7-6DCBF19C633D}"/>
              </a:ext>
            </a:extLst>
          </p:cNvPr>
          <p:cNvPicPr>
            <a:picLocks noChangeAspect="1"/>
          </p:cNvPicPr>
          <p:nvPr/>
        </p:nvPicPr>
        <p:blipFill>
          <a:blip r:embed="rId5"/>
          <a:stretch>
            <a:fillRect/>
          </a:stretch>
        </p:blipFill>
        <p:spPr>
          <a:xfrm>
            <a:off x="2590800" y="2800350"/>
            <a:ext cx="476190" cy="466667"/>
          </a:xfrm>
          <a:prstGeom prst="rect">
            <a:avLst/>
          </a:prstGeom>
        </p:spPr>
      </p:pic>
    </p:spTree>
    <p:extLst>
      <p:ext uri="{BB962C8B-B14F-4D97-AF65-F5344CB8AC3E}">
        <p14:creationId xmlns:p14="http://schemas.microsoft.com/office/powerpoint/2010/main" val="2343937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1473</Words>
  <Application>Microsoft Office PowerPoint</Application>
  <PresentationFormat>On-screen Show (16:9)</PresentationFormat>
  <Paragraphs>231</Paragraphs>
  <Slides>92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Fedra Sans Std Medium</vt:lpstr>
      <vt:lpstr>Office Theme</vt:lpstr>
      <vt:lpstr>David Miklas Law Office of David Miklas, P.A. www.MiklasEmploymentLaw.com  /FloridaEmploymentLaw  </vt:lpstr>
      <vt:lpstr>Illegal harassment can be based on:</vt:lpstr>
      <vt:lpstr>Illegal harassment can be based on:</vt:lpstr>
      <vt:lpstr>Title VII prohibits covered employers from discriminating in employment on grounds of: </vt:lpstr>
      <vt:lpstr>Illegal harassment can be based on:</vt:lpstr>
      <vt:lpstr>PowerPoint Presentation</vt:lpstr>
      <vt:lpstr>PowerPoint Presentation</vt:lpstr>
      <vt:lpstr>Does Title VII protect actions other than terminations?</vt:lpstr>
      <vt:lpstr>Title VII’s protections extend to hiring, firing, compensation, and all terms, conditions, and privileges of employment. </vt:lpstr>
      <vt:lpstr>Does Title VII specifically prohibit “harassment” or a “hostile work environment?”</vt:lpstr>
      <vt:lpstr>No.</vt:lpstr>
      <vt:lpstr>Such discrimination is covered by the “terms, conditions and privileges” language of the statute. Harris v. Forklift Sys., 510 U.S. 17, 21 (1993).   Title VII is violated when the workplace is permeated with “discriminatory intimidation, ridicule, and insult” that is “sufficiently severe or pervasive to alter the conditions of the victim’s employment and create an abusive working environment.” Meritor Savs. Bank v. Vinson, 477 U.S. 57, 67 (1986).</vt:lpstr>
      <vt:lpstr>What is Sexual Harassment?</vt:lpstr>
      <vt:lpstr>What is Sexual Harassment?</vt:lpstr>
      <vt:lpstr>PowerPoint Presentation</vt:lpstr>
      <vt:lpstr>PowerPoint Presentation</vt:lpstr>
      <vt:lpstr>Title VII’s prohibition against gender discrimination includes discrimination based on sexual stereotypes, such as an expectation that women should dress or act in a certain way.  Price Waterhouse v. Hopkins, 490 U.S. 228, 235 (1989).</vt:lpstr>
      <vt:lpstr>Is an employee’s transgender status protected under Title VII?</vt:lpstr>
      <vt:lpstr>Courts have held that sex discrimination under Title VII includes discrimination against a transgender person for gender nonconformity.      Chavez v. Credit Nation Auto Sales, LLC, 641 F. App’x 883, 884 (11th Cir. 2016);  Ge v. Dun &amp; Bradstreet, Inc., 2017 WL 347582, at *4 (M.D. Fla. Jan. 24, 2017).</vt:lpstr>
      <vt:lpstr>PowerPoint Presentation</vt:lpstr>
      <vt:lpstr>Some examples of LGBT-related claims that EEOC views as unlawful sex discrimination include:  Failing to hire an applicant because she is a transgender woman.  Firing an employee because he is planning or has made a gender transition.  Denying an employee equal access to a common restroom corresponding to the employee's gender identity.  Harassing an employee because of a gender transition, such as by intentionally and persistently failing to use the name and gender pronoun that correspond to the gender identity with which the employee identifies, and which the employee has communicated to management and employees.  Denying an employee a promotion because he is gay or straight. </vt:lpstr>
      <vt:lpstr>Does Title VII include sexual orientation as a covered classification?</vt:lpstr>
      <vt:lpstr>No.</vt:lpstr>
      <vt:lpstr>EEOC guidance defines sex  discrimination to include discrimination based on an employee’s sexual orientation and several courts have concluded the same.</vt:lpstr>
      <vt:lpstr>Evans v. Georgia Hospital, 850 F.3d 1248, 1255 (11th Cir. 2017) - sexual orientation discrimination is not protected under Title VII.   Hively v. Ivy Tech Community College of Indiana, 853 F.3d 339 (7th Cir. 2017), a person who alleges that she experienced employment discrimination on the basis of her sexual orientation may state a case for sex discrimination for Title VII purposes.</vt:lpstr>
      <vt:lpstr>PowerPoint Presentation</vt:lpstr>
      <vt:lpstr>PowerPoint Presentation</vt:lpstr>
      <vt:lpstr>PowerPoint Presentation</vt:lpstr>
      <vt:lpstr>Claims for harassment used to be:  Hostile work environment  vs.  quid pro quo theory</vt:lpstr>
      <vt:lpstr>All harassment claims are hostile work environment claims.   What changes is whether the alleged harasser was a supervisor</vt:lpstr>
      <vt:lpstr>In order to prove a hostile environment claim, a plaintiff must show:  (1) that she belongs to protected group;  (2) that she has been subject to unwelcome harassment;  (3) that the harassment was based on a protected characteristic (sex);  (4) that the harassment was sufficiently severe or pervasive to alter terms and conditions of employment (an employee must prove that her work environment was both subjectively and objectively hostile); and </vt:lpstr>
      <vt:lpstr>In determining whether the harassment was objectively hostile, courts consider four factors:  (1) the frequency of the conduct;  (2) the severity of the conduct;  (3) whether the conduct was physically threatening or humiliating, or a mere offensive utterance; and (4) whether the conduct unreasonably interfered with the employee’s job performance.</vt:lpstr>
      <vt:lpstr>In order to prove a hostile environment claim, a plaintiff must show:  (5) that the employer is responsible for such environment under either a theory of vicarious or of direct liability.  As to #5, if the alleged harasser is a coworker, an employer is liable only if it was negligent—that is, if it knew or should have known of the harassing conduct but failed to take prompt remedial action.  “supervisor” for purposes of establishing vicarious liability</vt:lpstr>
      <vt:lpstr>If, however, the alleged harasser is a supervisor, a different standard applies.   If the supervisor's harassment culminates in a tangible employment action, the employer is strictly liable.   But if no tangible employment action is taken, the employer may establish the affirmative defense set forth in Faragher/Ellerth:  (1) it exercised reasonable care to prevent and correct any harassing behavior; and   (2) the employee unreasonably failed to take advantage of the preventive or corrective opportunities that the employer provided.</vt:lpstr>
      <vt:lpstr>If no tangible employment action and conduct is committed by a supervisor, an employer is liable unless the employer proves:   (a) that the employer exercised reasonable care to prevent and correct promptly any sexually harassing behavior, and   (b) that the plaintiff employee unreasonably failed to take advantage of any preventive or corrective opportunities provided by the employer or to avoid harm otherwise.  Faragher v. City of Boca Raton, 524 U.S. 775 (1998); Burlington Indus., Inc. v. Ellerth, 524 U.S. 742, 118 S. Ct. 2257 (1998)</vt:lpstr>
      <vt:lpstr>a) reasonable care to prevent = anti-harassment policy that provides for a reporting mechanism that is distributed.  The complaint procedures must be reasonable and the harassment policy must be distributed. </vt:lpstr>
      <vt:lpstr>b) Employee held to have unreasonably failed to take advantage of preventative or corrective opportunities because she waited more than two months before complaining about alleged harassment for Faragher/Ellerth purposes.  Harrison v. City of Tampa, No. 8:17-cv-01369-T-02CPT, 2019 U.S. Dist. LEXIS 93131, at *28-29 (M.D. Fla. June 4, 2019)  </vt:lpstr>
      <vt:lpstr>PowerPoint Presentation</vt:lpstr>
      <vt:lpstr>PowerPoint Presentation</vt:lpstr>
      <vt:lpstr>Where the employee has suffered a tangible employment action such as a  - suspension - denial of a promotion,   - discharge,  - reassignment with significantly different responsibilities, or - a decision causing a significant change in benefits  the Faragher defense is not available (and the case proceeds under a quid pro quo theory, i.e. supervisor explicitly or implicitly conditioned a job, a job benefit, or the absence of a job detriment, upon an employee's acceptance of sexual conduct). </vt:lpstr>
      <vt:lpstr>This affirmative defense only applies to supervisor liability, and an employer may not use it for co-worker harassment.</vt:lpstr>
      <vt:lpstr>Employers are liable for sexual harassment directed against an employee by a non-supervisory co-employee where the employee shows that the employer both  (1) knew or should have known that harassment was occurring, and  (2) failed to take prompt and appropriate corrective action once it learned.  A remedial measure is sufficient if it is reasonably likely to prevent the misconduct from recurring (warnings/counselings).</vt:lpstr>
      <vt:lpstr>- Constructive knowledge because the harassment was pervasive enough;   - By showing that she complained to higher management.   - where the employer is aware of prior instances of harassment by the same harasser (relevant factors are the extent and seriousness of the earlier harassment and the similarity and temporal proximity to the later harassment).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live</vt:lpstr>
      <vt:lpstr>PowerPoint Presentation</vt:lpstr>
      <vt:lpstr>The investigation found:</vt:lpstr>
      <vt:lpstr>PowerPoint Presentation</vt:lpstr>
      <vt:lpstr>Which of these is sexual harassment?</vt:lpstr>
      <vt:lpstr>PowerPoint Presentation</vt:lpstr>
      <vt:lpstr>Examples of prohibited behavior include:</vt:lpstr>
      <vt:lpstr>PowerPoint Presentation</vt:lpstr>
      <vt:lpstr>PowerPoint Presentation</vt:lpstr>
      <vt:lpstr>PowerPoint Presentation</vt:lpstr>
      <vt:lpstr>PowerPoint Presentation</vt:lpstr>
      <vt:lpstr>PowerPoint Presentation</vt:lpstr>
      <vt:lpstr>Conduct To Be Avoided</vt:lpstr>
      <vt:lpstr>PowerPoint Presentation</vt:lpstr>
      <vt:lpstr>PowerPoint Presentation</vt:lpstr>
      <vt:lpstr>Conduct To Be Avoided (cont’d)</vt:lpstr>
      <vt:lpstr>Comments about clothes</vt:lpstr>
      <vt:lpstr>Comments about clothes</vt:lpstr>
      <vt:lpstr>PowerPoint Presentation</vt:lpstr>
      <vt:lpstr>PowerPoint Presentation</vt:lpstr>
      <vt:lpstr>PowerPoint Presentation</vt:lpstr>
      <vt:lpstr>PowerPoint Presentation</vt:lpstr>
      <vt:lpstr>Questions?  Newsletter?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Naugle</dc:creator>
  <cp:lastModifiedBy>David Miklas</cp:lastModifiedBy>
  <cp:revision>155</cp:revision>
  <cp:lastPrinted>2016-02-27T03:45:28Z</cp:lastPrinted>
  <dcterms:created xsi:type="dcterms:W3CDTF">2015-08-30T20:38:59Z</dcterms:created>
  <dcterms:modified xsi:type="dcterms:W3CDTF">2019-07-01T11:56:20Z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C97B8457-E34F-4316-99E9-07CE1014829C</vt:lpwstr>
  </property>
  <property fmtid="{D5CDD505-2E9C-101B-9397-08002B2CF9AE}" pid="3" name="ArticulatePath">
    <vt:lpwstr>speaker template</vt:lpwstr>
  </property>
</Properties>
</file>