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3"/>
  </p:handoutMasterIdLst>
  <p:sldIdLst>
    <p:sldId id="256" r:id="rId2"/>
    <p:sldId id="258" r:id="rId3"/>
    <p:sldId id="257" r:id="rId4"/>
    <p:sldId id="259" r:id="rId5"/>
    <p:sldId id="260" r:id="rId6"/>
    <p:sldId id="261" r:id="rId7"/>
    <p:sldId id="269" r:id="rId8"/>
    <p:sldId id="262" r:id="rId9"/>
    <p:sldId id="263" r:id="rId10"/>
    <p:sldId id="264" r:id="rId11"/>
    <p:sldId id="265" r:id="rId12"/>
    <p:sldId id="266" r:id="rId13"/>
    <p:sldId id="267" r:id="rId14"/>
    <p:sldId id="272" r:id="rId15"/>
    <p:sldId id="268" r:id="rId16"/>
    <p:sldId id="270" r:id="rId17"/>
    <p:sldId id="286" r:id="rId18"/>
    <p:sldId id="284" r:id="rId19"/>
    <p:sldId id="285" r:id="rId20"/>
    <p:sldId id="271" r:id="rId21"/>
    <p:sldId id="273" r:id="rId22"/>
    <p:sldId id="274" r:id="rId23"/>
    <p:sldId id="275" r:id="rId24"/>
    <p:sldId id="276" r:id="rId25"/>
    <p:sldId id="277" r:id="rId26"/>
    <p:sldId id="278" r:id="rId27"/>
    <p:sldId id="279" r:id="rId28"/>
    <p:sldId id="280" r:id="rId29"/>
    <p:sldId id="281" r:id="rId30"/>
    <p:sldId id="282" r:id="rId31"/>
    <p:sldId id="287"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582" y="42"/>
      </p:cViewPr>
      <p:guideLst>
        <p:guide orient="horz" pos="2160"/>
        <p:guide pos="2880"/>
      </p:guideLst>
    </p:cSldViewPr>
  </p:slideViewPr>
  <p:notesTextViewPr>
    <p:cViewPr>
      <p:scale>
        <a:sx n="1" d="1"/>
        <a:sy n="1" d="1"/>
      </p:scale>
      <p:origin x="0" y="0"/>
    </p:cViewPr>
  </p:notesTextViewPr>
  <p:notesViewPr>
    <p:cSldViewPr>
      <p:cViewPr varScale="1">
        <p:scale>
          <a:sx n="80" d="100"/>
          <a:sy n="80" d="100"/>
        </p:scale>
        <p:origin x="-201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smtClean="0"/>
              <a:t>Changes to FAC  55A-7</a:t>
            </a: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BFB6AFB-1727-44B0-9D75-07826093140D}" type="datetimeFigureOut">
              <a:rPr lang="en-US" smtClean="0"/>
              <a:t>7/26/2016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2F6D045-DC1A-46F8-A750-CF1514A7973D}" type="slidenum">
              <a:rPr lang="en-US" smtClean="0"/>
              <a:t>‹#›</a:t>
            </a:fld>
            <a:endParaRPr lang="en-US"/>
          </a:p>
        </p:txBody>
      </p:sp>
    </p:spTree>
    <p:extLst>
      <p:ext uri="{BB962C8B-B14F-4D97-AF65-F5344CB8AC3E}">
        <p14:creationId xmlns:p14="http://schemas.microsoft.com/office/powerpoint/2010/main" val="41185855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EA0B583-0BA2-4982-AB11-CC0B577F9ABB}" type="datetimeFigureOut">
              <a:rPr lang="en-US" smtClean="0"/>
              <a:t>7/26/2016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42D3E1-9334-4C7A-BD5D-92822AA502FD}" type="slidenum">
              <a:rPr lang="en-US" smtClean="0"/>
              <a:t>‹#›</a:t>
            </a:fld>
            <a:endParaRPr lang="en-US"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A0B583-0BA2-4982-AB11-CC0B577F9ABB}" type="datetimeFigureOut">
              <a:rPr lang="en-US" smtClean="0"/>
              <a:t>7/26/2016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42D3E1-9334-4C7A-BD5D-92822AA502FD}"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A0B583-0BA2-4982-AB11-CC0B577F9ABB}" type="datetimeFigureOut">
              <a:rPr lang="en-US" smtClean="0"/>
              <a:t>7/26/2016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42D3E1-9334-4C7A-BD5D-92822AA502FD}"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EA0B583-0BA2-4982-AB11-CC0B577F9ABB}" type="datetimeFigureOut">
              <a:rPr lang="en-US" smtClean="0"/>
              <a:t>7/26/2016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42D3E1-9334-4C7A-BD5D-92822AA502FD}"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A0B583-0BA2-4982-AB11-CC0B577F9ABB}" type="datetimeFigureOut">
              <a:rPr lang="en-US" smtClean="0"/>
              <a:t>7/26/2016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42D3E1-9334-4C7A-BD5D-92822AA502FD}"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EA0B583-0BA2-4982-AB11-CC0B577F9ABB}" type="datetimeFigureOut">
              <a:rPr lang="en-US" smtClean="0"/>
              <a:t>7/26/2016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42D3E1-9334-4C7A-BD5D-92822AA502FD}"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EA0B583-0BA2-4982-AB11-CC0B577F9ABB}" type="datetimeFigureOut">
              <a:rPr lang="en-US" smtClean="0"/>
              <a:t>7/26/2016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42D3E1-9334-4C7A-BD5D-92822AA502FD}"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EA0B583-0BA2-4982-AB11-CC0B577F9ABB}" type="datetimeFigureOut">
              <a:rPr lang="en-US" smtClean="0"/>
              <a:t>7/26/2016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42D3E1-9334-4C7A-BD5D-92822AA502FD}"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A0B583-0BA2-4982-AB11-CC0B577F9ABB}" type="datetimeFigureOut">
              <a:rPr lang="en-US" smtClean="0"/>
              <a:t>7/26/2016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42D3E1-9334-4C7A-BD5D-92822AA502FD}"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A0B583-0BA2-4982-AB11-CC0B577F9ABB}" type="datetimeFigureOut">
              <a:rPr lang="en-US" smtClean="0"/>
              <a:t>7/26/2016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42D3E1-9334-4C7A-BD5D-92822AA502FD}"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A0B583-0BA2-4982-AB11-CC0B577F9ABB}" type="datetimeFigureOut">
              <a:rPr lang="en-US" smtClean="0"/>
              <a:t>7/26/2016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42D3E1-9334-4C7A-BD5D-92822AA502FD}" type="slidenum">
              <a:rPr lang="en-US" smtClean="0"/>
              <a:t>‹#›</a:t>
            </a:fld>
            <a:endParaRPr lang="en-US"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EA0B583-0BA2-4982-AB11-CC0B577F9ABB}" type="datetimeFigureOut">
              <a:rPr lang="en-US" smtClean="0"/>
              <a:t>7/26/2016</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142D3E1-9334-4C7A-BD5D-92822AA502FD}"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smtClean="0"/>
          </a:p>
          <a:p>
            <a:r>
              <a:rPr lang="en-US" sz="900" dirty="0" smtClean="0"/>
              <a:t>Update June 3, 2016</a:t>
            </a:r>
            <a:endParaRPr lang="en-US" sz="900" dirty="0"/>
          </a:p>
        </p:txBody>
      </p:sp>
      <p:sp>
        <p:nvSpPr>
          <p:cNvPr id="2" name="Title 1"/>
          <p:cNvSpPr>
            <a:spLocks noGrp="1"/>
          </p:cNvSpPr>
          <p:nvPr>
            <p:ph type="ctrTitle"/>
          </p:nvPr>
        </p:nvSpPr>
        <p:spPr>
          <a:xfrm>
            <a:off x="817581" y="762000"/>
            <a:ext cx="7175351" cy="4163457"/>
          </a:xfrm>
        </p:spPr>
        <p:txBody>
          <a:bodyPr/>
          <a:lstStyle/>
          <a:p>
            <a:pPr marL="182880" indent="0">
              <a:buNone/>
            </a:pPr>
            <a:r>
              <a:rPr lang="en-US" sz="4800" dirty="0" smtClean="0">
                <a:latin typeface="Comic Sans MS" panose="030F0702030302020204" pitchFamily="66" charset="0"/>
              </a:rPr>
              <a:t>2016 Changes to </a:t>
            </a:r>
            <a:br>
              <a:rPr lang="en-US" sz="4800" dirty="0" smtClean="0">
                <a:latin typeface="Comic Sans MS" panose="030F0702030302020204" pitchFamily="66" charset="0"/>
              </a:rPr>
            </a:br>
            <a:r>
              <a:rPr lang="en-US" sz="4800" dirty="0" smtClean="0">
                <a:latin typeface="Comic Sans MS" panose="030F0702030302020204" pitchFamily="66" charset="0"/>
              </a:rPr>
              <a:t>Chapter 55A-7, FAC</a:t>
            </a:r>
            <a:br>
              <a:rPr lang="en-US" sz="4800" dirty="0" smtClean="0">
                <a:latin typeface="Comic Sans MS" panose="030F0702030302020204" pitchFamily="66" charset="0"/>
              </a:rPr>
            </a:br>
            <a:r>
              <a:rPr lang="en-US" sz="4800" dirty="0">
                <a:latin typeface="Comic Sans MS" panose="030F0702030302020204" pitchFamily="66" charset="0"/>
              </a:rPr>
              <a:t/>
            </a:r>
            <a:br>
              <a:rPr lang="en-US" sz="4800" dirty="0">
                <a:latin typeface="Comic Sans MS" panose="030F0702030302020204" pitchFamily="66" charset="0"/>
              </a:rPr>
            </a:br>
            <a:endParaRPr lang="en-US" sz="4800" dirty="0">
              <a:latin typeface="Comic Sans MS" panose="030F0702030302020204"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2476500"/>
            <a:ext cx="3304705" cy="2547793"/>
          </a:xfrm>
          <a:prstGeom prst="rect">
            <a:avLst/>
          </a:prstGeom>
        </p:spPr>
      </p:pic>
    </p:spTree>
    <p:extLst>
      <p:ext uri="{BB962C8B-B14F-4D97-AF65-F5344CB8AC3E}">
        <p14:creationId xmlns:p14="http://schemas.microsoft.com/office/powerpoint/2010/main" val="1384253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How do you show preference when using a numeric scoring system for your selection?</a:t>
            </a:r>
            <a:endParaRPr lang="en-US" sz="2400" dirty="0"/>
          </a:p>
        </p:txBody>
      </p:sp>
      <p:sp>
        <p:nvSpPr>
          <p:cNvPr id="3" name="Content Placeholder 2"/>
          <p:cNvSpPr>
            <a:spLocks noGrp="1"/>
          </p:cNvSpPr>
          <p:nvPr>
            <p:ph sz="quarter" idx="13"/>
          </p:nvPr>
        </p:nvSpPr>
        <p:spPr/>
        <p:txBody>
          <a:bodyPr>
            <a:normAutofit fontScale="92500" lnSpcReduction="20000"/>
          </a:bodyPr>
          <a:lstStyle/>
          <a:p>
            <a:r>
              <a:rPr lang="en-US" dirty="0" smtClean="0"/>
              <a:t>The VP eligible person shall have their qualifying score augmented when a numeric selection process is in place. Their name shall be placed on the appropriate register in the order of the score plus the </a:t>
            </a:r>
            <a:r>
              <a:rPr lang="en-US" dirty="0"/>
              <a:t>applicable</a:t>
            </a:r>
            <a:r>
              <a:rPr lang="en-US" dirty="0" smtClean="0"/>
              <a:t> augmentation. </a:t>
            </a:r>
          </a:p>
          <a:p>
            <a:r>
              <a:rPr lang="en-US" dirty="0" smtClean="0"/>
              <a:t>Depending upon how they qualified for VP,  examination scores of 100 will be augmented by 15,10 or 5 points to their qualifying </a:t>
            </a:r>
            <a:r>
              <a:rPr lang="en-US" dirty="0"/>
              <a:t>score</a:t>
            </a:r>
            <a:r>
              <a:rPr lang="en-US" dirty="0" smtClean="0"/>
              <a:t>. </a:t>
            </a:r>
          </a:p>
          <a:p>
            <a:r>
              <a:rPr lang="en-US" dirty="0" smtClean="0"/>
              <a:t>Where the examination score is more or less than a 100, it is permissible to apply an alternative method and use percentages, 15%, 10% or 5% once again depending </a:t>
            </a:r>
            <a:r>
              <a:rPr lang="en-US" dirty="0"/>
              <a:t>upon how they qualified for </a:t>
            </a:r>
            <a:r>
              <a:rPr lang="en-US" dirty="0" smtClean="0"/>
              <a:t>VP. </a:t>
            </a:r>
            <a:endParaRPr lang="en-US" dirty="0"/>
          </a:p>
        </p:txBody>
      </p:sp>
    </p:spTree>
    <p:extLst>
      <p:ext uri="{BB962C8B-B14F-4D97-AF65-F5344CB8AC3E}">
        <p14:creationId xmlns:p14="http://schemas.microsoft.com/office/powerpoint/2010/main" val="2843061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What is “Absolute Preference” ?</a:t>
            </a:r>
            <a:endParaRPr lang="en-US" sz="2800" dirty="0"/>
          </a:p>
        </p:txBody>
      </p:sp>
      <p:sp>
        <p:nvSpPr>
          <p:cNvPr id="3" name="Content Placeholder 2"/>
          <p:cNvSpPr>
            <a:spLocks noGrp="1"/>
          </p:cNvSpPr>
          <p:nvPr>
            <p:ph sz="quarter" idx="13"/>
          </p:nvPr>
        </p:nvSpPr>
        <p:spPr/>
        <p:txBody>
          <a:bodyPr>
            <a:normAutofit/>
          </a:bodyPr>
          <a:lstStyle/>
          <a:p>
            <a:r>
              <a:rPr lang="en-US" sz="2400" dirty="0" smtClean="0"/>
              <a:t>If a veteran has a disability rating of 30% or greater and </a:t>
            </a:r>
          </a:p>
          <a:p>
            <a:r>
              <a:rPr lang="en-US" sz="2400" dirty="0" smtClean="0"/>
              <a:t>If the position is </a:t>
            </a:r>
            <a:r>
              <a:rPr lang="en-US" sz="2400" dirty="0" smtClean="0">
                <a:solidFill>
                  <a:srgbClr val="FF0000"/>
                </a:solidFill>
              </a:rPr>
              <a:t>NOT</a:t>
            </a:r>
            <a:r>
              <a:rPr lang="en-US" sz="2400" dirty="0" smtClean="0"/>
              <a:t> classified as professional or technical…</a:t>
            </a:r>
          </a:p>
          <a:p>
            <a:pPr marL="45720" indent="0">
              <a:buNone/>
            </a:pPr>
            <a:r>
              <a:rPr lang="en-US" sz="2400" dirty="0" smtClean="0"/>
              <a:t> The veteran shall be placed at the top of the appropriate register or employment list and will be given absolute preference.</a:t>
            </a:r>
            <a:endParaRPr lang="en-US" sz="2400" dirty="0"/>
          </a:p>
        </p:txBody>
      </p:sp>
    </p:spTree>
    <p:extLst>
      <p:ext uri="{BB962C8B-B14F-4D97-AF65-F5344CB8AC3E}">
        <p14:creationId xmlns:p14="http://schemas.microsoft.com/office/powerpoint/2010/main" val="2137854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How do you show preference in a non-numerical selection process?</a:t>
            </a:r>
            <a:endParaRPr lang="en-US" sz="2400" dirty="0"/>
          </a:p>
        </p:txBody>
      </p:sp>
      <p:sp>
        <p:nvSpPr>
          <p:cNvPr id="3" name="Content Placeholder 2"/>
          <p:cNvSpPr>
            <a:spLocks noGrp="1"/>
          </p:cNvSpPr>
          <p:nvPr>
            <p:ph sz="quarter" idx="13"/>
          </p:nvPr>
        </p:nvSpPr>
        <p:spPr/>
        <p:txBody>
          <a:bodyPr/>
          <a:lstStyle/>
          <a:p>
            <a:r>
              <a:rPr lang="en-US" dirty="0" smtClean="0"/>
              <a:t>When a non-numeric selection process is used, VP in appointment,re-employment and retention requires that the preference eligible applicant be given preference at every step.</a:t>
            </a:r>
          </a:p>
          <a:p>
            <a:r>
              <a:rPr lang="en-US" dirty="0" smtClean="0"/>
              <a:t>Preference eligible applicants who meet the MQs for the open positon shall be considered for selection and shall be granted an interview in </a:t>
            </a:r>
            <a:r>
              <a:rPr lang="en-US" dirty="0" smtClean="0">
                <a:solidFill>
                  <a:srgbClr val="FF0000"/>
                </a:solidFill>
              </a:rPr>
              <a:t>All</a:t>
            </a:r>
            <a:r>
              <a:rPr lang="en-US" dirty="0" smtClean="0"/>
              <a:t> cases.</a:t>
            </a:r>
            <a:endParaRPr lang="en-US" dirty="0"/>
          </a:p>
        </p:txBody>
      </p:sp>
    </p:spTree>
    <p:extLst>
      <p:ext uri="{BB962C8B-B14F-4D97-AF65-F5344CB8AC3E}">
        <p14:creationId xmlns:p14="http://schemas.microsoft.com/office/powerpoint/2010/main" val="2817316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gradFill>
                  <a:gsLst>
                    <a:gs pos="0">
                      <a:prstClr val="black"/>
                    </a:gs>
                    <a:gs pos="40000">
                      <a:prstClr val="black">
                        <a:lumMod val="75000"/>
                        <a:lumOff val="25000"/>
                      </a:prstClr>
                    </a:gs>
                    <a:gs pos="100000">
                      <a:srgbClr val="212745">
                        <a:alpha val="65000"/>
                      </a:srgbClr>
                    </a:gs>
                  </a:gsLst>
                  <a:lin ang="5400000" scaled="0"/>
                </a:gradFill>
              </a:rPr>
              <a:t>If the VP applicant is </a:t>
            </a:r>
            <a:r>
              <a:rPr lang="en-US" sz="2400" dirty="0">
                <a:solidFill>
                  <a:srgbClr val="FF0000"/>
                </a:solidFill>
              </a:rPr>
              <a:t>NOT</a:t>
            </a:r>
            <a:r>
              <a:rPr lang="en-US" sz="2400" dirty="0">
                <a:gradFill>
                  <a:gsLst>
                    <a:gs pos="0">
                      <a:prstClr val="black"/>
                    </a:gs>
                    <a:gs pos="40000">
                      <a:prstClr val="black">
                        <a:lumMod val="75000"/>
                        <a:lumOff val="25000"/>
                      </a:prstClr>
                    </a:gs>
                    <a:gs pos="100000">
                      <a:srgbClr val="212745">
                        <a:alpha val="65000"/>
                      </a:srgbClr>
                    </a:gs>
                  </a:gsLst>
                  <a:lin ang="5400000" scaled="0"/>
                </a:gradFill>
              </a:rPr>
              <a:t> </a:t>
            </a:r>
            <a:r>
              <a:rPr lang="en-US" sz="2400" dirty="0" smtClean="0">
                <a:gradFill>
                  <a:gsLst>
                    <a:gs pos="0">
                      <a:prstClr val="black"/>
                    </a:gs>
                    <a:gs pos="40000">
                      <a:prstClr val="black">
                        <a:lumMod val="75000"/>
                        <a:lumOff val="25000"/>
                      </a:prstClr>
                    </a:gs>
                    <a:gs pos="100000">
                      <a:srgbClr val="212745">
                        <a:alpha val="65000"/>
                      </a:srgbClr>
                    </a:gs>
                  </a:gsLst>
                  <a:lin ang="5400000" scaled="0"/>
                </a:gradFill>
              </a:rPr>
              <a:t>selected in a non-numeric process….</a:t>
            </a:r>
            <a:r>
              <a:rPr lang="en-US" sz="2400" dirty="0">
                <a:gradFill>
                  <a:gsLst>
                    <a:gs pos="0">
                      <a:prstClr val="black"/>
                    </a:gs>
                    <a:gs pos="40000">
                      <a:prstClr val="black">
                        <a:lumMod val="75000"/>
                        <a:lumOff val="25000"/>
                      </a:prstClr>
                    </a:gs>
                    <a:gs pos="100000">
                      <a:srgbClr val="212745">
                        <a:alpha val="65000"/>
                      </a:srgbClr>
                    </a:gs>
                  </a:gsLst>
                  <a:lin ang="5400000" scaled="0"/>
                </a:gradFill>
              </a:rPr>
              <a:t>what </a:t>
            </a:r>
            <a:r>
              <a:rPr lang="en-US" sz="2400" dirty="0">
                <a:solidFill>
                  <a:srgbClr val="FF0000"/>
                </a:solidFill>
              </a:rPr>
              <a:t>MUST</a:t>
            </a:r>
            <a:r>
              <a:rPr lang="en-US" sz="2400" dirty="0">
                <a:gradFill>
                  <a:gsLst>
                    <a:gs pos="0">
                      <a:prstClr val="black"/>
                    </a:gs>
                    <a:gs pos="40000">
                      <a:prstClr val="black">
                        <a:lumMod val="75000"/>
                        <a:lumOff val="25000"/>
                      </a:prstClr>
                    </a:gs>
                    <a:gs pos="100000">
                      <a:srgbClr val="212745">
                        <a:alpha val="65000"/>
                      </a:srgbClr>
                    </a:gs>
                  </a:gsLst>
                  <a:lin ang="5400000" scaled="0"/>
                </a:gradFill>
              </a:rPr>
              <a:t> the employer do?</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sz="2400" dirty="0" smtClean="0"/>
              <a:t>When a determination is made that the preference eligible applicant is NOT going to be selected, a higher level of management, having authority to overturn the initial selection, shall review such determination.</a:t>
            </a:r>
          </a:p>
          <a:p>
            <a:r>
              <a:rPr lang="en-US" sz="2400" dirty="0" smtClean="0"/>
              <a:t> This procedure must be documented </a:t>
            </a:r>
            <a:r>
              <a:rPr lang="en-US" sz="2400" dirty="0"/>
              <a:t>because the decision may be challenged and result in an investigation and review by the Department of Veterans’ Affairs.</a:t>
            </a:r>
          </a:p>
          <a:p>
            <a:pPr marL="45720" indent="0">
              <a:buNone/>
            </a:pPr>
            <a:r>
              <a:rPr lang="en-US" sz="2400" dirty="0" smtClean="0"/>
              <a:t> </a:t>
            </a:r>
            <a:endParaRPr lang="en-US" sz="2400" dirty="0"/>
          </a:p>
        </p:txBody>
      </p:sp>
    </p:spTree>
    <p:extLst>
      <p:ext uri="{BB962C8B-B14F-4D97-AF65-F5344CB8AC3E}">
        <p14:creationId xmlns:p14="http://schemas.microsoft.com/office/powerpoint/2010/main" val="1075586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What happens if the choice comes down to vet vs. vet?</a:t>
            </a:r>
            <a:endParaRPr lang="en-US" sz="2800" dirty="0"/>
          </a:p>
        </p:txBody>
      </p:sp>
      <p:sp>
        <p:nvSpPr>
          <p:cNvPr id="3" name="Content Placeholder 2"/>
          <p:cNvSpPr>
            <a:spLocks noGrp="1"/>
          </p:cNvSpPr>
          <p:nvPr>
            <p:ph sz="quarter" idx="13"/>
          </p:nvPr>
        </p:nvSpPr>
        <p:spPr/>
        <p:txBody>
          <a:bodyPr/>
          <a:lstStyle/>
          <a:p>
            <a:r>
              <a:rPr lang="en-US" dirty="0" smtClean="0"/>
              <a:t>When two equally qualified preference eligible applicants are considered for an open position, selection preference shall be award based upon the eligibility category with first preference to a compensable disabled veteran and tiered down from there.</a:t>
            </a:r>
            <a:endParaRPr lang="en-US" dirty="0"/>
          </a:p>
        </p:txBody>
      </p:sp>
    </p:spTree>
    <p:extLst>
      <p:ext uri="{BB962C8B-B14F-4D97-AF65-F5344CB8AC3E}">
        <p14:creationId xmlns:p14="http://schemas.microsoft.com/office/powerpoint/2010/main" val="38480927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What happens if there is intentional misrepresentation?</a:t>
            </a:r>
            <a:endParaRPr lang="en-US" sz="2800" dirty="0"/>
          </a:p>
        </p:txBody>
      </p:sp>
      <p:sp>
        <p:nvSpPr>
          <p:cNvPr id="3" name="Content Placeholder 2"/>
          <p:cNvSpPr>
            <a:spLocks noGrp="1"/>
          </p:cNvSpPr>
          <p:nvPr>
            <p:ph sz="quarter" idx="13"/>
          </p:nvPr>
        </p:nvSpPr>
        <p:spPr/>
        <p:txBody>
          <a:bodyPr>
            <a:normAutofit/>
          </a:bodyPr>
          <a:lstStyle/>
          <a:p>
            <a:r>
              <a:rPr lang="en-US" sz="2400" dirty="0" smtClean="0"/>
              <a:t>Intentional misrepresentation of </a:t>
            </a:r>
            <a:r>
              <a:rPr lang="en-US" sz="2400" dirty="0" smtClean="0">
                <a:solidFill>
                  <a:srgbClr val="FF0000"/>
                </a:solidFill>
              </a:rPr>
              <a:t>ANY </a:t>
            </a:r>
            <a:r>
              <a:rPr lang="en-US" sz="2400" dirty="0" smtClean="0"/>
              <a:t>claim for preference shall disqualify the applicant from claiming VP on future applications, and if employed, shall be subject to disciplinary action by the employer, including dismissal. </a:t>
            </a:r>
            <a:endParaRPr lang="en-US" sz="2400" dirty="0"/>
          </a:p>
        </p:txBody>
      </p:sp>
    </p:spTree>
    <p:extLst>
      <p:ext uri="{BB962C8B-B14F-4D97-AF65-F5344CB8AC3E}">
        <p14:creationId xmlns:p14="http://schemas.microsoft.com/office/powerpoint/2010/main" val="33816031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New Forms</a:t>
            </a:r>
            <a:endParaRPr lang="en-US" sz="3600" dirty="0"/>
          </a:p>
        </p:txBody>
      </p:sp>
      <p:sp>
        <p:nvSpPr>
          <p:cNvPr id="3" name="Content Placeholder 2"/>
          <p:cNvSpPr>
            <a:spLocks noGrp="1"/>
          </p:cNvSpPr>
          <p:nvPr>
            <p:ph sz="quarter" idx="13"/>
          </p:nvPr>
        </p:nvSpPr>
        <p:spPr/>
        <p:txBody>
          <a:bodyPr>
            <a:normAutofit fontScale="92500" lnSpcReduction="10000"/>
          </a:bodyPr>
          <a:lstStyle/>
          <a:p>
            <a:r>
              <a:rPr lang="en-US" sz="2400" dirty="0" smtClean="0"/>
              <a:t>All applicants must supply a VP Certification, FDVA form </a:t>
            </a:r>
            <a:r>
              <a:rPr lang="en-US" sz="2400" dirty="0" smtClean="0">
                <a:solidFill>
                  <a:srgbClr val="FF0000"/>
                </a:solidFill>
              </a:rPr>
              <a:t>VP-1</a:t>
            </a:r>
          </a:p>
          <a:p>
            <a:r>
              <a:rPr lang="en-US" sz="2400" dirty="0" smtClean="0"/>
              <a:t>Current members of a Reserve Component or the Florida National Guard shall supply, FDVA form </a:t>
            </a:r>
            <a:r>
              <a:rPr lang="en-US" sz="2400" dirty="0" smtClean="0">
                <a:solidFill>
                  <a:srgbClr val="FF0000"/>
                </a:solidFill>
              </a:rPr>
              <a:t>VP-2 </a:t>
            </a:r>
            <a:r>
              <a:rPr lang="en-US" sz="2400" dirty="0" smtClean="0"/>
              <a:t>that certifies they are currently active members</a:t>
            </a:r>
          </a:p>
          <a:p>
            <a:r>
              <a:rPr lang="en-US" sz="2400" dirty="0" smtClean="0"/>
              <a:t>The unremarried widow or widower of a deceased veteran shall supply, FDVA form </a:t>
            </a:r>
            <a:r>
              <a:rPr lang="en-US" sz="2400" dirty="0" smtClean="0">
                <a:solidFill>
                  <a:srgbClr val="FF0000"/>
                </a:solidFill>
              </a:rPr>
              <a:t>VP-3</a:t>
            </a:r>
            <a:r>
              <a:rPr lang="en-US" sz="2400" dirty="0" smtClean="0"/>
              <a:t> that certifies that they have not remarried.</a:t>
            </a:r>
          </a:p>
          <a:p>
            <a:r>
              <a:rPr lang="en-US" sz="2400" dirty="0" smtClean="0"/>
              <a:t>These forms are available at the FDVA website.</a:t>
            </a:r>
            <a:endParaRPr lang="en-US" sz="2400" dirty="0"/>
          </a:p>
        </p:txBody>
      </p:sp>
    </p:spTree>
    <p:extLst>
      <p:ext uri="{BB962C8B-B14F-4D97-AF65-F5344CB8AC3E}">
        <p14:creationId xmlns:p14="http://schemas.microsoft.com/office/powerpoint/2010/main" val="39055333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0"/>
            <a:ext cx="4267199" cy="6858000"/>
          </a:xfrm>
          <a:prstGeom prst="rect">
            <a:avLst/>
          </a:prstGeom>
        </p:spPr>
      </p:pic>
    </p:spTree>
    <p:extLst>
      <p:ext uri="{BB962C8B-B14F-4D97-AF65-F5344CB8AC3E}">
        <p14:creationId xmlns:p14="http://schemas.microsoft.com/office/powerpoint/2010/main" val="27728021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0"/>
            <a:ext cx="4419600" cy="6858000"/>
          </a:xfrm>
          <a:prstGeom prst="rect">
            <a:avLst/>
          </a:prstGeom>
        </p:spPr>
      </p:pic>
    </p:spTree>
    <p:extLst>
      <p:ext uri="{BB962C8B-B14F-4D97-AF65-F5344CB8AC3E}">
        <p14:creationId xmlns:p14="http://schemas.microsoft.com/office/powerpoint/2010/main" val="11688344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3187" y="0"/>
            <a:ext cx="3857625" cy="6858000"/>
          </a:xfrm>
          <a:prstGeom prst="rect">
            <a:avLst/>
          </a:prstGeom>
        </p:spPr>
      </p:pic>
    </p:spTree>
    <p:extLst>
      <p:ext uri="{BB962C8B-B14F-4D97-AF65-F5344CB8AC3E}">
        <p14:creationId xmlns:p14="http://schemas.microsoft.com/office/powerpoint/2010/main" val="347501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Comic Sans MS" panose="030F0702030302020204" pitchFamily="66" charset="0"/>
              </a:rPr>
              <a:t>What is “Veterans’ Preference” (VP) ?</a:t>
            </a:r>
            <a:endParaRPr lang="en-US" sz="3600" dirty="0">
              <a:latin typeface="Comic Sans MS" panose="030F0702030302020204" pitchFamily="66" charset="0"/>
            </a:endParaRPr>
          </a:p>
        </p:txBody>
      </p:sp>
      <p:sp>
        <p:nvSpPr>
          <p:cNvPr id="3" name="Content Placeholder 2"/>
          <p:cNvSpPr>
            <a:spLocks noGrp="1"/>
          </p:cNvSpPr>
          <p:nvPr>
            <p:ph sz="quarter" idx="13"/>
          </p:nvPr>
        </p:nvSpPr>
        <p:spPr/>
        <p:txBody>
          <a:bodyPr>
            <a:normAutofit fontScale="92500" lnSpcReduction="10000"/>
          </a:bodyPr>
          <a:lstStyle/>
          <a:p>
            <a:r>
              <a:rPr lang="en-US" sz="2400" dirty="0" smtClean="0"/>
              <a:t>VP means laws enacted to prevent veterans from being penalized in their civilian careers for their time in military service. VP laws recognize the economic loss suffered by citizens who have served their country in uniform, restore veterans to a favorable competitive position for public employment and acknowledge the larger obligation to disabled veterans. VP shall be awarded for numerically based and non numerically based selection. </a:t>
            </a:r>
            <a:endParaRPr lang="en-US" sz="2400" dirty="0"/>
          </a:p>
        </p:txBody>
      </p:sp>
    </p:spTree>
    <p:extLst>
      <p:ext uri="{BB962C8B-B14F-4D97-AF65-F5344CB8AC3E}">
        <p14:creationId xmlns:p14="http://schemas.microsoft.com/office/powerpoint/2010/main" val="36835918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What kind of notice is required for retention?</a:t>
            </a:r>
            <a:endParaRPr lang="en-US" sz="2800" dirty="0"/>
          </a:p>
        </p:txBody>
      </p:sp>
      <p:sp>
        <p:nvSpPr>
          <p:cNvPr id="3" name="Content Placeholder 2"/>
          <p:cNvSpPr>
            <a:spLocks noGrp="1"/>
          </p:cNvSpPr>
          <p:nvPr>
            <p:ph sz="quarter" idx="13"/>
          </p:nvPr>
        </p:nvSpPr>
        <p:spPr>
          <a:xfrm>
            <a:off x="1143000" y="731520"/>
            <a:ext cx="6400800" cy="3611880"/>
          </a:xfrm>
        </p:spPr>
        <p:txBody>
          <a:bodyPr>
            <a:normAutofit fontScale="92500" lnSpcReduction="10000"/>
          </a:bodyPr>
          <a:lstStyle/>
          <a:p>
            <a:r>
              <a:rPr lang="en-US" dirty="0" smtClean="0"/>
              <a:t>An employer shall provide </a:t>
            </a:r>
            <a:r>
              <a:rPr lang="en-US" dirty="0" smtClean="0">
                <a:solidFill>
                  <a:srgbClr val="FF0000"/>
                </a:solidFill>
              </a:rPr>
              <a:t>NO LESS </a:t>
            </a:r>
            <a:r>
              <a:rPr lang="en-US" dirty="0" smtClean="0"/>
              <a:t>than 60 days notice to affected employees prior to beginning implementation of a workforce reduction or layoff. </a:t>
            </a:r>
          </a:p>
          <a:p>
            <a:r>
              <a:rPr lang="en-US" dirty="0" smtClean="0"/>
              <a:t>This notice shall describe the different categories of preference eligibility, shall provide a minimum of 30 days to provide documentation of eligibility and designate an appropriate point of contact within the organization to submit the documentation.</a:t>
            </a:r>
          </a:p>
          <a:p>
            <a:r>
              <a:rPr lang="en-US" dirty="0" smtClean="0"/>
              <a:t>If a preference eligible employee is </a:t>
            </a:r>
            <a:r>
              <a:rPr lang="en-US" dirty="0" smtClean="0">
                <a:solidFill>
                  <a:srgbClr val="FF0000"/>
                </a:solidFill>
              </a:rPr>
              <a:t>NOT</a:t>
            </a:r>
            <a:r>
              <a:rPr lang="en-US" dirty="0" smtClean="0"/>
              <a:t> selected for retention, the employer shall notify the applicant within 7 days of the retention decision.</a:t>
            </a:r>
          </a:p>
          <a:p>
            <a:endParaRPr lang="en-US" dirty="0"/>
          </a:p>
        </p:txBody>
      </p:sp>
    </p:spTree>
    <p:extLst>
      <p:ext uri="{BB962C8B-B14F-4D97-AF65-F5344CB8AC3E}">
        <p14:creationId xmlns:p14="http://schemas.microsoft.com/office/powerpoint/2010/main" val="2403403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How are preference eligible individuals credited for purposes of a reduction?</a:t>
            </a:r>
            <a:endParaRPr lang="en-US" sz="2400" dirty="0"/>
          </a:p>
        </p:txBody>
      </p:sp>
      <p:sp>
        <p:nvSpPr>
          <p:cNvPr id="3" name="Content Placeholder 2"/>
          <p:cNvSpPr>
            <a:spLocks noGrp="1"/>
          </p:cNvSpPr>
          <p:nvPr>
            <p:ph sz="quarter" idx="13"/>
          </p:nvPr>
        </p:nvSpPr>
        <p:spPr/>
        <p:txBody>
          <a:bodyPr>
            <a:normAutofit/>
          </a:bodyPr>
          <a:lstStyle/>
          <a:p>
            <a:r>
              <a:rPr lang="en-US" sz="2400" dirty="0" smtClean="0"/>
              <a:t>Employers shall credit the amount of time the preference eligible employee served on active duty in the US Armed Forces as years of service with the employer for the purposes of determining seniority. Service shall be credited on a year for year and month for month basis.</a:t>
            </a:r>
            <a:endParaRPr lang="en-US" sz="2400" dirty="0"/>
          </a:p>
        </p:txBody>
      </p:sp>
    </p:spTree>
    <p:extLst>
      <p:ext uri="{BB962C8B-B14F-4D97-AF65-F5344CB8AC3E}">
        <p14:creationId xmlns:p14="http://schemas.microsoft.com/office/powerpoint/2010/main" val="7158078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Additional ways for showing preference for retention…</a:t>
            </a:r>
            <a:endParaRPr lang="en-US" sz="2800" dirty="0"/>
          </a:p>
        </p:txBody>
      </p:sp>
      <p:sp>
        <p:nvSpPr>
          <p:cNvPr id="3" name="Content Placeholder 2"/>
          <p:cNvSpPr>
            <a:spLocks noGrp="1"/>
          </p:cNvSpPr>
          <p:nvPr>
            <p:ph sz="quarter" idx="13"/>
          </p:nvPr>
        </p:nvSpPr>
        <p:spPr>
          <a:xfrm>
            <a:off x="1143000" y="762000"/>
            <a:ext cx="6400800" cy="3581400"/>
          </a:xfrm>
        </p:spPr>
        <p:txBody>
          <a:bodyPr>
            <a:normAutofit fontScale="62500" lnSpcReduction="20000"/>
          </a:bodyPr>
          <a:lstStyle/>
          <a:p>
            <a:r>
              <a:rPr lang="en-US" sz="2900" dirty="0" smtClean="0"/>
              <a:t>A numerically-based process may be used.</a:t>
            </a:r>
          </a:p>
          <a:p>
            <a:r>
              <a:rPr lang="en-US" sz="2900" dirty="0" smtClean="0"/>
              <a:t>If a numerically-based process is not used, the employer preference and priority to preference eligible employees as follows:</a:t>
            </a:r>
          </a:p>
          <a:p>
            <a:pPr marL="45720" indent="0">
              <a:buNone/>
            </a:pPr>
            <a:r>
              <a:rPr lang="en-US" sz="2900" dirty="0" smtClean="0"/>
              <a:t>1) Employees who are not eligible for preference shall be considered first for layoff.</a:t>
            </a:r>
          </a:p>
          <a:p>
            <a:pPr marL="45720" indent="0">
              <a:buNone/>
            </a:pPr>
            <a:r>
              <a:rPr lang="en-US" sz="2900" dirty="0" smtClean="0"/>
              <a:t>2) If there are no other non-preference eligible employees, then preference eligible employees can be considered for layoff.</a:t>
            </a:r>
          </a:p>
          <a:p>
            <a:pPr marL="45720" indent="0">
              <a:buNone/>
            </a:pPr>
            <a:r>
              <a:rPr lang="en-US" sz="2900" dirty="0" smtClean="0"/>
              <a:t>3) If two equally qualified VP eligible employees are considered for lay-off, retention shall be awarded based upon the tiers with disabled veterans to be the first retained.</a:t>
            </a:r>
          </a:p>
          <a:p>
            <a:pPr marL="45720" indent="0">
              <a:buNone/>
            </a:pPr>
            <a:r>
              <a:rPr lang="en-US" dirty="0" smtClean="0"/>
              <a:t> </a:t>
            </a:r>
            <a:endParaRPr lang="en-US" dirty="0"/>
          </a:p>
        </p:txBody>
      </p:sp>
    </p:spTree>
    <p:extLst>
      <p:ext uri="{BB962C8B-B14F-4D97-AF65-F5344CB8AC3E}">
        <p14:creationId xmlns:p14="http://schemas.microsoft.com/office/powerpoint/2010/main" val="16724379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Additional requirements for employers…</a:t>
            </a:r>
            <a:endParaRPr lang="en-US" sz="2800" dirty="0"/>
          </a:p>
        </p:txBody>
      </p:sp>
      <p:sp>
        <p:nvSpPr>
          <p:cNvPr id="3" name="Content Placeholder 2"/>
          <p:cNvSpPr>
            <a:spLocks noGrp="1"/>
          </p:cNvSpPr>
          <p:nvPr>
            <p:ph sz="quarter" idx="13"/>
          </p:nvPr>
        </p:nvSpPr>
        <p:spPr/>
        <p:txBody>
          <a:bodyPr>
            <a:normAutofit fontScale="92500" lnSpcReduction="20000"/>
          </a:bodyPr>
          <a:lstStyle/>
          <a:p>
            <a:r>
              <a:rPr lang="en-US" dirty="0" smtClean="0"/>
              <a:t>Employers are required to document the basis for a hiring decision by maintaining a file that includes documentation of advertised positions, dated advertised, applications received, candidates interviewed, evaluation criteria and methods used such as numerical scoring or other means of evaluating applicants, documentation of manager, team or committee process and interview notes, employment offer and acceptance letters, employment pre-screening results, agreed upon start date for person hired and any other relevant information for the appropriate records retention period.</a:t>
            </a:r>
            <a:endParaRPr lang="en-US" dirty="0"/>
          </a:p>
        </p:txBody>
      </p:sp>
    </p:spTree>
    <p:extLst>
      <p:ext uri="{BB962C8B-B14F-4D97-AF65-F5344CB8AC3E}">
        <p14:creationId xmlns:p14="http://schemas.microsoft.com/office/powerpoint/2010/main" val="3126302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Continued….</a:t>
            </a:r>
            <a:endParaRPr lang="en-US" sz="3600" dirty="0"/>
          </a:p>
        </p:txBody>
      </p:sp>
      <p:sp>
        <p:nvSpPr>
          <p:cNvPr id="3" name="Content Placeholder 2"/>
          <p:cNvSpPr>
            <a:spLocks noGrp="1"/>
          </p:cNvSpPr>
          <p:nvPr>
            <p:ph sz="quarter" idx="13"/>
          </p:nvPr>
        </p:nvSpPr>
        <p:spPr/>
        <p:txBody>
          <a:bodyPr>
            <a:normAutofit/>
          </a:bodyPr>
          <a:lstStyle/>
          <a:p>
            <a:r>
              <a:rPr lang="en-US" sz="2400" dirty="0" smtClean="0"/>
              <a:t>In the event of an investigation the agency or political subdivision shall be required to demonstrate how its employment selection or retention process gave due consideration to VP and the particular preference eligible person at </a:t>
            </a:r>
            <a:r>
              <a:rPr lang="en-US" sz="2400" dirty="0" smtClean="0">
                <a:solidFill>
                  <a:srgbClr val="FF0000"/>
                </a:solidFill>
              </a:rPr>
              <a:t>EACH</a:t>
            </a:r>
            <a:r>
              <a:rPr lang="en-US" sz="2400" dirty="0" smtClean="0"/>
              <a:t> step of the process.</a:t>
            </a:r>
            <a:endParaRPr lang="en-US" sz="2400" dirty="0"/>
          </a:p>
        </p:txBody>
      </p:sp>
    </p:spTree>
    <p:extLst>
      <p:ext uri="{BB962C8B-B14F-4D97-AF65-F5344CB8AC3E}">
        <p14:creationId xmlns:p14="http://schemas.microsoft.com/office/powerpoint/2010/main" val="29835176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Continued….</a:t>
            </a:r>
            <a:endParaRPr lang="en-US" sz="3600" dirty="0"/>
          </a:p>
        </p:txBody>
      </p:sp>
      <p:sp>
        <p:nvSpPr>
          <p:cNvPr id="3" name="Content Placeholder 2"/>
          <p:cNvSpPr>
            <a:spLocks noGrp="1"/>
          </p:cNvSpPr>
          <p:nvPr>
            <p:ph sz="quarter" idx="13"/>
          </p:nvPr>
        </p:nvSpPr>
        <p:spPr/>
        <p:txBody>
          <a:bodyPr>
            <a:normAutofit/>
          </a:bodyPr>
          <a:lstStyle/>
          <a:p>
            <a:r>
              <a:rPr lang="en-US" sz="3600" dirty="0" smtClean="0"/>
              <a:t>When a complaint is filed the DVA will require the agency or political subdivision to provide documentation to support the hiring decision.</a:t>
            </a:r>
          </a:p>
        </p:txBody>
      </p:sp>
    </p:spTree>
    <p:extLst>
      <p:ext uri="{BB962C8B-B14F-4D97-AF65-F5344CB8AC3E}">
        <p14:creationId xmlns:p14="http://schemas.microsoft.com/office/powerpoint/2010/main" val="39912804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The documentation </a:t>
            </a:r>
            <a:r>
              <a:rPr lang="en-US" sz="2400" dirty="0" smtClean="0"/>
              <a:t>regarding the position shall </a:t>
            </a:r>
            <a:r>
              <a:rPr lang="en-US" sz="2400" dirty="0"/>
              <a:t>include at a minimum the following:</a:t>
            </a:r>
            <a:br>
              <a:rPr lang="en-US" sz="2400" dirty="0"/>
            </a:br>
            <a:endParaRPr lang="en-US" sz="2400" dirty="0"/>
          </a:p>
        </p:txBody>
      </p:sp>
      <p:sp>
        <p:nvSpPr>
          <p:cNvPr id="3" name="Content Placeholder 2"/>
          <p:cNvSpPr>
            <a:spLocks noGrp="1"/>
          </p:cNvSpPr>
          <p:nvPr>
            <p:ph sz="quarter" idx="13"/>
          </p:nvPr>
        </p:nvSpPr>
        <p:spPr/>
        <p:txBody>
          <a:bodyPr>
            <a:normAutofit fontScale="85000" lnSpcReduction="20000"/>
          </a:bodyPr>
          <a:lstStyle/>
          <a:p>
            <a:r>
              <a:rPr lang="en-US" dirty="0" smtClean="0"/>
              <a:t>Any materials concerning the hiring decision including advertisement of the position, applications of qualified applicants who were considered for the position, interview notes, offers of employment, and acceptance letters any other relevant documentation.</a:t>
            </a:r>
          </a:p>
          <a:p>
            <a:r>
              <a:rPr lang="en-US" dirty="0" smtClean="0"/>
              <a:t>A plain statement justifying the position/selection.</a:t>
            </a:r>
          </a:p>
          <a:p>
            <a:r>
              <a:rPr lang="en-US" dirty="0" smtClean="0"/>
              <a:t>If applicable, a statement as to whether the essential job functions cannot </a:t>
            </a:r>
            <a:r>
              <a:rPr lang="en-US" dirty="0" smtClean="0">
                <a:solidFill>
                  <a:schemeClr val="tx1"/>
                </a:solidFill>
              </a:rPr>
              <a:t>be performed by the preference–eligible applicant. If a statement is provided stating that the applicant can’t perform the job….then another statement must be provided with the type of employment accommodations which were considered and or discussed with the applicant.  </a:t>
            </a:r>
            <a:endParaRPr lang="en-US" dirty="0"/>
          </a:p>
        </p:txBody>
      </p:sp>
    </p:spTree>
    <p:extLst>
      <p:ext uri="{BB962C8B-B14F-4D97-AF65-F5344CB8AC3E}">
        <p14:creationId xmlns:p14="http://schemas.microsoft.com/office/powerpoint/2010/main" val="11807392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What should the applicant do. If they do not hear about the hiring decision?</a:t>
            </a:r>
            <a:endParaRPr lang="en-US" sz="2400" dirty="0"/>
          </a:p>
        </p:txBody>
      </p:sp>
      <p:sp>
        <p:nvSpPr>
          <p:cNvPr id="3" name="Content Placeholder 2"/>
          <p:cNvSpPr>
            <a:spLocks noGrp="1"/>
          </p:cNvSpPr>
          <p:nvPr>
            <p:ph sz="quarter" idx="13"/>
          </p:nvPr>
        </p:nvSpPr>
        <p:spPr/>
        <p:txBody>
          <a:bodyPr>
            <a:normAutofit lnSpcReduction="10000"/>
          </a:bodyPr>
          <a:lstStyle/>
          <a:p>
            <a:r>
              <a:rPr lang="en-US" sz="2400" dirty="0"/>
              <a:t>Prior to filing a </a:t>
            </a:r>
            <a:r>
              <a:rPr lang="en-US" sz="2400" dirty="0" smtClean="0"/>
              <a:t>complaint, </a:t>
            </a:r>
            <a:r>
              <a:rPr lang="en-US" sz="2400" dirty="0"/>
              <a:t>if the applicant has not received notice of a hiring </a:t>
            </a:r>
            <a:r>
              <a:rPr lang="en-US" sz="2400" dirty="0" smtClean="0"/>
              <a:t>decision:  </a:t>
            </a:r>
            <a:endParaRPr lang="en-US" sz="2400" dirty="0"/>
          </a:p>
          <a:p>
            <a:pPr marL="45720" indent="0">
              <a:buNone/>
            </a:pPr>
            <a:r>
              <a:rPr lang="en-US" sz="2400" dirty="0" smtClean="0"/>
              <a:t>It is the responsibility of the preference-  eligible applicant to contact the HR Department at least one time after 45 days have passed from the final date for submitting an application or the interview date, whichever is later.</a:t>
            </a:r>
            <a:endParaRPr lang="en-US" sz="2400" dirty="0"/>
          </a:p>
        </p:txBody>
      </p:sp>
    </p:spTree>
    <p:extLst>
      <p:ext uri="{BB962C8B-B14F-4D97-AF65-F5344CB8AC3E}">
        <p14:creationId xmlns:p14="http://schemas.microsoft.com/office/powerpoint/2010/main" val="34414664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Time Requirements</a:t>
            </a:r>
            <a:endParaRPr lang="en-US" dirty="0"/>
          </a:p>
        </p:txBody>
      </p:sp>
      <p:sp>
        <p:nvSpPr>
          <p:cNvPr id="3" name="Content Placeholder 2"/>
          <p:cNvSpPr>
            <a:spLocks noGrp="1"/>
          </p:cNvSpPr>
          <p:nvPr>
            <p:ph sz="quarter" idx="13"/>
          </p:nvPr>
        </p:nvSpPr>
        <p:spPr/>
        <p:txBody>
          <a:bodyPr>
            <a:normAutofit fontScale="85000" lnSpcReduction="10000"/>
          </a:bodyPr>
          <a:lstStyle/>
          <a:p>
            <a:pPr lvl="0"/>
            <a:r>
              <a:rPr lang="en-US" dirty="0" smtClean="0"/>
              <a:t>Within </a:t>
            </a:r>
            <a:r>
              <a:rPr lang="en-US" dirty="0">
                <a:solidFill>
                  <a:srgbClr val="FF0000"/>
                </a:solidFill>
              </a:rPr>
              <a:t>60</a:t>
            </a:r>
            <a:r>
              <a:rPr lang="en-US" dirty="0"/>
              <a:t> calendar days after the receiving a notice of non-select </a:t>
            </a:r>
            <a:r>
              <a:rPr lang="en-US" dirty="0" smtClean="0"/>
              <a:t>a complainant must </a:t>
            </a:r>
            <a:r>
              <a:rPr lang="en-US" dirty="0"/>
              <a:t>file the  </a:t>
            </a:r>
            <a:r>
              <a:rPr lang="en-US" dirty="0" smtClean="0"/>
              <a:t>complaint</a:t>
            </a:r>
            <a:r>
              <a:rPr lang="en-US" dirty="0"/>
              <a:t>.</a:t>
            </a:r>
          </a:p>
          <a:p>
            <a:pPr lvl="0"/>
            <a:r>
              <a:rPr lang="en-US" dirty="0" smtClean="0"/>
              <a:t>Within </a:t>
            </a:r>
            <a:r>
              <a:rPr lang="en-US" dirty="0" smtClean="0">
                <a:solidFill>
                  <a:srgbClr val="FF0000"/>
                </a:solidFill>
              </a:rPr>
              <a:t>10 </a:t>
            </a:r>
            <a:r>
              <a:rPr lang="en-US" dirty="0" smtClean="0"/>
              <a:t>days the DVA shall provide a written acknowledgement of receiving the complaint</a:t>
            </a:r>
          </a:p>
          <a:p>
            <a:r>
              <a:rPr lang="en-US" dirty="0" smtClean="0"/>
              <a:t>Within </a:t>
            </a:r>
            <a:r>
              <a:rPr lang="en-US" dirty="0" smtClean="0">
                <a:solidFill>
                  <a:srgbClr val="FF0000"/>
                </a:solidFill>
              </a:rPr>
              <a:t>30</a:t>
            </a:r>
            <a:r>
              <a:rPr lang="en-US" dirty="0" smtClean="0"/>
              <a:t> days the </a:t>
            </a:r>
            <a:r>
              <a:rPr lang="en-US" dirty="0"/>
              <a:t>employer or hiring authority </a:t>
            </a:r>
            <a:r>
              <a:rPr lang="en-US" dirty="0" smtClean="0"/>
              <a:t> must provide </a:t>
            </a:r>
            <a:r>
              <a:rPr lang="en-US" dirty="0"/>
              <a:t>the DVA with their </a:t>
            </a:r>
            <a:r>
              <a:rPr lang="en-US" dirty="0" smtClean="0"/>
              <a:t>response. The time clock begins upon </a:t>
            </a:r>
            <a:r>
              <a:rPr lang="en-US" dirty="0"/>
              <a:t>receiving </a:t>
            </a:r>
            <a:r>
              <a:rPr lang="en-US" dirty="0" smtClean="0"/>
              <a:t>the </a:t>
            </a:r>
            <a:r>
              <a:rPr lang="en-US" dirty="0"/>
              <a:t>notice of a complaint and that an investigation is taking </a:t>
            </a:r>
            <a:r>
              <a:rPr lang="en-US" dirty="0" smtClean="0"/>
              <a:t>place.</a:t>
            </a:r>
          </a:p>
          <a:p>
            <a:r>
              <a:rPr lang="en-US" dirty="0"/>
              <a:t>Within </a:t>
            </a:r>
            <a:r>
              <a:rPr lang="en-US" dirty="0">
                <a:solidFill>
                  <a:srgbClr val="FF0000"/>
                </a:solidFill>
              </a:rPr>
              <a:t>20 </a:t>
            </a:r>
            <a:r>
              <a:rPr lang="en-US" dirty="0"/>
              <a:t>days, if the complaint is found to </a:t>
            </a:r>
            <a:r>
              <a:rPr lang="en-US" dirty="0">
                <a:solidFill>
                  <a:schemeClr val="bg2">
                    <a:lumMod val="50000"/>
                  </a:schemeClr>
                </a:solidFill>
              </a:rPr>
              <a:t>lack merit </a:t>
            </a:r>
            <a:r>
              <a:rPr lang="en-US" dirty="0"/>
              <a:t>the DVA will notify the complainant that they have </a:t>
            </a:r>
            <a:r>
              <a:rPr lang="en-US" dirty="0">
                <a:solidFill>
                  <a:srgbClr val="FF0000"/>
                </a:solidFill>
              </a:rPr>
              <a:t>20</a:t>
            </a:r>
            <a:r>
              <a:rPr lang="en-US" dirty="0"/>
              <a:t> days from that point to petition PERC for a hearing.   </a:t>
            </a:r>
            <a:endParaRPr lang="en-US" dirty="0" smtClean="0"/>
          </a:p>
          <a:p>
            <a:endParaRPr lang="en-US" dirty="0"/>
          </a:p>
          <a:p>
            <a:endParaRPr lang="en-US" dirty="0" smtClean="0"/>
          </a:p>
          <a:p>
            <a:endParaRPr lang="en-US" dirty="0" smtClean="0"/>
          </a:p>
        </p:txBody>
      </p:sp>
    </p:spTree>
    <p:extLst>
      <p:ext uri="{BB962C8B-B14F-4D97-AF65-F5344CB8AC3E}">
        <p14:creationId xmlns:p14="http://schemas.microsoft.com/office/powerpoint/2010/main" val="35815407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Time Requirements</a:t>
            </a:r>
            <a:endParaRPr lang="en-US" sz="3600" dirty="0"/>
          </a:p>
        </p:txBody>
      </p:sp>
      <p:sp>
        <p:nvSpPr>
          <p:cNvPr id="3" name="Content Placeholder 2"/>
          <p:cNvSpPr>
            <a:spLocks noGrp="1"/>
          </p:cNvSpPr>
          <p:nvPr>
            <p:ph sz="quarter" idx="13"/>
          </p:nvPr>
        </p:nvSpPr>
        <p:spPr>
          <a:xfrm>
            <a:off x="1143000" y="731520"/>
            <a:ext cx="6400800" cy="3611880"/>
          </a:xfrm>
        </p:spPr>
        <p:txBody>
          <a:bodyPr>
            <a:normAutofit fontScale="92500" lnSpcReduction="20000"/>
          </a:bodyPr>
          <a:lstStyle/>
          <a:p>
            <a:r>
              <a:rPr lang="en-US" dirty="0"/>
              <a:t>Within </a:t>
            </a:r>
            <a:r>
              <a:rPr lang="en-US" dirty="0">
                <a:solidFill>
                  <a:srgbClr val="FF0000"/>
                </a:solidFill>
              </a:rPr>
              <a:t>30 </a:t>
            </a:r>
            <a:r>
              <a:rPr lang="en-US" dirty="0"/>
              <a:t>days, if the complaint is found to </a:t>
            </a:r>
            <a:r>
              <a:rPr lang="en-US" dirty="0">
                <a:solidFill>
                  <a:schemeClr val="bg2">
                    <a:lumMod val="50000"/>
                  </a:schemeClr>
                </a:solidFill>
              </a:rPr>
              <a:t>have merit</a:t>
            </a:r>
            <a:r>
              <a:rPr lang="en-US" dirty="0"/>
              <a:t> the DVA will solicit from the employer a statement as to the action the employer proposes to take to resolve the complaint.</a:t>
            </a:r>
          </a:p>
          <a:p>
            <a:r>
              <a:rPr lang="en-US" dirty="0" smtClean="0"/>
              <a:t>Within </a:t>
            </a:r>
            <a:r>
              <a:rPr lang="en-US" dirty="0">
                <a:solidFill>
                  <a:srgbClr val="FF0000"/>
                </a:solidFill>
              </a:rPr>
              <a:t>15 </a:t>
            </a:r>
            <a:r>
              <a:rPr lang="en-US" dirty="0"/>
              <a:t>days of receiving that information, the complainant must notify the </a:t>
            </a:r>
            <a:r>
              <a:rPr lang="en-US" dirty="0" smtClean="0"/>
              <a:t>DVA of their dissatisfaction with proposed resolution.</a:t>
            </a:r>
            <a:endParaRPr lang="en-US" dirty="0"/>
          </a:p>
          <a:p>
            <a:r>
              <a:rPr lang="en-US" dirty="0"/>
              <a:t>Within </a:t>
            </a:r>
            <a:r>
              <a:rPr lang="en-US" dirty="0">
                <a:solidFill>
                  <a:srgbClr val="FF0000"/>
                </a:solidFill>
              </a:rPr>
              <a:t>10 </a:t>
            </a:r>
            <a:r>
              <a:rPr lang="en-US" dirty="0"/>
              <a:t>days of receiving that information from the complainant the DVA shall notify the complainant of their right to petition PERC for a hearing</a:t>
            </a:r>
            <a:r>
              <a:rPr lang="en-US" dirty="0" smtClean="0"/>
              <a:t>.</a:t>
            </a:r>
          </a:p>
          <a:p>
            <a:r>
              <a:rPr lang="en-US" dirty="0"/>
              <a:t>Within </a:t>
            </a:r>
            <a:r>
              <a:rPr lang="en-US" dirty="0">
                <a:solidFill>
                  <a:srgbClr val="FF0000"/>
                </a:solidFill>
              </a:rPr>
              <a:t>45</a:t>
            </a:r>
            <a:r>
              <a:rPr lang="en-US" dirty="0"/>
              <a:t> days of receiving this notice from the DVA, the complainant must petition PERC</a:t>
            </a:r>
            <a:r>
              <a:rPr lang="en-US" dirty="0" smtClean="0"/>
              <a:t>.</a:t>
            </a:r>
            <a:endParaRPr lang="en-US" dirty="0"/>
          </a:p>
        </p:txBody>
      </p:sp>
    </p:spTree>
    <p:extLst>
      <p:ext uri="{BB962C8B-B14F-4D97-AF65-F5344CB8AC3E}">
        <p14:creationId xmlns:p14="http://schemas.microsoft.com/office/powerpoint/2010/main" val="4228367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sz="3600" dirty="0" smtClean="0">
                <a:latin typeface="Comic Sans MS" panose="030F0702030302020204" pitchFamily="66" charset="0"/>
              </a:rPr>
              <a:t>What are Minimum Qualifications (MQs) </a:t>
            </a:r>
            <a:r>
              <a:rPr lang="en-US" sz="3600" dirty="0" smtClean="0"/>
              <a:t>?</a:t>
            </a:r>
            <a:endParaRPr lang="en-US" sz="3600" dirty="0"/>
          </a:p>
        </p:txBody>
      </p:sp>
      <p:sp>
        <p:nvSpPr>
          <p:cNvPr id="3" name="Content Placeholder 2"/>
          <p:cNvSpPr>
            <a:spLocks noGrp="1"/>
          </p:cNvSpPr>
          <p:nvPr>
            <p:ph sz="quarter" idx="13"/>
          </p:nvPr>
        </p:nvSpPr>
        <p:spPr/>
        <p:txBody>
          <a:bodyPr/>
          <a:lstStyle/>
          <a:p>
            <a:r>
              <a:rPr lang="en-US" sz="2400" dirty="0" smtClean="0">
                <a:latin typeface="Comic Sans MS" panose="030F0702030302020204" pitchFamily="66" charset="0"/>
              </a:rPr>
              <a:t>MQs means specification of kinds of experience, training, education, and licensure or certification (if applicable) that provides appropriate job-related evidence that an applicant  possesses the minimum required knowledge, skills and abilities necessary to the discharge of the duties involved.</a:t>
            </a:r>
            <a:endParaRPr lang="en-US" sz="2400" dirty="0">
              <a:latin typeface="Comic Sans MS" panose="030F0702030302020204" pitchFamily="66" charset="0"/>
            </a:endParaRPr>
          </a:p>
        </p:txBody>
      </p:sp>
    </p:spTree>
    <p:extLst>
      <p:ext uri="{BB962C8B-B14F-4D97-AF65-F5344CB8AC3E}">
        <p14:creationId xmlns:p14="http://schemas.microsoft.com/office/powerpoint/2010/main" val="15650716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Time Requirements</a:t>
            </a:r>
            <a:endParaRPr lang="en-US" dirty="0"/>
          </a:p>
        </p:txBody>
      </p:sp>
      <p:sp>
        <p:nvSpPr>
          <p:cNvPr id="3" name="Content Placeholder 2"/>
          <p:cNvSpPr>
            <a:spLocks noGrp="1"/>
          </p:cNvSpPr>
          <p:nvPr>
            <p:ph sz="quarter" idx="13"/>
          </p:nvPr>
        </p:nvSpPr>
        <p:spPr>
          <a:xfrm>
            <a:off x="1143000" y="457200"/>
            <a:ext cx="6400800" cy="3886200"/>
          </a:xfrm>
        </p:spPr>
        <p:txBody>
          <a:bodyPr>
            <a:normAutofit fontScale="77500" lnSpcReduction="20000"/>
          </a:bodyPr>
          <a:lstStyle/>
          <a:p>
            <a:pPr marL="45720" indent="0">
              <a:buNone/>
            </a:pPr>
            <a:r>
              <a:rPr lang="en-US" dirty="0"/>
              <a:t> </a:t>
            </a:r>
          </a:p>
          <a:p>
            <a:r>
              <a:rPr lang="en-US" sz="2400" dirty="0"/>
              <a:t>Within </a:t>
            </a:r>
            <a:r>
              <a:rPr lang="en-US" sz="2400" dirty="0">
                <a:solidFill>
                  <a:srgbClr val="FF0000"/>
                </a:solidFill>
              </a:rPr>
              <a:t>30</a:t>
            </a:r>
            <a:r>
              <a:rPr lang="en-US" sz="2400" dirty="0"/>
              <a:t> days if the complaint is found to </a:t>
            </a:r>
            <a:r>
              <a:rPr lang="en-US" sz="2400" dirty="0">
                <a:solidFill>
                  <a:schemeClr val="bg2">
                    <a:lumMod val="50000"/>
                  </a:schemeClr>
                </a:solidFill>
              </a:rPr>
              <a:t>have merit </a:t>
            </a:r>
            <a:r>
              <a:rPr lang="en-US" sz="2400" dirty="0"/>
              <a:t>and the employer fails to provide a statement for a proposal to resolve, the DVA will notify the complainant of their non-action. </a:t>
            </a:r>
          </a:p>
          <a:p>
            <a:r>
              <a:rPr lang="en-US" sz="2400" dirty="0" smtClean="0"/>
              <a:t>Within </a:t>
            </a:r>
            <a:r>
              <a:rPr lang="en-US" sz="2400" dirty="0">
                <a:solidFill>
                  <a:srgbClr val="FF0000"/>
                </a:solidFill>
              </a:rPr>
              <a:t>15</a:t>
            </a:r>
            <a:r>
              <a:rPr lang="en-US" sz="2400" dirty="0"/>
              <a:t> days </a:t>
            </a:r>
            <a:r>
              <a:rPr lang="en-US" sz="2400" dirty="0" smtClean="0"/>
              <a:t>of this notice the </a:t>
            </a:r>
            <a:r>
              <a:rPr lang="en-US" sz="2400" dirty="0"/>
              <a:t>complainant must advise the DVA of their dissatisfaction with the non-action.</a:t>
            </a:r>
          </a:p>
          <a:p>
            <a:r>
              <a:rPr lang="en-US" sz="2400" dirty="0"/>
              <a:t>Within </a:t>
            </a:r>
            <a:r>
              <a:rPr lang="en-US" sz="2400" dirty="0">
                <a:solidFill>
                  <a:srgbClr val="FF0000"/>
                </a:solidFill>
              </a:rPr>
              <a:t>10</a:t>
            </a:r>
            <a:r>
              <a:rPr lang="en-US" sz="2400" dirty="0"/>
              <a:t> days of receiving this information from the complainant, the DVA will notify the complainant of their right to petition PERC for a hearing</a:t>
            </a:r>
            <a:r>
              <a:rPr lang="en-US" sz="2400" dirty="0" smtClean="0"/>
              <a:t>.</a:t>
            </a:r>
          </a:p>
          <a:p>
            <a:r>
              <a:rPr lang="en-US" sz="2400" dirty="0"/>
              <a:t>Within </a:t>
            </a:r>
            <a:r>
              <a:rPr lang="en-US" sz="2400" dirty="0">
                <a:solidFill>
                  <a:srgbClr val="FF0000"/>
                </a:solidFill>
              </a:rPr>
              <a:t>45</a:t>
            </a:r>
            <a:r>
              <a:rPr lang="en-US" sz="2400" dirty="0"/>
              <a:t> days the </a:t>
            </a:r>
            <a:r>
              <a:rPr lang="en-US" sz="2400" dirty="0" smtClean="0"/>
              <a:t>complainant </a:t>
            </a:r>
            <a:r>
              <a:rPr lang="en-US" sz="2400" dirty="0"/>
              <a:t>must have petitioned PERC  for a hearing.</a:t>
            </a:r>
          </a:p>
          <a:p>
            <a:endParaRPr lang="en-US" dirty="0"/>
          </a:p>
          <a:p>
            <a:endParaRPr lang="en-US" dirty="0"/>
          </a:p>
        </p:txBody>
      </p:sp>
    </p:spTree>
    <p:extLst>
      <p:ext uri="{BB962C8B-B14F-4D97-AF65-F5344CB8AC3E}">
        <p14:creationId xmlns:p14="http://schemas.microsoft.com/office/powerpoint/2010/main" val="41739609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4495800"/>
            <a:ext cx="6512511" cy="1019368"/>
          </a:xfrm>
        </p:spPr>
        <p:txBody>
          <a:bodyPr/>
          <a:lstStyle/>
          <a:p>
            <a:r>
              <a:rPr lang="en-US" sz="3600" dirty="0" smtClean="0"/>
              <a:t>Levels of review</a:t>
            </a:r>
            <a:endParaRPr lang="en-US" sz="3600" dirty="0"/>
          </a:p>
        </p:txBody>
      </p:sp>
      <p:sp>
        <p:nvSpPr>
          <p:cNvPr id="3" name="Content Placeholder 2"/>
          <p:cNvSpPr>
            <a:spLocks noGrp="1"/>
          </p:cNvSpPr>
          <p:nvPr>
            <p:ph sz="quarter" idx="13"/>
          </p:nvPr>
        </p:nvSpPr>
        <p:spPr>
          <a:xfrm>
            <a:off x="1143000" y="381000"/>
            <a:ext cx="6400800" cy="4114800"/>
          </a:xfrm>
        </p:spPr>
        <p:txBody>
          <a:bodyPr>
            <a:normAutofit fontScale="70000" lnSpcReduction="20000"/>
          </a:bodyPr>
          <a:lstStyle/>
          <a:p>
            <a:endParaRPr lang="en-US" sz="2600" b="1" dirty="0" smtClean="0"/>
          </a:p>
          <a:p>
            <a:r>
              <a:rPr lang="en-US" sz="2600" b="1" dirty="0" smtClean="0"/>
              <a:t>Florida Department of Veterans’ Affairs</a:t>
            </a:r>
          </a:p>
          <a:p>
            <a:pPr marL="45720" indent="0">
              <a:buNone/>
            </a:pPr>
            <a:r>
              <a:rPr lang="en-US" sz="2000" dirty="0" smtClean="0"/>
              <a:t>Investigate and review violations </a:t>
            </a:r>
            <a:r>
              <a:rPr lang="en-US" sz="2000" dirty="0"/>
              <a:t>of Statute and </a:t>
            </a:r>
            <a:r>
              <a:rPr lang="en-US" sz="2000" dirty="0" smtClean="0"/>
              <a:t>rules, issue opinions regarding violations and/or mediate cases for favorable resolution</a:t>
            </a:r>
          </a:p>
          <a:p>
            <a:pPr marL="45720" indent="0">
              <a:buNone/>
            </a:pPr>
            <a:endParaRPr lang="en-US" sz="2000" dirty="0" smtClean="0"/>
          </a:p>
          <a:p>
            <a:r>
              <a:rPr lang="en-US" sz="2600" b="1" dirty="0" smtClean="0"/>
              <a:t>Public Employees Relations Commission</a:t>
            </a:r>
          </a:p>
          <a:p>
            <a:pPr marL="45720" indent="0">
              <a:buNone/>
            </a:pPr>
            <a:r>
              <a:rPr lang="en-US" sz="2000" dirty="0" smtClean="0"/>
              <a:t>Administrative determination of a Veterans’ Preference complaint and determine penalties for violation of Statute and rules and order remedies.</a:t>
            </a:r>
          </a:p>
          <a:p>
            <a:pPr marL="45720" indent="0">
              <a:buNone/>
            </a:pPr>
            <a:endParaRPr lang="en-US" sz="2900" b="1" dirty="0" smtClean="0"/>
          </a:p>
          <a:p>
            <a:r>
              <a:rPr lang="en-US" sz="2900" b="1" dirty="0" smtClean="0"/>
              <a:t>District Courts of Appeal</a:t>
            </a:r>
          </a:p>
          <a:p>
            <a:pPr marL="45720" indent="0">
              <a:buNone/>
            </a:pPr>
            <a:r>
              <a:rPr lang="en-US" sz="2000" dirty="0" smtClean="0"/>
              <a:t>Appellate review of decisions made by PERC. They may agree, disagree and agree in part and disagree in part while still being able to determine violations and </a:t>
            </a:r>
            <a:r>
              <a:rPr lang="en-US" sz="2000" dirty="0"/>
              <a:t>determine penalties for violation of Statute and rules and order remedies.</a:t>
            </a:r>
          </a:p>
          <a:p>
            <a:pPr marL="45720" indent="0">
              <a:buNone/>
            </a:pPr>
            <a:r>
              <a:rPr lang="en-US" sz="2000" dirty="0" smtClean="0"/>
              <a:t> </a:t>
            </a:r>
            <a:endParaRPr lang="en-US" sz="2000" dirty="0"/>
          </a:p>
        </p:txBody>
      </p:sp>
    </p:spTree>
    <p:extLst>
      <p:ext uri="{BB962C8B-B14F-4D97-AF65-F5344CB8AC3E}">
        <p14:creationId xmlns:p14="http://schemas.microsoft.com/office/powerpoint/2010/main" val="2460562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sz="3600" dirty="0" smtClean="0"/>
              <a:t>What is a “vacant position”?</a:t>
            </a:r>
            <a:endParaRPr lang="en-US" sz="3600" dirty="0"/>
          </a:p>
        </p:txBody>
      </p:sp>
      <p:sp>
        <p:nvSpPr>
          <p:cNvPr id="3" name="Content Placeholder 2"/>
          <p:cNvSpPr>
            <a:spLocks noGrp="1"/>
          </p:cNvSpPr>
          <p:nvPr>
            <p:ph sz="quarter" idx="13"/>
          </p:nvPr>
        </p:nvSpPr>
        <p:spPr/>
        <p:txBody>
          <a:bodyPr>
            <a:normAutofit/>
          </a:bodyPr>
          <a:lstStyle/>
          <a:p>
            <a:r>
              <a:rPr lang="en-US" sz="2400" dirty="0" smtClean="0"/>
              <a:t>A position which the employer has announced as being open for recruitment and available to “</a:t>
            </a:r>
            <a:r>
              <a:rPr lang="en-US" sz="2400" dirty="0" smtClean="0">
                <a:solidFill>
                  <a:srgbClr val="FF0000"/>
                </a:solidFill>
              </a:rPr>
              <a:t>ALL</a:t>
            </a:r>
            <a:r>
              <a:rPr lang="en-US" sz="2400" dirty="0" smtClean="0"/>
              <a:t>” applicants. A position that is announced as being open to current employees only, to be filled by the reassignment, promotion or demotion of an employee is not a vacant position for the purpose of this chapter.</a:t>
            </a:r>
            <a:endParaRPr lang="en-US" sz="2400" dirty="0"/>
          </a:p>
        </p:txBody>
      </p:sp>
    </p:spTree>
    <p:extLst>
      <p:ext uri="{BB962C8B-B14F-4D97-AF65-F5344CB8AC3E}">
        <p14:creationId xmlns:p14="http://schemas.microsoft.com/office/powerpoint/2010/main" val="14330735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sz="3600" dirty="0" smtClean="0"/>
              <a:t>What is a “veteran” or </a:t>
            </a:r>
            <a:br>
              <a:rPr lang="en-US" sz="3600" dirty="0" smtClean="0"/>
            </a:br>
            <a:r>
              <a:rPr lang="en-US" sz="3600" dirty="0" smtClean="0"/>
              <a:t>“war time veteran”?</a:t>
            </a:r>
            <a:endParaRPr lang="en-US" sz="3600" dirty="0"/>
          </a:p>
        </p:txBody>
      </p:sp>
      <p:sp>
        <p:nvSpPr>
          <p:cNvPr id="3" name="Content Placeholder 2"/>
          <p:cNvSpPr>
            <a:spLocks noGrp="1"/>
          </p:cNvSpPr>
          <p:nvPr>
            <p:ph sz="quarter" idx="13"/>
          </p:nvPr>
        </p:nvSpPr>
        <p:spPr/>
        <p:txBody>
          <a:bodyPr>
            <a:normAutofit/>
          </a:bodyPr>
          <a:lstStyle/>
          <a:p>
            <a:r>
              <a:rPr lang="en-US" sz="2400" dirty="0" smtClean="0"/>
              <a:t>Active duty for training will not qualify a veteran for veterans’ preference eligibility.</a:t>
            </a:r>
          </a:p>
          <a:p>
            <a:r>
              <a:rPr lang="en-US" sz="2400" dirty="0" smtClean="0"/>
              <a:t>A veteran must have served at least 1 day in a campaign or expedition for which a badge or medal was authorized or the global war on terrorism medal or during one of the specific periods of war time service.</a:t>
            </a:r>
            <a:endParaRPr lang="en-US" sz="2400" dirty="0"/>
          </a:p>
        </p:txBody>
      </p:sp>
    </p:spTree>
    <p:extLst>
      <p:ext uri="{BB962C8B-B14F-4D97-AF65-F5344CB8AC3E}">
        <p14:creationId xmlns:p14="http://schemas.microsoft.com/office/powerpoint/2010/main" val="3332620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4372168"/>
            <a:ext cx="6512511" cy="1266632"/>
          </a:xfrm>
        </p:spPr>
        <p:txBody>
          <a:bodyPr/>
          <a:lstStyle/>
          <a:p>
            <a:r>
              <a:rPr lang="en-US" sz="2400" dirty="0" smtClean="0"/>
              <a:t>What is the employer required to tell VP applicants when they are applying for a position?</a:t>
            </a:r>
            <a:endParaRPr lang="en-US" sz="2400" dirty="0"/>
          </a:p>
        </p:txBody>
      </p:sp>
      <p:sp>
        <p:nvSpPr>
          <p:cNvPr id="3" name="Content Placeholder 2"/>
          <p:cNvSpPr>
            <a:spLocks noGrp="1"/>
          </p:cNvSpPr>
          <p:nvPr>
            <p:ph sz="quarter" idx="13"/>
          </p:nvPr>
        </p:nvSpPr>
        <p:spPr/>
        <p:txBody>
          <a:bodyPr>
            <a:normAutofit fontScale="85000" lnSpcReduction="10000"/>
          </a:bodyPr>
          <a:lstStyle/>
          <a:p>
            <a:r>
              <a:rPr lang="en-US" sz="2400" dirty="0" smtClean="0"/>
              <a:t>The employer shall give notice in all written announcements and audio and video advertisements of employment opportunities subject to preference.</a:t>
            </a:r>
          </a:p>
          <a:p>
            <a:r>
              <a:rPr lang="en-US" sz="2400" dirty="0" smtClean="0"/>
              <a:t>The employer shall inform VP eligible applicants at the time of application of their rights and the process for requesting an investigation.</a:t>
            </a:r>
          </a:p>
          <a:p>
            <a:r>
              <a:rPr lang="en-US" sz="2400" dirty="0" smtClean="0"/>
              <a:t>Any employment application shall ask if the applicant is requesting VP and shall state the documents that are required to accompany the application.</a:t>
            </a:r>
            <a:endParaRPr lang="en-US" sz="2400" dirty="0"/>
          </a:p>
        </p:txBody>
      </p:sp>
    </p:spTree>
    <p:extLst>
      <p:ext uri="{BB962C8B-B14F-4D97-AF65-F5344CB8AC3E}">
        <p14:creationId xmlns:p14="http://schemas.microsoft.com/office/powerpoint/2010/main" val="34329750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 happens if the proper documentation is not received?</a:t>
            </a:r>
            <a:endParaRPr lang="en-US" sz="3600" dirty="0"/>
          </a:p>
        </p:txBody>
      </p:sp>
      <p:sp>
        <p:nvSpPr>
          <p:cNvPr id="3" name="Content Placeholder 2"/>
          <p:cNvSpPr>
            <a:spLocks noGrp="1"/>
          </p:cNvSpPr>
          <p:nvPr>
            <p:ph sz="quarter" idx="13"/>
          </p:nvPr>
        </p:nvSpPr>
        <p:spPr/>
        <p:txBody>
          <a:bodyPr/>
          <a:lstStyle/>
          <a:p>
            <a:r>
              <a:rPr lang="en-US" dirty="0" smtClean="0"/>
              <a:t>If </a:t>
            </a:r>
            <a:r>
              <a:rPr lang="en-US" dirty="0"/>
              <a:t>a </a:t>
            </a:r>
            <a:r>
              <a:rPr lang="en-US" dirty="0" smtClean="0"/>
              <a:t>Veterans’ preference eligible expresses their intent to use VP on the application </a:t>
            </a:r>
            <a:r>
              <a:rPr lang="en-US" dirty="0"/>
              <a:t>and </a:t>
            </a:r>
            <a:r>
              <a:rPr lang="en-US" dirty="0" smtClean="0"/>
              <a:t>fails to provide the correct or all documentation; </a:t>
            </a:r>
            <a:r>
              <a:rPr lang="en-US" dirty="0"/>
              <a:t>the entity must reach out to the applicant and inform them </a:t>
            </a:r>
            <a:r>
              <a:rPr lang="en-US" dirty="0" smtClean="0"/>
              <a:t>what must be supplied and give them adequate time to do so. </a:t>
            </a:r>
          </a:p>
          <a:p>
            <a:r>
              <a:rPr lang="en-US" dirty="0" smtClean="0"/>
              <a:t>The </a:t>
            </a:r>
            <a:r>
              <a:rPr lang="en-US" dirty="0"/>
              <a:t>veteran is entitled to special consideration at every </a:t>
            </a:r>
            <a:r>
              <a:rPr lang="en-US" dirty="0" smtClean="0"/>
              <a:t>step </a:t>
            </a:r>
            <a:r>
              <a:rPr lang="en-US" dirty="0"/>
              <a:t>of the </a:t>
            </a:r>
            <a:r>
              <a:rPr lang="en-US" dirty="0" smtClean="0"/>
              <a:t>process and this is a step. </a:t>
            </a:r>
            <a:endParaRPr lang="en-US" dirty="0"/>
          </a:p>
        </p:txBody>
      </p:sp>
    </p:spTree>
    <p:extLst>
      <p:ext uri="{BB962C8B-B14F-4D97-AF65-F5344CB8AC3E}">
        <p14:creationId xmlns:p14="http://schemas.microsoft.com/office/powerpoint/2010/main" val="1823120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If the VP applicant is </a:t>
            </a:r>
            <a:r>
              <a:rPr lang="en-US" sz="2400" dirty="0" smtClean="0">
                <a:solidFill>
                  <a:srgbClr val="FF0000"/>
                </a:solidFill>
              </a:rPr>
              <a:t>NOT</a:t>
            </a:r>
            <a:r>
              <a:rPr lang="en-US" sz="2400" dirty="0" smtClean="0"/>
              <a:t> selected….what </a:t>
            </a:r>
            <a:r>
              <a:rPr lang="en-US" sz="2400" dirty="0" smtClean="0">
                <a:solidFill>
                  <a:srgbClr val="FF0000"/>
                </a:solidFill>
              </a:rPr>
              <a:t>MUST</a:t>
            </a:r>
            <a:r>
              <a:rPr lang="en-US" sz="2400" dirty="0" smtClean="0"/>
              <a:t> the employer do?</a:t>
            </a:r>
            <a:endParaRPr lang="en-US" sz="2400" dirty="0"/>
          </a:p>
        </p:txBody>
      </p:sp>
      <p:sp>
        <p:nvSpPr>
          <p:cNvPr id="3" name="Content Placeholder 2"/>
          <p:cNvSpPr>
            <a:spLocks noGrp="1"/>
          </p:cNvSpPr>
          <p:nvPr>
            <p:ph sz="quarter" idx="13"/>
          </p:nvPr>
        </p:nvSpPr>
        <p:spPr/>
        <p:txBody>
          <a:bodyPr>
            <a:normAutofit/>
          </a:bodyPr>
          <a:lstStyle/>
          <a:p>
            <a:r>
              <a:rPr lang="en-US" sz="2400" dirty="0" smtClean="0"/>
              <a:t>If a VP eligible applicant is not selected for a position, the employer shall notify the applicant within 14 business days of the hiring decision. The timeclock begins to run when the employer secures a commitment from the selected applicant for a date certain to start work….and… </a:t>
            </a:r>
            <a:endParaRPr lang="en-US" sz="2400" dirty="0"/>
          </a:p>
        </p:txBody>
      </p:sp>
    </p:spTree>
    <p:extLst>
      <p:ext uri="{BB962C8B-B14F-4D97-AF65-F5344CB8AC3E}">
        <p14:creationId xmlns:p14="http://schemas.microsoft.com/office/powerpoint/2010/main" val="2793423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employer must also…..</a:t>
            </a:r>
            <a:endParaRPr lang="en-US" sz="3600" dirty="0"/>
          </a:p>
        </p:txBody>
      </p:sp>
      <p:sp>
        <p:nvSpPr>
          <p:cNvPr id="3" name="Content Placeholder 2"/>
          <p:cNvSpPr>
            <a:spLocks noGrp="1"/>
          </p:cNvSpPr>
          <p:nvPr>
            <p:ph sz="quarter" idx="13"/>
          </p:nvPr>
        </p:nvSpPr>
        <p:spPr/>
        <p:txBody>
          <a:bodyPr>
            <a:normAutofit/>
          </a:bodyPr>
          <a:lstStyle/>
          <a:p>
            <a:r>
              <a:rPr lang="en-US" sz="2400" dirty="0" smtClean="0"/>
              <a:t>The employer is required to document and justify the decision to hire a non-preference-eligible applicant over the preference-eligible applicant because the decision may be challenged and result in an investigation and review by the Department of Veterans’ Affairs.</a:t>
            </a:r>
            <a:endParaRPr lang="en-US" sz="2400" dirty="0"/>
          </a:p>
        </p:txBody>
      </p:sp>
    </p:spTree>
    <p:extLst>
      <p:ext uri="{BB962C8B-B14F-4D97-AF65-F5344CB8AC3E}">
        <p14:creationId xmlns:p14="http://schemas.microsoft.com/office/powerpoint/2010/main" val="1460636739"/>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2001</TotalTime>
  <Words>1941</Words>
  <Application>Microsoft Office PowerPoint</Application>
  <PresentationFormat>On-screen Show (4:3)</PresentationFormat>
  <Paragraphs>101</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Calibri</vt:lpstr>
      <vt:lpstr>Comic Sans MS</vt:lpstr>
      <vt:lpstr>Georgia</vt:lpstr>
      <vt:lpstr>Trebuchet MS</vt:lpstr>
      <vt:lpstr>Slipstream</vt:lpstr>
      <vt:lpstr>2016 Changes to  Chapter 55A-7, FAC  </vt:lpstr>
      <vt:lpstr>What is “Veterans’ Preference” (VP) ?</vt:lpstr>
      <vt:lpstr>What are Minimum Qualifications (MQs) ?</vt:lpstr>
      <vt:lpstr>What is a “vacant position”?</vt:lpstr>
      <vt:lpstr>What is a “veteran” or  “war time veteran”?</vt:lpstr>
      <vt:lpstr>What is the employer required to tell VP applicants when they are applying for a position?</vt:lpstr>
      <vt:lpstr>What happens if the proper documentation is not received?</vt:lpstr>
      <vt:lpstr>If the VP applicant is NOT selected….what MUST the employer do?</vt:lpstr>
      <vt:lpstr>The employer must also…..</vt:lpstr>
      <vt:lpstr>How do you show preference when using a numeric scoring system for your selection?</vt:lpstr>
      <vt:lpstr>What is “Absolute Preference” ?</vt:lpstr>
      <vt:lpstr>How do you show preference in a non-numerical selection process?</vt:lpstr>
      <vt:lpstr>If the VP applicant is NOT selected in a non-numeric process….what MUST the employer do?</vt:lpstr>
      <vt:lpstr>What happens if the choice comes down to vet vs. vet?</vt:lpstr>
      <vt:lpstr>What happens if there is intentional misrepresentation?</vt:lpstr>
      <vt:lpstr>New Forms</vt:lpstr>
      <vt:lpstr>PowerPoint Presentation</vt:lpstr>
      <vt:lpstr>PowerPoint Presentation</vt:lpstr>
      <vt:lpstr>PowerPoint Presentation</vt:lpstr>
      <vt:lpstr>What kind of notice is required for retention?</vt:lpstr>
      <vt:lpstr>How are preference eligible individuals credited for purposes of a reduction?</vt:lpstr>
      <vt:lpstr>Additional ways for showing preference for retention…</vt:lpstr>
      <vt:lpstr>Additional requirements for employers…</vt:lpstr>
      <vt:lpstr>Continued….</vt:lpstr>
      <vt:lpstr>Continued….</vt:lpstr>
      <vt:lpstr>The documentation regarding the position shall include at a minimum the following: </vt:lpstr>
      <vt:lpstr>What should the applicant do. If they do not hear about the hiring decision?</vt:lpstr>
      <vt:lpstr>Time Requirements</vt:lpstr>
      <vt:lpstr>Time Requirements</vt:lpstr>
      <vt:lpstr>Time Requirements</vt:lpstr>
      <vt:lpstr>Levels of review</vt:lpstr>
    </vt:vector>
  </TitlesOfParts>
  <Company>FDVA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 Changes to  Chapter 55A-7, FAC</dc:title>
  <dc:creator>Cosentino, Jacquelyn</dc:creator>
  <cp:lastModifiedBy>Fosson, Fred</cp:lastModifiedBy>
  <cp:revision>44</cp:revision>
  <cp:lastPrinted>2016-06-08T21:28:58Z</cp:lastPrinted>
  <dcterms:created xsi:type="dcterms:W3CDTF">2016-06-03T18:55:07Z</dcterms:created>
  <dcterms:modified xsi:type="dcterms:W3CDTF">2016-07-26T13:34:14Z</dcterms:modified>
</cp:coreProperties>
</file>